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95" r:id="rId3"/>
    <p:sldId id="296" r:id="rId4"/>
    <p:sldId id="274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97" r:id="rId13"/>
    <p:sldId id="268" r:id="rId14"/>
    <p:sldId id="269" r:id="rId15"/>
    <p:sldId id="271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8" r:id="rId28"/>
    <p:sldId id="286" r:id="rId29"/>
    <p:sldId id="289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12E16-E3E4-7B48-A4A4-C62B4402A57B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CC9FD-ED4F-F243-B01F-ADE6282A6D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19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p(x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= \pi_0f_0(x) + \pi_1f_1(x) + \pi_2f_2(x) +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pi_kf_k(x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9809A-0F12-4C46-97E0-9A25B89D4FD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{\partial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p(x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|\pi, \mu,\Sigma)  + \lambda\left(\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sum_{k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=1}^K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pi_k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-1\right)}{\partial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pi_k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}&amp;=&amp;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CC9FD-ED4F-F243-B01F-ADE6282A6D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070FC-4327-484D-B64E-D0D769F8E6D6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3991F-4DC5-8944-B567-325B1FC4A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df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df"/><Relationship Id="rId5" Type="http://schemas.openxmlformats.org/officeDocument/2006/relationships/image" Target="../media/image5.png"/><Relationship Id="rId4" Type="http://schemas.openxmlformats.org/officeDocument/2006/relationships/image" Target="../media/image4.pdf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df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0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df"/><Relationship Id="rId5" Type="http://schemas.openxmlformats.org/officeDocument/2006/relationships/image" Target="../media/image9.png"/><Relationship Id="rId4" Type="http://schemas.openxmlformats.org/officeDocument/2006/relationships/image" Target="../media/image12.pdf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df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12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df"/><Relationship Id="rId5" Type="http://schemas.openxmlformats.org/officeDocument/2006/relationships/image" Target="../media/image10.png"/><Relationship Id="rId4" Type="http://schemas.openxmlformats.org/officeDocument/2006/relationships/image" Target="../media/image14.pdf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22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df"/><Relationship Id="rId5" Type="http://schemas.openxmlformats.org/officeDocument/2006/relationships/image" Target="../media/image17.png"/><Relationship Id="rId4" Type="http://schemas.openxmlformats.org/officeDocument/2006/relationships/image" Target="../media/image24.pd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pd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d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31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df"/><Relationship Id="rId5" Type="http://schemas.openxmlformats.org/officeDocument/2006/relationships/image" Target="../media/image22.png"/><Relationship Id="rId4" Type="http://schemas.openxmlformats.org/officeDocument/2006/relationships/image" Target="../media/image33.pd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7.pd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9.pdf"/><Relationship Id="rId7" Type="http://schemas.openxmlformats.org/officeDocument/2006/relationships/image" Target="../media/image43.pd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1.pdf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df"/><Relationship Id="rId3" Type="http://schemas.openxmlformats.org/officeDocument/2006/relationships/image" Target="../media/image25.png"/><Relationship Id="rId2" Type="http://schemas.openxmlformats.org/officeDocument/2006/relationships/image" Target="../media/image45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df"/><Relationship Id="rId5" Type="http://schemas.openxmlformats.org/officeDocument/2006/relationships/image" Target="../media/image29.png"/><Relationship Id="rId10" Type="http://schemas.openxmlformats.org/officeDocument/2006/relationships/image" Target="../media/image31.png"/><Relationship Id="rId4" Type="http://schemas.openxmlformats.org/officeDocument/2006/relationships/image" Target="../media/image47.pdf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3.pd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image" Target="../media/image55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df"/><Relationship Id="rId4" Type="http://schemas.openxmlformats.org/officeDocument/2006/relationships/image" Target="../media/image57.pdf"/><Relationship Id="rId9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df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77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df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image" Target="../media/image85.pdf"/><Relationship Id="rId4" Type="http://schemas.openxmlformats.org/officeDocument/2006/relationships/image" Target="../media/image79.pdf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Gaussian Mixture Models and Expectation Maximization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5" t="18445" r="21500" b="6667"/>
          <a:stretch/>
        </p:blipFill>
        <p:spPr bwMode="auto">
          <a:xfrm>
            <a:off x="228600" y="242077"/>
            <a:ext cx="8458200" cy="646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5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5" t="18222" r="21749" b="6444"/>
          <a:stretch/>
        </p:blipFill>
        <p:spPr bwMode="auto">
          <a:xfrm>
            <a:off x="243840" y="-2"/>
            <a:ext cx="8900160" cy="684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6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data that you believe is drawn from </a:t>
            </a:r>
            <a:r>
              <a:rPr lang="en-US" b="1" dirty="0" err="1" smtClean="0"/>
              <a:t>n</a:t>
            </a:r>
            <a:r>
              <a:rPr lang="en-US" b="1" dirty="0" smtClean="0"/>
              <a:t> </a:t>
            </a:r>
            <a:r>
              <a:rPr lang="en-US" dirty="0" smtClean="0"/>
              <a:t>populations</a:t>
            </a:r>
          </a:p>
          <a:p>
            <a:r>
              <a:rPr lang="en-US" dirty="0" smtClean="0"/>
              <a:t>You want to identify parameters for each population</a:t>
            </a:r>
          </a:p>
          <a:p>
            <a:r>
              <a:rPr lang="en-US" dirty="0" smtClean="0"/>
              <a:t>You don’t know anything about the populations </a:t>
            </a:r>
            <a:r>
              <a:rPr lang="en-US" i="1" dirty="0" smtClean="0"/>
              <a:t>a priori</a:t>
            </a:r>
          </a:p>
          <a:p>
            <a:pPr lvl="1"/>
            <a:r>
              <a:rPr lang="en-US" dirty="0" smtClean="0"/>
              <a:t>Except you believe that they’re </a:t>
            </a:r>
            <a:r>
              <a:rPr lang="en-US" dirty="0" err="1" smtClean="0"/>
              <a:t>gaussian</a:t>
            </a:r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Mixture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0340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Rather than identifying clusters by “nearest” </a:t>
            </a:r>
            <a:r>
              <a:rPr lang="en-US" dirty="0" err="1" smtClean="0"/>
              <a:t>centroids</a:t>
            </a:r>
            <a:endParaRPr lang="en-US" dirty="0" smtClean="0"/>
          </a:p>
          <a:p>
            <a:r>
              <a:rPr lang="en-US" dirty="0" smtClean="0"/>
              <a:t>Fit a Set of </a:t>
            </a:r>
            <a:r>
              <a:rPr lang="en-US" i="1" dirty="0" err="1" smtClean="0"/>
              <a:t>k</a:t>
            </a:r>
            <a:r>
              <a:rPr lang="en-US" dirty="0" smtClean="0"/>
              <a:t> Gaussians to the data </a:t>
            </a:r>
          </a:p>
          <a:p>
            <a:r>
              <a:rPr lang="en-US" dirty="0" smtClean="0"/>
              <a:t>Maximum Likelihood over a mixture model</a:t>
            </a:r>
          </a:p>
        </p:txBody>
      </p:sp>
      <p:pic>
        <p:nvPicPr>
          <p:cNvPr id="4" name="Picture 3" descr="Multivariate-Gaussian-Mixture-Model-Optimization-185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080" y="3403603"/>
            <a:ext cx="4206875" cy="3318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GMM example</a:t>
            </a:r>
            <a:endParaRPr lang="en-US" dirty="0"/>
          </a:p>
        </p:txBody>
      </p:sp>
      <p:pic>
        <p:nvPicPr>
          <p:cNvPr id="4" name="Picture 3" descr="gmm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727200" y="1305983"/>
            <a:ext cx="5689600" cy="42799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258888" y="5480050"/>
            <a:ext cx="2324100" cy="3175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881563" y="5446713"/>
            <a:ext cx="2565400" cy="3175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3371850" y="5957888"/>
            <a:ext cx="1790700" cy="44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Mixture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044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Formally a Mixture Model is the weighted sum of a number of </a:t>
            </a:r>
            <a:r>
              <a:rPr lang="en-US" dirty="0" err="1" smtClean="0"/>
              <a:t>pdfs</a:t>
            </a:r>
            <a:r>
              <a:rPr lang="en-US" dirty="0" smtClean="0"/>
              <a:t> where the weights are determined by a distribution,  </a:t>
            </a:r>
          </a:p>
          <a:p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16075" y="3116325"/>
            <a:ext cx="6832600" cy="3175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511300" y="3432238"/>
            <a:ext cx="2222500" cy="9017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775325" y="2668588"/>
            <a:ext cx="215900" cy="177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8"/>
              <a:srcRect l="-3077" t="-8182" r="-3077" b="-8182"/>
              <a:stretch>
                <a:fillRect/>
              </a:stretch>
            </p:blipFill>
          </mc:Choice>
          <mc:Fallback>
            <p:blipFill>
              <a:blip r:embed="rId9"/>
              <a:srcRect l="-3077" t="-8182" r="-3077" b="-8182"/>
              <a:stretch>
                <a:fillRect/>
              </a:stretch>
            </p:blipFill>
          </mc:Fallback>
        </mc:AlternateContent>
        <p:spPr>
          <a:xfrm>
            <a:off x="2937510" y="4361560"/>
            <a:ext cx="3154679" cy="13004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Mixture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044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GMM: the weighted sum of a number of Gaussians where the weights are determined by a distribution,  </a:t>
            </a:r>
          </a:p>
          <a:p>
            <a:endParaRPr lang="en-US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77900" y="3607637"/>
            <a:ext cx="2222500" cy="9017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733800" y="2668588"/>
            <a:ext cx="215900" cy="1778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46369" y="3093551"/>
            <a:ext cx="8140700" cy="3175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8"/>
              <a:srcRect l="-2195" t="-8182" r="-2195" b="-8182"/>
              <a:stretch>
                <a:fillRect/>
              </a:stretch>
            </p:blipFill>
          </mc:Choice>
          <mc:Fallback>
            <p:blipFill>
              <a:blip r:embed="rId9"/>
              <a:srcRect l="-2195" t="-8182" r="-2195" b="-8182"/>
              <a:stretch>
                <a:fillRect/>
              </a:stretch>
            </p:blipFill>
          </mc:Fallback>
        </mc:AlternateContent>
        <p:spPr>
          <a:xfrm>
            <a:off x="2306320" y="4879552"/>
            <a:ext cx="4348480" cy="13004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Graphical Models</a:t>
            </a:r>
            <a:br>
              <a:rPr lang="en-US" dirty="0" smtClean="0"/>
            </a:br>
            <a:r>
              <a:rPr lang="en-US" dirty="0" smtClean="0"/>
              <a:t>with unobserved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you have variables in a Graphical model that are </a:t>
            </a:r>
            <a:r>
              <a:rPr lang="en-US" b="1" dirty="0" smtClean="0"/>
              <a:t>never </a:t>
            </a:r>
            <a:r>
              <a:rPr lang="en-US" dirty="0" smtClean="0"/>
              <a:t>observed?</a:t>
            </a:r>
          </a:p>
          <a:p>
            <a:pPr lvl="1"/>
            <a:r>
              <a:rPr lang="en-US" dirty="0" smtClean="0"/>
              <a:t>Latent Variables</a:t>
            </a:r>
          </a:p>
          <a:p>
            <a:r>
              <a:rPr lang="en-US" dirty="0" smtClean="0"/>
              <a:t>Training latent variable models is an unsupervised learning application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674532" y="5753630"/>
            <a:ext cx="1727200" cy="5381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laughing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317066" y="4551369"/>
            <a:ext cx="1744134" cy="524933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amused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371599" y="5753630"/>
            <a:ext cx="1727200" cy="5381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sweating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235198" y="4538139"/>
            <a:ext cx="2269067" cy="538163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uncomfortable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>
            <a:stCxn id="5" idx="4"/>
            <a:endCxn id="4" idx="0"/>
          </p:cNvCxnSpPr>
          <p:nvPr/>
        </p:nvCxnSpPr>
        <p:spPr>
          <a:xfrm rot="5400000">
            <a:off x="5024969" y="4589466"/>
            <a:ext cx="677328" cy="16510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4" idx="0"/>
          </p:cNvCxnSpPr>
          <p:nvPr/>
        </p:nvCxnSpPr>
        <p:spPr>
          <a:xfrm rot="16200000" flipH="1">
            <a:off x="3615268" y="4830766"/>
            <a:ext cx="677328" cy="1168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4"/>
            <a:endCxn id="7" idx="0"/>
          </p:cNvCxnSpPr>
          <p:nvPr/>
        </p:nvCxnSpPr>
        <p:spPr>
          <a:xfrm rot="5400000">
            <a:off x="2463802" y="4847700"/>
            <a:ext cx="677328" cy="11345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Latent Variable </a:t>
            </a:r>
            <a:r>
              <a:rPr lang="en-US" dirty="0" err="1" smtClean="0"/>
              <a:t>HMMs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cluster sequences using an HMM with unobserved state variables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will train latent variable models using Expectation Maximization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768031" y="2927151"/>
            <a:ext cx="3224371" cy="1748167"/>
            <a:chOff x="2768031" y="2927151"/>
            <a:chExt cx="3224371" cy="1748167"/>
          </a:xfrm>
        </p:grpSpPr>
        <p:sp>
          <p:nvSpPr>
            <p:cNvPr id="5" name="Oval 4"/>
            <p:cNvSpPr/>
            <p:nvPr/>
          </p:nvSpPr>
          <p:spPr>
            <a:xfrm>
              <a:off x="2768031" y="2927151"/>
              <a:ext cx="488476" cy="488476"/>
            </a:xfrm>
            <a:prstGeom prst="ellipse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768031" y="4186842"/>
              <a:ext cx="488476" cy="4884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125338" y="2927151"/>
              <a:ext cx="488476" cy="488476"/>
            </a:xfrm>
            <a:prstGeom prst="ellipse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4125338" y="4186842"/>
              <a:ext cx="488476" cy="4884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503926" y="2927151"/>
              <a:ext cx="488476" cy="488476"/>
            </a:xfrm>
            <a:prstGeom prst="ellipse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503926" y="4186842"/>
              <a:ext cx="488476" cy="4884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>
              <a:stCxn id="5" idx="4"/>
              <a:endCxn id="6" idx="0"/>
            </p:cNvCxnSpPr>
            <p:nvPr/>
          </p:nvCxnSpPr>
          <p:spPr>
            <a:xfrm rot="5400000">
              <a:off x="2626662" y="3801234"/>
              <a:ext cx="7712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4"/>
              <a:endCxn id="8" idx="0"/>
            </p:cNvCxnSpPr>
            <p:nvPr/>
          </p:nvCxnSpPr>
          <p:spPr>
            <a:xfrm rot="5400000">
              <a:off x="3983969" y="3801234"/>
              <a:ext cx="7712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4"/>
              <a:endCxn id="10" idx="0"/>
            </p:cNvCxnSpPr>
            <p:nvPr/>
          </p:nvCxnSpPr>
          <p:spPr>
            <a:xfrm rot="5400000">
              <a:off x="5362557" y="3801234"/>
              <a:ext cx="7712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5" idx="6"/>
              <a:endCxn id="7" idx="2"/>
            </p:cNvCxnSpPr>
            <p:nvPr/>
          </p:nvCxnSpPr>
          <p:spPr>
            <a:xfrm>
              <a:off x="3256507" y="3171389"/>
              <a:ext cx="868831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7" idx="6"/>
              <a:endCxn id="9" idx="2"/>
            </p:cNvCxnSpPr>
            <p:nvPr/>
          </p:nvCxnSpPr>
          <p:spPr>
            <a:xfrm>
              <a:off x="4613814" y="3171389"/>
              <a:ext cx="89011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 Maximization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</a:t>
            </a:r>
            <a:r>
              <a:rPr lang="en-US" dirty="0" smtClean="0"/>
              <a:t>he training of GMMs with latent variables can be accomplished using Expectation Maximization</a:t>
            </a:r>
          </a:p>
          <a:p>
            <a:pPr lvl="1"/>
            <a:r>
              <a:rPr lang="en-US" dirty="0" smtClean="0"/>
              <a:t>Step 1: Expectation (E-step)</a:t>
            </a:r>
          </a:p>
          <a:p>
            <a:pPr lvl="2"/>
            <a:r>
              <a:rPr lang="en-US" dirty="0" smtClean="0"/>
              <a:t>Evaluate the “responsibilities” of each cluster with the current parameters</a:t>
            </a:r>
          </a:p>
          <a:p>
            <a:pPr lvl="1"/>
            <a:r>
              <a:rPr lang="en-US" dirty="0" smtClean="0"/>
              <a:t>Step 2: Maximization (M-step)</a:t>
            </a:r>
          </a:p>
          <a:p>
            <a:pPr lvl="2"/>
            <a:r>
              <a:rPr lang="en-US" dirty="0" smtClean="0"/>
              <a:t>Re-estimate parameters using the existing “responsibilities”</a:t>
            </a:r>
          </a:p>
          <a:p>
            <a:r>
              <a:rPr lang="en-US" dirty="0" smtClean="0"/>
              <a:t>Similar to </a:t>
            </a:r>
            <a:r>
              <a:rPr lang="en-US" dirty="0" err="1" smtClean="0"/>
              <a:t>k</a:t>
            </a:r>
            <a:r>
              <a:rPr lang="en-US" dirty="0" smtClean="0"/>
              <a:t>-means training.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9" t="19111" r="7625" b="46000"/>
          <a:stretch/>
        </p:blipFill>
        <p:spPr bwMode="auto">
          <a:xfrm>
            <a:off x="22860" y="310977"/>
            <a:ext cx="9121140" cy="221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5" t="18666" r="21125" b="31537"/>
          <a:stretch/>
        </p:blipFill>
        <p:spPr bwMode="auto">
          <a:xfrm>
            <a:off x="0" y="2616273"/>
            <a:ext cx="9011896" cy="410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2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Latent Variable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can represent a GMM involving a latent variable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does this give us?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19711" y="2584450"/>
            <a:ext cx="6959600" cy="11176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063625" y="3989388"/>
            <a:ext cx="1866900" cy="9017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191722" y="3989388"/>
            <a:ext cx="3556000" cy="90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GMM data and Latent variables</a:t>
            </a:r>
            <a:endParaRPr lang="en-US" dirty="0"/>
          </a:p>
        </p:txBody>
      </p:sp>
      <p:pic>
        <p:nvPicPr>
          <p:cNvPr id="6" name="Picture 5" descr="Scanned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60" y="1705355"/>
            <a:ext cx="7719076" cy="3679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last 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8774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 have representations of the joint </a:t>
            </a:r>
            <a:r>
              <a:rPr lang="en-US" dirty="0" err="1" smtClean="0"/>
              <a:t>p(x,z</a:t>
            </a:r>
            <a:r>
              <a:rPr lang="en-US" dirty="0" smtClean="0"/>
              <a:t>) and the marginal, </a:t>
            </a:r>
            <a:r>
              <a:rPr lang="en-US" dirty="0" err="1" smtClean="0"/>
              <a:t>p(x</a:t>
            </a:r>
            <a:r>
              <a:rPr lang="en-US" dirty="0" smtClean="0"/>
              <a:t>)…</a:t>
            </a:r>
          </a:p>
          <a:p>
            <a:r>
              <a:rPr lang="en-US" dirty="0" smtClean="0"/>
              <a:t>The conditional of </a:t>
            </a:r>
            <a:r>
              <a:rPr lang="en-US" dirty="0" err="1" smtClean="0"/>
              <a:t>p(z|x</a:t>
            </a:r>
            <a:r>
              <a:rPr lang="en-US" dirty="0" smtClean="0"/>
              <a:t>) can be derived using </a:t>
            </a:r>
            <a:r>
              <a:rPr lang="en-US" dirty="0" err="1" smtClean="0"/>
              <a:t>Bayes</a:t>
            </a:r>
            <a:r>
              <a:rPr lang="en-US" dirty="0" smtClean="0"/>
              <a:t> rule.</a:t>
            </a:r>
          </a:p>
          <a:p>
            <a:pPr lvl="1"/>
            <a:r>
              <a:rPr lang="en-US" dirty="0" smtClean="0"/>
              <a:t>The </a:t>
            </a:r>
            <a:r>
              <a:rPr lang="en-US" b="1" dirty="0" smtClean="0"/>
              <a:t>responsibility</a:t>
            </a:r>
            <a:r>
              <a:rPr lang="en-US" dirty="0" smtClean="0"/>
              <a:t> that a mixture component takes for explaining an observation </a:t>
            </a:r>
            <a:r>
              <a:rPr lang="en-US" dirty="0" err="1" smtClean="0"/>
              <a:t>x</a:t>
            </a:r>
            <a:r>
              <a:rPr lang="en-US" dirty="0" smtClean="0"/>
              <a:t>.</a:t>
            </a:r>
            <a:endParaRPr lang="en-US" b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91970" y="4287947"/>
            <a:ext cx="6972301" cy="1803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over a GMM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usual: Identify a likelihood function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And set partials to zero…</a:t>
            </a: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769586" y="2419213"/>
            <a:ext cx="60579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of a GMM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Optimization of means.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769586" y="2419213"/>
            <a:ext cx="6057900" cy="914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19099" y="3491653"/>
            <a:ext cx="8267701" cy="1955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6"/>
              <a:srcRect l="-3258" t="-10435" r="-3258" b="-10435"/>
              <a:stretch>
                <a:fillRect/>
              </a:stretch>
            </p:blipFill>
          </mc:Choice>
          <mc:Fallback>
            <p:blipFill>
              <a:blip r:embed="rId7"/>
              <a:srcRect l="-3258" t="-10435" r="-3258" b="-10435"/>
              <a:stretch>
                <a:fillRect/>
              </a:stretch>
            </p:blipFill>
          </mc:Fallback>
        </mc:AlternateContent>
        <p:spPr>
          <a:xfrm>
            <a:off x="3043141" y="5537835"/>
            <a:ext cx="2989579" cy="105917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of a GMM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Optimization of covariance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769586" y="2419213"/>
            <a:ext cx="6057900" cy="9144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919366" y="3766709"/>
            <a:ext cx="7256779" cy="1084579"/>
            <a:chOff x="919366" y="3766709"/>
            <a:chExt cx="7256779" cy="1084579"/>
          </a:xfrm>
        </p:grpSpPr>
        <p:pic>
          <p:nvPicPr>
            <p:cNvPr id="5" name="Picture 4" descr="latex-image-1.pdf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4"/>
                <a:srcRect l="-1293" t="-10141" r="-1293" b="-10141"/>
                <a:stretch>
                  <a:fillRect/>
                </a:stretch>
              </p:blipFill>
            </mc:Choice>
            <mc:Fallback>
              <p:blipFill>
                <a:blip r:embed="rId5"/>
                <a:srcRect l="-1293" t="-10141" r="-1293" b="-10141"/>
                <a:stretch>
                  <a:fillRect/>
                </a:stretch>
              </p:blipFill>
            </mc:Fallback>
          </mc:AlternateContent>
          <p:spPr>
            <a:xfrm>
              <a:off x="919366" y="3766709"/>
              <a:ext cx="7256779" cy="1084579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6" name="Rectangle 5"/>
            <p:cNvSpPr/>
            <p:nvPr/>
          </p:nvSpPr>
          <p:spPr>
            <a:xfrm>
              <a:off x="5690160" y="4198028"/>
              <a:ext cx="115409" cy="27520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>
                <a:solidFill>
                  <a:schemeClr val="bg1"/>
                </a:solidFill>
              </a:endParaRPr>
            </a:p>
          </p:txBody>
        </p:sp>
        <p:pic>
          <p:nvPicPr>
            <p:cNvPr id="7" name="Picture 6" descr="latex-image-1.pdf"/>
            <p:cNvPicPr>
              <a:picLocks noChangeAspect="1"/>
            </p:cNvPicPr>
            <p:nvPr/>
          </p:nvPicPr>
          <p:blipFill rotWithShape="1">
            <a:blip r:embed="rId6"/>
            <a:srcRect l="36067" t="79792" r="56532"/>
            <a:stretch/>
          </p:blipFill>
          <p:spPr>
            <a:xfrm>
              <a:off x="5647250" y="4253405"/>
              <a:ext cx="159799" cy="18221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950789" y="4203616"/>
              <a:ext cx="115409" cy="27520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>
                <a:solidFill>
                  <a:schemeClr val="bg1"/>
                </a:solidFill>
              </a:endParaRPr>
            </a:p>
          </p:txBody>
        </p:sp>
        <p:pic>
          <p:nvPicPr>
            <p:cNvPr id="9" name="Picture 8" descr="latex-image-1.pdf"/>
            <p:cNvPicPr>
              <a:picLocks noChangeAspect="1"/>
            </p:cNvPicPr>
            <p:nvPr/>
          </p:nvPicPr>
          <p:blipFill rotWithShape="1">
            <a:blip r:embed="rId6"/>
            <a:srcRect l="36067" t="79792" r="56532"/>
            <a:stretch/>
          </p:blipFill>
          <p:spPr>
            <a:xfrm>
              <a:off x="6907879" y="4258993"/>
              <a:ext cx="159799" cy="1822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of a GMM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Optimization of mixing term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2330659" y="2419350"/>
            <a:ext cx="4152900" cy="9144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2051487" y="3704104"/>
            <a:ext cx="4521200" cy="9017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7"/>
              <a:srcRect l="-3673" t="-12414" r="-3673" b="-12414"/>
              <a:stretch>
                <a:fillRect/>
              </a:stretch>
            </p:blipFill>
          </mc:Choice>
          <mc:Fallback>
            <p:blipFill>
              <a:blip r:embed="rId8"/>
              <a:srcRect l="-3673" t="-12414" r="-3673" b="-12414"/>
              <a:stretch>
                <a:fillRect/>
              </a:stretch>
            </p:blipFill>
          </mc:Fallback>
        </mc:AlternateContent>
        <p:spPr>
          <a:xfrm>
            <a:off x="3098229" y="4944110"/>
            <a:ext cx="2672080" cy="91947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of a GMM</a:t>
            </a:r>
            <a:endParaRPr lang="en-US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73075" y="5421962"/>
            <a:ext cx="2159000" cy="9017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rcRect l="-7826" t="-14400" r="-7826" b="-14400"/>
              <a:stretch>
                <a:fillRect/>
              </a:stretch>
            </p:blipFill>
          </mc:Choice>
          <mc:Fallback>
            <p:blipFill>
              <a:blip r:embed="rId5"/>
              <a:srcRect l="-7826" t="-14400" r="-7826" b="-14400"/>
              <a:stretch>
                <a:fillRect/>
              </a:stretch>
            </p:blipFill>
          </mc:Fallback>
        </mc:AlternateContent>
        <p:spPr>
          <a:xfrm>
            <a:off x="4317686" y="4282453"/>
            <a:ext cx="1351280" cy="81788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8"/>
              <a:srcRect l="-3258" t="-11803" r="-3258" b="-11803"/>
              <a:stretch>
                <a:fillRect/>
              </a:stretch>
            </p:blipFill>
          </mc:Choice>
          <mc:Fallback>
            <p:blipFill>
              <a:blip r:embed="rId9"/>
              <a:srcRect l="-3258" t="-11803" r="-3258" b="-11803"/>
              <a:stretch>
                <a:fillRect/>
              </a:stretch>
            </p:blipFill>
          </mc:Fallback>
        </mc:AlternateContent>
        <p:spPr>
          <a:xfrm>
            <a:off x="3357121" y="1769440"/>
            <a:ext cx="2989579" cy="95758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6"/>
              <a:srcRect l="-1586" t="-10141" r="-1586" b="-10141"/>
              <a:stretch>
                <a:fillRect/>
              </a:stretch>
            </p:blipFill>
          </mc:Choice>
          <mc:Fallback>
            <p:blipFill>
              <a:blip r:embed="rId10"/>
              <a:srcRect l="-1586" t="-10141" r="-1586" b="-10141"/>
              <a:stretch>
                <a:fillRect/>
              </a:stretch>
            </p:blipFill>
          </mc:Fallback>
        </mc:AlternateContent>
        <p:spPr>
          <a:xfrm>
            <a:off x="1877570" y="2926769"/>
            <a:ext cx="5948679" cy="108457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335053" y="3399187"/>
            <a:ext cx="115409" cy="275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/>
              </a:solidFill>
            </a:endParaRPr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 rotWithShape="1">
          <a:blip r:embed="rId3"/>
          <a:srcRect l="36067" t="79792" r="56532"/>
          <a:stretch/>
        </p:blipFill>
        <p:spPr>
          <a:xfrm>
            <a:off x="5292143" y="3454564"/>
            <a:ext cx="159799" cy="18221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597162" y="3438371"/>
            <a:ext cx="115409" cy="275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/>
              </a:solidFill>
            </a:endParaRP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 rotWithShape="1">
          <a:blip r:embed="rId3"/>
          <a:srcRect l="36067" t="79792" r="56532"/>
          <a:stretch/>
        </p:blipFill>
        <p:spPr>
          <a:xfrm>
            <a:off x="6543896" y="3454564"/>
            <a:ext cx="159799" cy="182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for </a:t>
            </a:r>
            <a:r>
              <a:rPr lang="en-US" dirty="0" err="1" smtClean="0"/>
              <a:t>GMMs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Initialize the parameters</a:t>
            </a:r>
          </a:p>
          <a:p>
            <a:pPr lvl="1"/>
            <a:r>
              <a:rPr lang="en-US" dirty="0" smtClean="0"/>
              <a:t>Evaluate the log likelihood</a:t>
            </a:r>
          </a:p>
          <a:p>
            <a:endParaRPr lang="en-US" dirty="0" smtClean="0"/>
          </a:p>
          <a:p>
            <a:r>
              <a:rPr lang="en-US" dirty="0" smtClean="0"/>
              <a:t>Expectation-step: Evaluate the responsibilities</a:t>
            </a:r>
          </a:p>
          <a:p>
            <a:endParaRPr lang="en-US" dirty="0" smtClean="0"/>
          </a:p>
          <a:p>
            <a:r>
              <a:rPr lang="en-US" dirty="0" smtClean="0"/>
              <a:t>Maximization-step: Re-estimate Parameters</a:t>
            </a:r>
          </a:p>
          <a:p>
            <a:pPr lvl="1"/>
            <a:r>
              <a:rPr lang="en-US" dirty="0" smtClean="0"/>
              <a:t>Evaluate the log likelihood</a:t>
            </a:r>
          </a:p>
          <a:p>
            <a:pPr lvl="1"/>
            <a:r>
              <a:rPr lang="en-US" dirty="0" smtClean="0"/>
              <a:t>Check for convergence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for </a:t>
            </a:r>
            <a:r>
              <a:rPr lang="en-US" dirty="0" err="1" smtClean="0"/>
              <a:t>GMMs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E-step: Evaluate the Responsibilities </a:t>
            </a:r>
            <a:endParaRPr lang="en-US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rcRect l="-1604" t="-8675" r="-1604" b="-8675"/>
              <a:stretch>
                <a:fillRect/>
              </a:stretch>
            </p:blipFill>
          </mc:Choice>
          <mc:Fallback>
            <p:blipFill>
              <a:blip r:embed="rId3"/>
              <a:srcRect l="-1604" t="-8675" r="-1604" b="-8675"/>
              <a:stretch>
                <a:fillRect/>
              </a:stretch>
            </p:blipFill>
          </mc:Fallback>
        </mc:AlternateContent>
        <p:spPr>
          <a:xfrm>
            <a:off x="1454182" y="2909164"/>
            <a:ext cx="5885179" cy="123697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for </a:t>
            </a:r>
            <a:r>
              <a:rPr lang="en-US" dirty="0" err="1" smtClean="0"/>
              <a:t>GMMs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M-Step: Re-estimate Parameters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rcRect l="-2927" t="-11803" r="-2927" b="-11803"/>
              <a:stretch>
                <a:fillRect/>
              </a:stretch>
            </p:blipFill>
          </mc:Choice>
          <mc:Fallback>
            <p:blipFill>
              <a:blip r:embed="rId3"/>
              <a:srcRect l="-2927" t="-11803" r="-2927" b="-11803"/>
              <a:stretch>
                <a:fillRect/>
              </a:stretch>
            </p:blipFill>
          </mc:Fallback>
        </mc:AlternateContent>
        <p:spPr>
          <a:xfrm>
            <a:off x="2905412" y="2440623"/>
            <a:ext cx="3307079" cy="95758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6"/>
              <a:srcRect l="-6207" t="-14400" r="-6207" b="-14400"/>
              <a:stretch>
                <a:fillRect/>
              </a:stretch>
            </p:blipFill>
          </mc:Choice>
          <mc:Fallback>
            <p:blipFill>
              <a:blip r:embed="rId7"/>
              <a:srcRect l="-6207" t="-14400" r="-6207" b="-14400"/>
              <a:stretch>
                <a:fillRect/>
              </a:stretch>
            </p:blipFill>
          </mc:Fallback>
        </mc:AlternateContent>
        <p:spPr>
          <a:xfrm>
            <a:off x="3665825" y="4725035"/>
            <a:ext cx="1656079" cy="817880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17" name="Group 16"/>
          <p:cNvGrpSpPr/>
          <p:nvPr/>
        </p:nvGrpSpPr>
        <p:grpSpPr>
          <a:xfrm>
            <a:off x="1006762" y="3505835"/>
            <a:ext cx="6888479" cy="1084579"/>
            <a:chOff x="1006762" y="3505835"/>
            <a:chExt cx="6888479" cy="1084579"/>
          </a:xfrm>
        </p:grpSpPr>
        <p:pic>
          <p:nvPicPr>
            <p:cNvPr id="5" name="Picture 4" descr="latex-image-1.pdf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4"/>
                <a:srcRect l="-1364" t="-10141" r="-1364" b="-10141"/>
                <a:stretch>
                  <a:fillRect/>
                </a:stretch>
              </p:blipFill>
            </mc:Choice>
            <mc:Fallback>
              <p:blipFill>
                <a:blip r:embed="rId8"/>
                <a:srcRect l="-1364" t="-10141" r="-1364" b="-10141"/>
                <a:stretch>
                  <a:fillRect/>
                </a:stretch>
              </p:blipFill>
            </mc:Fallback>
          </mc:AlternateContent>
          <p:spPr>
            <a:xfrm>
              <a:off x="1006762" y="3505835"/>
              <a:ext cx="6888479" cy="1084579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4" name="Rectangle 13"/>
            <p:cNvSpPr/>
            <p:nvPr/>
          </p:nvSpPr>
          <p:spPr>
            <a:xfrm>
              <a:off x="4767309" y="4030368"/>
              <a:ext cx="142042" cy="25754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357891" y="3997722"/>
              <a:ext cx="142042" cy="25754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pic>
          <p:nvPicPr>
            <p:cNvPr id="16" name="Picture 15" descr="latex-image-1.pdf"/>
            <p:cNvPicPr>
              <a:picLocks noChangeAspect="1"/>
            </p:cNvPicPr>
            <p:nvPr/>
          </p:nvPicPr>
          <p:blipFill rotWithShape="1">
            <a:blip r:embed="rId9"/>
            <a:srcRect l="36067" t="79792" r="56532"/>
            <a:stretch/>
          </p:blipFill>
          <p:spPr>
            <a:xfrm>
              <a:off x="4749552" y="4027627"/>
              <a:ext cx="159799" cy="182210"/>
            </a:xfrm>
            <a:prstGeom prst="rect">
              <a:avLst/>
            </a:prstGeom>
          </p:spPr>
        </p:pic>
        <p:pic>
          <p:nvPicPr>
            <p:cNvPr id="13" name="Picture 12" descr="latex-image-1.pdf"/>
            <p:cNvPicPr>
              <a:picLocks noChangeAspect="1"/>
            </p:cNvPicPr>
            <p:nvPr/>
          </p:nvPicPr>
          <p:blipFill rotWithShape="1">
            <a:blip r:embed="rId9"/>
            <a:srcRect l="36067" t="79792" r="56532"/>
            <a:stretch/>
          </p:blipFill>
          <p:spPr>
            <a:xfrm>
              <a:off x="6340134" y="4011257"/>
              <a:ext cx="159799" cy="18221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example of 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650" y="1937411"/>
            <a:ext cx="1854200" cy="185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870" y="1937411"/>
            <a:ext cx="1854200" cy="185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960" y="1937411"/>
            <a:ext cx="1854200" cy="1854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650" y="4032534"/>
            <a:ext cx="1854200" cy="1854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6870" y="4032534"/>
            <a:ext cx="1854200" cy="1854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0960" y="4032534"/>
            <a:ext cx="1854200" cy="185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Incorrect number of Mixture Components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Singularities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Incorrect Number of Gaussians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944387" y="4287946"/>
            <a:ext cx="358216" cy="3582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944387" y="4993997"/>
            <a:ext cx="358216" cy="3582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55003" y="4646162"/>
            <a:ext cx="358216" cy="3582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13219" y="4108838"/>
            <a:ext cx="358216" cy="3582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64818" y="1715618"/>
            <a:ext cx="358216" cy="3582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506602" y="2356096"/>
            <a:ext cx="358216" cy="3582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23034" y="2508496"/>
            <a:ext cx="358216" cy="3582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64818" y="3148974"/>
            <a:ext cx="358216" cy="3582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620656" y="4287946"/>
            <a:ext cx="358216" cy="35821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262440" y="4467054"/>
            <a:ext cx="358216" cy="35821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76641" y="2356096"/>
            <a:ext cx="358216" cy="3582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581250" y="2969866"/>
            <a:ext cx="358216" cy="3582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730544" y="5352213"/>
            <a:ext cx="358216" cy="35821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978872" y="5173105"/>
            <a:ext cx="358216" cy="35821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734128" y="2073834"/>
            <a:ext cx="1205338" cy="1254248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  <a:alpha val="43000"/>
                </a:schemeClr>
              </a:gs>
              <a:gs pos="100000">
                <a:schemeClr val="accent2">
                  <a:tint val="50000"/>
                  <a:shade val="100000"/>
                  <a:satMod val="350000"/>
                  <a:alpha val="4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19431256">
            <a:off x="966097" y="4108838"/>
            <a:ext cx="1508848" cy="1254248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093972" y="4268694"/>
            <a:ext cx="1205338" cy="1254248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43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4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rot="1877999">
            <a:off x="4837049" y="3216980"/>
            <a:ext cx="2453666" cy="1254248"/>
          </a:xfrm>
          <a:prstGeom prst="ellipse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43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4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Incorrect Number of Gaussians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944387" y="4287946"/>
            <a:ext cx="358216" cy="3582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944387" y="4993997"/>
            <a:ext cx="358216" cy="3582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55003" y="4646162"/>
            <a:ext cx="358216" cy="3582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13219" y="4108838"/>
            <a:ext cx="358216" cy="3582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64818" y="1715618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506602" y="2356096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23034" y="2508496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64818" y="3148974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620656" y="4287946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262440" y="4467054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76641" y="2356096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581250" y="2969866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730544" y="5352213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978872" y="5173105"/>
            <a:ext cx="358216" cy="35821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19431256">
            <a:off x="966097" y="4108838"/>
            <a:ext cx="1508848" cy="1254248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rot="1877999">
            <a:off x="3823875" y="3216241"/>
            <a:ext cx="4525874" cy="1254248"/>
          </a:xfrm>
          <a:prstGeom prst="ellipse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43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4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to K-means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K-means makes </a:t>
            </a:r>
            <a:r>
              <a:rPr lang="en-US" b="1" dirty="0" smtClean="0"/>
              <a:t>hard </a:t>
            </a:r>
            <a:r>
              <a:rPr lang="en-US" dirty="0" smtClean="0"/>
              <a:t>decisions. </a:t>
            </a:r>
          </a:p>
          <a:p>
            <a:pPr lvl="1"/>
            <a:r>
              <a:rPr lang="en-US" dirty="0" smtClean="0"/>
              <a:t>Each data point gets assigned to a single cluster.</a:t>
            </a:r>
          </a:p>
          <a:p>
            <a:r>
              <a:rPr lang="en-US" dirty="0" smtClean="0"/>
              <a:t>GMM/EM makes </a:t>
            </a:r>
            <a:r>
              <a:rPr lang="en-US" b="1" dirty="0" smtClean="0"/>
              <a:t>soft </a:t>
            </a:r>
            <a:r>
              <a:rPr lang="en-US" dirty="0" smtClean="0"/>
              <a:t>decisions.</a:t>
            </a:r>
          </a:p>
          <a:p>
            <a:pPr lvl="1"/>
            <a:r>
              <a:rPr lang="en-US" dirty="0" smtClean="0"/>
              <a:t>Each data point can yield a posterior </a:t>
            </a:r>
            <a:r>
              <a:rPr lang="en-US" dirty="0" err="1" smtClean="0"/>
              <a:t>p(z|x</a:t>
            </a:r>
            <a:r>
              <a:rPr lang="en-US" dirty="0" smtClean="0"/>
              <a:t>)</a:t>
            </a:r>
          </a:p>
          <a:p>
            <a:r>
              <a:rPr lang="en-US" dirty="0" smtClean="0"/>
              <a:t>Soft K-means is a special case of EM.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form of 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0255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Given a joint distribution over observed and latent variables: </a:t>
            </a:r>
          </a:p>
          <a:p>
            <a:r>
              <a:rPr lang="en-US" dirty="0" smtClean="0"/>
              <a:t>Want to maximize:</a:t>
            </a: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703853" y="2208019"/>
            <a:ext cx="1231900" cy="3175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068463" y="2754985"/>
            <a:ext cx="889000" cy="317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593189"/>
            <a:ext cx="7977153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Initialize parameters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E Step: Evaluate: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endParaRPr lang="en-US" sz="2400" dirty="0" smtClean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M-Step: Re-estimate parameters (based on expectation of complete-data log likelihood)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2400" dirty="0" smtClean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Check for convergence of </a:t>
            </a:r>
            <a:r>
              <a:rPr lang="en-US" sz="2400" dirty="0" err="1" smtClean="0"/>
              <a:t>params</a:t>
            </a:r>
            <a:r>
              <a:rPr lang="en-US" sz="2400" dirty="0" smtClean="0"/>
              <a:t> or likelihood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498850" y="3713163"/>
            <a:ext cx="469900" cy="2794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3181350" y="4515876"/>
            <a:ext cx="1574800" cy="3683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2018570" y="5644914"/>
            <a:ext cx="5842000" cy="67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2062</TotalTime>
  <Words>542</Words>
  <Application>Microsoft Office PowerPoint</Application>
  <PresentationFormat>On-screen Show (4:3)</PresentationFormat>
  <Paragraphs>106</Paragraphs>
  <Slides>29</Slides>
  <Notes>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Gaussian Mixture Models and Expectation Maximization</vt:lpstr>
      <vt:lpstr>PowerPoint Presentation</vt:lpstr>
      <vt:lpstr>PowerPoint Presentation</vt:lpstr>
      <vt:lpstr>The Problem</vt:lpstr>
      <vt:lpstr>Gaussian Mixture Models</vt:lpstr>
      <vt:lpstr>GMM example</vt:lpstr>
      <vt:lpstr>Mixture Models</vt:lpstr>
      <vt:lpstr>Gaussian Mixture Models</vt:lpstr>
      <vt:lpstr>Graphical Models with unobserved variables</vt:lpstr>
      <vt:lpstr>Latent Variable HMMs</vt:lpstr>
      <vt:lpstr>Expectation Maximization</vt:lpstr>
      <vt:lpstr>PowerPoint Presentation</vt:lpstr>
      <vt:lpstr>Latent Variable Representation</vt:lpstr>
      <vt:lpstr>GMM data and Latent variables</vt:lpstr>
      <vt:lpstr>One last bit</vt:lpstr>
      <vt:lpstr>Maximum Likelihood over a GMM</vt:lpstr>
      <vt:lpstr>Maximum Likelihood of a GMM</vt:lpstr>
      <vt:lpstr>Maximum Likelihood of a GMM</vt:lpstr>
      <vt:lpstr>Maximum Likelihood of a GMM</vt:lpstr>
      <vt:lpstr>MLE of a GMM</vt:lpstr>
      <vt:lpstr>EM for GMMs</vt:lpstr>
      <vt:lpstr>EM for GMMs</vt:lpstr>
      <vt:lpstr>EM for GMMs</vt:lpstr>
      <vt:lpstr>Visual example of EM</vt:lpstr>
      <vt:lpstr>Potential Problems</vt:lpstr>
      <vt:lpstr>Incorrect Number of Gaussians</vt:lpstr>
      <vt:lpstr>Incorrect Number of Gaussians</vt:lpstr>
      <vt:lpstr>Relationship to K-means</vt:lpstr>
      <vt:lpstr>General form of 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18: Gaussian Mixture Models and Expectation Maximization</dc:title>
  <dc:creator>Andrew Rosenberg</dc:creator>
  <cp:lastModifiedBy>Lenovo User</cp:lastModifiedBy>
  <cp:revision>31</cp:revision>
  <dcterms:created xsi:type="dcterms:W3CDTF">2010-04-14T21:27:18Z</dcterms:created>
  <dcterms:modified xsi:type="dcterms:W3CDTF">2013-04-19T14:30:19Z</dcterms:modified>
</cp:coreProperties>
</file>