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32"/>
  </p:notesMasterIdLst>
  <p:sldIdLst>
    <p:sldId id="256" r:id="rId2"/>
    <p:sldId id="290" r:id="rId3"/>
    <p:sldId id="302" r:id="rId4"/>
    <p:sldId id="299" r:id="rId5"/>
    <p:sldId id="325" r:id="rId6"/>
    <p:sldId id="314" r:id="rId7"/>
    <p:sldId id="322" r:id="rId8"/>
    <p:sldId id="326" r:id="rId9"/>
    <p:sldId id="315" r:id="rId10"/>
    <p:sldId id="291" r:id="rId11"/>
    <p:sldId id="294" r:id="rId12"/>
    <p:sldId id="289" r:id="rId13"/>
    <p:sldId id="318" r:id="rId14"/>
    <p:sldId id="300" r:id="rId15"/>
    <p:sldId id="323" r:id="rId16"/>
    <p:sldId id="324" r:id="rId17"/>
    <p:sldId id="301" r:id="rId18"/>
    <p:sldId id="319" r:id="rId19"/>
    <p:sldId id="303" r:id="rId20"/>
    <p:sldId id="304" r:id="rId21"/>
    <p:sldId id="327" r:id="rId22"/>
    <p:sldId id="305" r:id="rId23"/>
    <p:sldId id="306" r:id="rId24"/>
    <p:sldId id="320" r:id="rId25"/>
    <p:sldId id="313" r:id="rId26"/>
    <p:sldId id="310" r:id="rId27"/>
    <p:sldId id="311" r:id="rId28"/>
    <p:sldId id="308" r:id="rId29"/>
    <p:sldId id="309" r:id="rId30"/>
    <p:sldId id="312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009900"/>
    <a:srgbClr val="CC0000"/>
    <a:srgbClr val="FF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77312" autoAdjust="0"/>
  </p:normalViewPr>
  <p:slideViewPr>
    <p:cSldViewPr snapToGrid="0">
      <p:cViewPr>
        <p:scale>
          <a:sx n="80" d="100"/>
          <a:sy n="80" d="100"/>
        </p:scale>
        <p:origin x="-2430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5F6AC9F-B6F8-4B5A-BAA1-234C58A5DDA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0864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Dátové štruktúry</a:t>
            </a:r>
            <a:r>
              <a:rPr lang="sk-SK" baseline="0" dirty="0" smtClean="0"/>
              <a:t> ovplyvňujú v značnej miere výber a implementáciu algoritmu</a:t>
            </a:r>
          </a:p>
          <a:p>
            <a:r>
              <a:rPr lang="sk-SK" baseline="0" dirty="0" smtClean="0"/>
              <a:t>Výber vhodných štruktúr je dôležitý pri písaní programu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3176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Počas prechodu od nespracovaných dát po model</a:t>
            </a:r>
            <a:r>
              <a:rPr lang="sk-SK" baseline="0" dirty="0" smtClean="0"/>
              <a:t> sveta prechádzame cez nasledovné štruktúry. </a:t>
            </a:r>
          </a:p>
          <a:p>
            <a:r>
              <a:rPr lang="sk-SK" baseline="0" dirty="0" smtClean="0"/>
              <a:t>Tok informácií môže byť obojsmerný.</a:t>
            </a:r>
          </a:p>
          <a:p>
            <a:r>
              <a:rPr lang="sk-SK" b="1" dirty="0" smtClean="0"/>
              <a:t>Geometrické dáta</a:t>
            </a:r>
            <a:r>
              <a:rPr lang="sk-SK" b="1" baseline="0" dirty="0" smtClean="0"/>
              <a:t> </a:t>
            </a:r>
            <a:r>
              <a:rPr lang="sk-SK" baseline="0" dirty="0" smtClean="0"/>
              <a:t>– dôležité pre komplexné simulácie a pohyb reálnych objektov. Potrebné aj pre prechod od rastrového obrazu k dátam používaným v CG (CAD, DTP- desktop </a:t>
            </a:r>
            <a:r>
              <a:rPr lang="sk-SK" baseline="0" dirty="0" err="1" smtClean="0"/>
              <a:t>publishing</a:t>
            </a:r>
            <a:r>
              <a:rPr lang="sk-SK" baseline="0" dirty="0" smtClean="0"/>
              <a:t>)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951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Tradičné štruktúry</a:t>
            </a:r>
            <a:r>
              <a:rPr lang="sk-SK" baseline="0" dirty="0" smtClean="0"/>
              <a:t> (matice, reťazce, grafy, zoznamy vlastností objektov, relačné databázy) sú dôležité nielen ako priama reprezentácia obrazu ale aj ako základ komplexnejších hierarchických štruktúr. </a:t>
            </a:r>
          </a:p>
          <a:p>
            <a:r>
              <a:rPr lang="sk-SK" b="1" baseline="0" dirty="0" smtClean="0"/>
              <a:t>Matica</a:t>
            </a:r>
          </a:p>
          <a:p>
            <a:r>
              <a:rPr lang="sk-SK" b="0" baseline="0" dirty="0" err="1" smtClean="0"/>
              <a:t>Elemantami</a:t>
            </a:r>
            <a:r>
              <a:rPr lang="sk-SK" b="0" baseline="0" dirty="0" smtClean="0"/>
              <a:t> matice sú </a:t>
            </a:r>
            <a:r>
              <a:rPr lang="sk-SK" b="0" baseline="0" dirty="0" err="1" smtClean="0"/>
              <a:t>integery</a:t>
            </a:r>
            <a:r>
              <a:rPr lang="sk-SK" b="0" baseline="0" dirty="0" smtClean="0"/>
              <a:t> – jas alebo iná vlastnosť pixla</a:t>
            </a:r>
          </a:p>
          <a:p>
            <a:r>
              <a:rPr lang="sk-SK" b="0" baseline="0" dirty="0" smtClean="0"/>
              <a:t>Získané priamo z kamery, alebo </a:t>
            </a:r>
            <a:r>
              <a:rPr lang="sk-SK" b="0" baseline="0" dirty="0" err="1" smtClean="0"/>
              <a:t>scanera</a:t>
            </a:r>
            <a:r>
              <a:rPr lang="sk-SK" b="0" baseline="0" dirty="0" smtClean="0"/>
              <a:t>. </a:t>
            </a:r>
          </a:p>
          <a:p>
            <a:r>
              <a:rPr lang="sk-SK" b="0" baseline="0" dirty="0" smtClean="0"/>
              <a:t>Reprezentované ako štvorcová alebo </a:t>
            </a:r>
            <a:r>
              <a:rPr lang="sk-SK" b="0" baseline="0" dirty="0" err="1" smtClean="0"/>
              <a:t>hexagonálna</a:t>
            </a:r>
            <a:r>
              <a:rPr lang="sk-SK" b="0" baseline="0" dirty="0" smtClean="0"/>
              <a:t> mriežka.</a:t>
            </a:r>
          </a:p>
          <a:p>
            <a:endParaRPr lang="sk-SK" b="0" baseline="0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2381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Do matíc môžeme</a:t>
            </a:r>
            <a:r>
              <a:rPr lang="sk-SK" baseline="0" dirty="0" smtClean="0"/>
              <a:t> uložiť aj výsledok predspracovania obrazu.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7620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matici</a:t>
            </a:r>
            <a:r>
              <a:rPr lang="sk-SK" baseline="0" dirty="0" smtClean="0"/>
              <a:t> samotnej je obsiahnutých veľa dát a ich spracovanie je teda časovo náročné.</a:t>
            </a:r>
          </a:p>
          <a:p>
            <a:r>
              <a:rPr lang="sk-SK" baseline="0" dirty="0" smtClean="0"/>
              <a:t>Algoritmy môžeme urýchliť použitím globálnych informácií ako </a:t>
            </a:r>
          </a:p>
          <a:p>
            <a:r>
              <a:rPr lang="sk-SK" baseline="0" dirty="0" smtClean="0"/>
              <a:t>Histogram</a:t>
            </a:r>
          </a:p>
          <a:p>
            <a:r>
              <a:rPr lang="sk-SK" baseline="0" dirty="0" err="1" smtClean="0"/>
              <a:t>Coocurance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matrix</a:t>
            </a:r>
            <a:r>
              <a:rPr lang="sk-SK" baseline="0" dirty="0" smtClean="0"/>
              <a:t> </a:t>
            </a:r>
          </a:p>
          <a:p>
            <a:r>
              <a:rPr lang="sk-SK" baseline="0" dirty="0" smtClean="0"/>
              <a:t>Integrálny obraz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7428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sk-SK" sz="1200" dirty="0" smtClean="0"/>
              <a:t>Príklad s maticu 5x5</a:t>
            </a:r>
            <a:r>
              <a:rPr lang="sk-SK" sz="1200" baseline="0" dirty="0" smtClean="0"/>
              <a:t> obsahujúcu čísla 0,1,2</a:t>
            </a:r>
            <a:endParaRPr lang="sk-SK" sz="1200" dirty="0" smtClean="0"/>
          </a:p>
          <a:p>
            <a:pPr marL="0" indent="0">
              <a:buFont typeface="Arial" pitchFamily="34" charset="0"/>
              <a:buNone/>
            </a:pPr>
            <a:r>
              <a:rPr lang="sk-SK" sz="1200" dirty="0" smtClean="0"/>
              <a:t>______________</a:t>
            </a:r>
          </a:p>
          <a:p>
            <a:pPr marL="0" indent="0">
              <a:buFont typeface="Arial" pitchFamily="34" charset="0"/>
              <a:buNone/>
            </a:pPr>
            <a:r>
              <a:rPr lang="en-US" sz="1200" dirty="0" smtClean="0"/>
              <a:t>For example, if r is “above”, the co-occurrence matrix</a:t>
            </a:r>
          </a:p>
          <a:p>
            <a:pPr algn="ctr"/>
            <a:r>
              <a:rPr lang="sk-SK" sz="1200" dirty="0" smtClean="0"/>
              <a:t>1 2 3</a:t>
            </a:r>
          </a:p>
          <a:p>
            <a:pPr algn="ctr"/>
            <a:r>
              <a:rPr lang="sk-SK" sz="1200" dirty="0" smtClean="0"/>
              <a:t>1 2 1</a:t>
            </a:r>
          </a:p>
          <a:p>
            <a:pPr algn="ctr"/>
            <a:r>
              <a:rPr lang="sk-SK" sz="1200" dirty="0" smtClean="0"/>
              <a:t>2 0 4</a:t>
            </a:r>
          </a:p>
          <a:p>
            <a:r>
              <a:rPr lang="en-US" sz="1200" dirty="0" smtClean="0"/>
              <a:t>means a pixel with value 0 occurs above a pixel with value</a:t>
            </a:r>
          </a:p>
          <a:p>
            <a:r>
              <a:rPr lang="sk-SK" sz="1200" dirty="0" smtClean="0"/>
              <a:t>2 </a:t>
            </a:r>
            <a:r>
              <a:rPr lang="sk-SK" sz="1200" dirty="0" err="1" smtClean="0"/>
              <a:t>three</a:t>
            </a:r>
            <a:r>
              <a:rPr lang="sk-SK" sz="1200" dirty="0" smtClean="0"/>
              <a:t> </a:t>
            </a:r>
            <a:r>
              <a:rPr lang="sk-SK" sz="1200" dirty="0" err="1" smtClean="0"/>
              <a:t>times</a:t>
            </a:r>
            <a:r>
              <a:rPr lang="sk-SK" sz="1200" dirty="0" smtClean="0"/>
              <a:t>.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3623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Viola,</a:t>
            </a:r>
            <a:r>
              <a:rPr lang="sk-SK" baseline="0" dirty="0" smtClean="0"/>
              <a:t> </a:t>
            </a:r>
            <a:r>
              <a:rPr lang="sk-SK" baseline="0" dirty="0" err="1" smtClean="0"/>
              <a:t>Jones</a:t>
            </a:r>
            <a:r>
              <a:rPr lang="sk-SK" baseline="0" dirty="0" smtClean="0"/>
              <a:t> – </a:t>
            </a:r>
            <a:r>
              <a:rPr lang="sk-SK" baseline="0" dirty="0" err="1" smtClean="0"/>
              <a:t>det</a:t>
            </a:r>
            <a:r>
              <a:rPr lang="en-US" baseline="0" dirty="0" smtClean="0"/>
              <a:t>e</a:t>
            </a:r>
            <a:r>
              <a:rPr lang="sk-SK" baseline="0" dirty="0" err="1" smtClean="0"/>
              <a:t>kcia</a:t>
            </a:r>
            <a:r>
              <a:rPr lang="sk-SK" baseline="0" dirty="0" smtClean="0"/>
              <a:t> </a:t>
            </a:r>
            <a:r>
              <a:rPr lang="sk-SK" baseline="0" dirty="0" smtClean="0"/>
              <a:t>tváre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6161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380D9-2A79-496C-BE19-F2FFD7568EB7}" type="slidenum">
              <a:rPr lang="sk-SK"/>
              <a:pPr/>
              <a:t>10</a:t>
            </a:fld>
            <a:endParaRPr lang="sk-SK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reálnych obrazoch problém so šumom.</a:t>
            </a:r>
            <a:r>
              <a:rPr lang="sk-SK" baseline="0" dirty="0" smtClean="0"/>
              <a:t> Možné riešenie vyhladiť hranicu a potom aplikovať reťazový kód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4865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Hlavná</a:t>
            </a:r>
            <a:r>
              <a:rPr lang="sk-SK" baseline="0" dirty="0" smtClean="0"/>
              <a:t> výhoda RL kódov je existencia jednoduchých algoritmov na určovanie prieniku a zjednotenia regiónov. </a:t>
            </a:r>
          </a:p>
          <a:p>
            <a:r>
              <a:rPr lang="sk-SK" baseline="0" dirty="0" err="1" smtClean="0"/>
              <a:t>Šedotónové</a:t>
            </a:r>
            <a:r>
              <a:rPr lang="sk-SK" baseline="0" dirty="0" smtClean="0"/>
              <a:t> obrazy sa kódujú podobne , vždy sa uchová prvý a posledný bod rovnakého jasu a navyše k tomu hodnota jasu 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7666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k-SK" baseline="0" dirty="0" smtClean="0"/>
              <a:t>Vytvára sa väčšinou z mapy regiónov. </a:t>
            </a:r>
            <a:endParaRPr lang="sk-SK" dirty="0" smtClean="0"/>
          </a:p>
          <a:p>
            <a:r>
              <a:rPr lang="sk-SK" dirty="0" smtClean="0"/>
              <a:t>Graf susednosti</a:t>
            </a:r>
            <a:r>
              <a:rPr lang="sk-SK" baseline="0" dirty="0" smtClean="0"/>
              <a:t> regionov je úspornejší na pamäť aj čas spracovania ako pracovanie s maticami </a:t>
            </a:r>
            <a:r>
              <a:rPr lang="sk-SK" baseline="0" dirty="0" err="1" smtClean="0"/>
              <a:t>susedností</a:t>
            </a:r>
            <a:r>
              <a:rPr lang="sk-SK" baseline="0" dirty="0" smtClean="0"/>
              <a:t>.</a:t>
            </a:r>
          </a:p>
          <a:p>
            <a:endParaRPr lang="sk-SK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235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Vytvorte graf </a:t>
            </a:r>
            <a:r>
              <a:rPr lang="sk-SK" dirty="0" err="1" smtClean="0"/>
              <a:t>susedností</a:t>
            </a:r>
            <a:r>
              <a:rPr lang="sk-SK" dirty="0" smtClean="0"/>
              <a:t>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9959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Počítačové</a:t>
            </a:r>
            <a:r>
              <a:rPr lang="sk-SK" baseline="0" dirty="0" smtClean="0"/>
              <a:t> videnie je výpočtovo veľmi náročné pre veľké množstvo spracovávaných dát. </a:t>
            </a:r>
          </a:p>
          <a:p>
            <a:r>
              <a:rPr lang="sk-SK" baseline="0" dirty="0" smtClean="0"/>
              <a:t>Niektoré procesy možno paralelizovať ale nedá sa to vždy. </a:t>
            </a:r>
          </a:p>
          <a:p>
            <a:r>
              <a:rPr lang="sk-SK" baseline="0" dirty="0" smtClean="0"/>
              <a:t>Preto používame hierarchické dátové štruktúry.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6778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Každý uzol má</a:t>
            </a:r>
            <a:r>
              <a:rPr lang="sk-SK" baseline="0" dirty="0" smtClean="0"/>
              <a:t> 4 synov.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77860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node of the tree except the leaves has four children (NW, north-western; NE, north-eastern; SW, south-western; SE,  southeastern).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2392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similar images with just very small differences can have very different pyramid or </a:t>
            </a:r>
            <a:r>
              <a:rPr lang="en-US" dirty="0" err="1" smtClean="0"/>
              <a:t>quadtree</a:t>
            </a:r>
            <a:r>
              <a:rPr lang="en-US" dirty="0" smtClean="0"/>
              <a:t> representations. </a:t>
            </a:r>
          </a:p>
          <a:p>
            <a:r>
              <a:rPr lang="en-US" dirty="0" smtClean="0"/>
              <a:t>Even two images depicting the same, slightly shifted scene, can have entirely different </a:t>
            </a:r>
          </a:p>
          <a:p>
            <a:r>
              <a:rPr lang="en-US" dirty="0" smtClean="0"/>
              <a:t>representations. 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Normalizovaný kvadrantový</a:t>
            </a:r>
            <a:r>
              <a:rPr lang="sk-SK" baseline="0" dirty="0" smtClean="0"/>
              <a:t> strom vytvárame len pre jednotlivé objekty nie pre celý obraz. </a:t>
            </a:r>
            <a:endParaRPr lang="en-US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4861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item </a:t>
            </a:r>
            <a:r>
              <a:rPr lang="en-US" b="1" dirty="0" smtClean="0"/>
              <a:t>Node type </a:t>
            </a:r>
            <a:r>
              <a:rPr lang="en-US" dirty="0" smtClean="0"/>
              <a:t>there is information about whether the node is a </a:t>
            </a:r>
            <a:r>
              <a:rPr lang="en-US" b="1" dirty="0" smtClean="0"/>
              <a:t>leaf or inside the tree</a:t>
            </a:r>
            <a:r>
              <a:rPr lang="en-US" dirty="0" smtClean="0"/>
              <a:t>. </a:t>
            </a:r>
            <a:endParaRPr lang="sk-SK" dirty="0" smtClean="0"/>
          </a:p>
          <a:p>
            <a:r>
              <a:rPr lang="en-US" b="1" dirty="0" smtClean="0"/>
              <a:t>Other data </a:t>
            </a:r>
            <a:r>
              <a:rPr lang="en-US" dirty="0" smtClean="0"/>
              <a:t>can be the level of the node in the tree, position in the picture, code of the node, etc. 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Náročné na pamäť</a:t>
            </a:r>
            <a:r>
              <a:rPr lang="sk-SK" baseline="0" dirty="0" smtClean="0"/>
              <a:t> ale jednoduchý prístup ku ktorémukoľvek uzlu.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867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possible to represent a </a:t>
            </a:r>
            <a:r>
              <a:rPr lang="en-US" dirty="0" err="1" smtClean="0"/>
              <a:t>quadtree</a:t>
            </a:r>
            <a:r>
              <a:rPr lang="en-US" dirty="0" smtClean="0"/>
              <a:t> with </a:t>
            </a:r>
            <a:r>
              <a:rPr lang="en-US" b="1" dirty="0" smtClean="0"/>
              <a:t>less demand on memory </a:t>
            </a:r>
            <a:r>
              <a:rPr lang="en-US" dirty="0" smtClean="0"/>
              <a:t>by means of a </a:t>
            </a:r>
            <a:r>
              <a:rPr lang="en-US" b="1" dirty="0" smtClean="0"/>
              <a:t>leaf code</a:t>
            </a:r>
            <a:r>
              <a:rPr lang="en-US" dirty="0" smtClean="0"/>
              <a:t>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6082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3F720F-96B5-45CD-BC0E-C8B54BE40F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33E9E2-0D51-4947-9592-171C8C6FF4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8707B7-E121-4C7A-9C04-548DCC884A2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C0E4E4-E2C4-424C-B556-DCF7C32D6D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BB9CF-2399-4DE9-9436-5F5F4A1AD69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A1DEB5-C3D7-4212-8574-7E6F933087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9229A5-021A-45BB-9397-66D1230E861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05D452-CE07-4AA7-B659-84BB1B1E36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657511-A8E2-4C77-9250-EBE8508314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5DE386-A48B-4CDA-A57F-A0D190C7213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80127A-8F7A-48AB-A50C-6696D52205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7291F0-CE2A-444E-A85F-B3C6D86535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DB25CD-89D1-4469-9FB7-7A8AF3C7FB3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C9991C0-04D3-466A-B118-C0F8FE40D1B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3588" y="1119188"/>
            <a:ext cx="7772400" cy="1920875"/>
          </a:xfrm>
        </p:spPr>
        <p:txBody>
          <a:bodyPr/>
          <a:lstStyle/>
          <a:p>
            <a:r>
              <a:rPr lang="sk-SK" dirty="0" smtClean="0"/>
              <a:t>Dátové štruktúry pre analýzu obrazu</a:t>
            </a:r>
            <a:endParaRPr lang="sk-SK" dirty="0"/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>
          <a:xfrm>
            <a:off x="694944" y="5495544"/>
            <a:ext cx="7680960" cy="1051560"/>
          </a:xfrm>
        </p:spPr>
        <p:txBody>
          <a:bodyPr/>
          <a:lstStyle/>
          <a:p>
            <a:r>
              <a:rPr lang="sk-SK" sz="2000" dirty="0" err="1" smtClean="0"/>
              <a:t>Sonka</a:t>
            </a:r>
            <a:r>
              <a:rPr lang="sk-SK" sz="2000" dirty="0" smtClean="0"/>
              <a:t>, </a:t>
            </a:r>
            <a:r>
              <a:rPr lang="sk-SK" sz="2000" dirty="0" err="1" smtClean="0"/>
              <a:t>Hlavac</a:t>
            </a:r>
            <a:r>
              <a:rPr lang="sk-SK" sz="2000" dirty="0" smtClean="0"/>
              <a:t>, </a:t>
            </a:r>
            <a:r>
              <a:rPr lang="sk-SK" sz="2000" dirty="0" err="1" smtClean="0"/>
              <a:t>Boyle</a:t>
            </a:r>
            <a:r>
              <a:rPr lang="sk-SK" sz="2000" dirty="0" smtClean="0"/>
              <a:t>: </a:t>
            </a:r>
            <a:r>
              <a:rPr lang="sk-SK" sz="2000" dirty="0" err="1" smtClean="0"/>
              <a:t>Image</a:t>
            </a:r>
            <a:r>
              <a:rPr lang="sk-SK" sz="2000" dirty="0" smtClean="0"/>
              <a:t> </a:t>
            </a:r>
            <a:r>
              <a:rPr lang="sk-SK" sz="2000" dirty="0" err="1" smtClean="0"/>
              <a:t>Processing</a:t>
            </a:r>
            <a:r>
              <a:rPr lang="sk-SK" sz="2000" dirty="0" smtClean="0"/>
              <a:t>, </a:t>
            </a:r>
            <a:r>
              <a:rPr lang="sk-SK" sz="2000" dirty="0" err="1" smtClean="0"/>
              <a:t>Analysis</a:t>
            </a:r>
            <a:r>
              <a:rPr lang="sk-SK" sz="2000" dirty="0" smtClean="0"/>
              <a:t> and </a:t>
            </a:r>
            <a:r>
              <a:rPr lang="sk-SK" sz="2000" dirty="0" err="1" smtClean="0"/>
              <a:t>Machine</a:t>
            </a:r>
            <a:r>
              <a:rPr lang="sk-SK" sz="2000" dirty="0" smtClean="0"/>
              <a:t> </a:t>
            </a:r>
            <a:r>
              <a:rPr lang="sk-SK" sz="2000" dirty="0" err="1" smtClean="0"/>
              <a:t>vision</a:t>
            </a:r>
            <a:r>
              <a:rPr lang="sk-SK" sz="2000" dirty="0" smtClean="0"/>
              <a:t>, kapitola: </a:t>
            </a:r>
            <a:r>
              <a:rPr lang="sk-SK" sz="2000" dirty="0" err="1" smtClean="0"/>
              <a:t>Data</a:t>
            </a:r>
            <a:r>
              <a:rPr lang="sk-SK" sz="2000" dirty="0" smtClean="0"/>
              <a:t> </a:t>
            </a:r>
            <a:r>
              <a:rPr lang="sk-SK" sz="2000" dirty="0" err="1" smtClean="0"/>
              <a:t>structures</a:t>
            </a:r>
            <a:r>
              <a:rPr lang="sk-SK" sz="2000" dirty="0" smtClean="0"/>
              <a:t> </a:t>
            </a:r>
            <a:r>
              <a:rPr lang="sk-SK" sz="2000" dirty="0" err="1" smtClean="0"/>
              <a:t>for</a:t>
            </a:r>
            <a:r>
              <a:rPr lang="sk-SK" sz="2000" dirty="0" smtClean="0"/>
              <a:t> </a:t>
            </a:r>
            <a:r>
              <a:rPr lang="sk-SK" sz="2000" dirty="0" err="1" smtClean="0"/>
              <a:t>image</a:t>
            </a:r>
            <a:r>
              <a:rPr lang="sk-SK" sz="2000" dirty="0" smtClean="0"/>
              <a:t> </a:t>
            </a:r>
            <a:r>
              <a:rPr lang="sk-SK" sz="2000" dirty="0" err="1" smtClean="0"/>
              <a:t>analysis</a:t>
            </a:r>
            <a:endParaRPr lang="sk-SK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74954" y="229444"/>
            <a:ext cx="8229600" cy="768083"/>
          </a:xfrm>
        </p:spPr>
        <p:txBody>
          <a:bodyPr/>
          <a:lstStyle/>
          <a:p>
            <a:r>
              <a:rPr lang="sk-SK" sz="4000" dirty="0" smtClean="0"/>
              <a:t>Úroveň reprezentácie obrazových dát</a:t>
            </a:r>
            <a:endParaRPr lang="sk-SK" sz="4000" dirty="0"/>
          </a:p>
        </p:txBody>
      </p:sp>
      <p:sp>
        <p:nvSpPr>
          <p:cNvPr id="6" name="Rectangle 5"/>
          <p:cNvSpPr/>
          <p:nvPr/>
        </p:nvSpPr>
        <p:spPr>
          <a:xfrm>
            <a:off x="514903" y="1323827"/>
            <a:ext cx="814970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600" dirty="0" smtClean="0"/>
              <a:t>Dátové štruktúry + algoritmy = základ počítačových programov</a:t>
            </a:r>
          </a:p>
          <a:p>
            <a:endParaRPr lang="sk-SK" sz="2600" dirty="0" smtClean="0"/>
          </a:p>
          <a:p>
            <a:pPr marL="357188" indent="-357188">
              <a:buFont typeface="Arial" pitchFamily="34" charset="0"/>
              <a:buChar char="•"/>
            </a:pPr>
            <a:r>
              <a:rPr lang="sk-SK" sz="2600" dirty="0" smtClean="0"/>
              <a:t>dátové štruktúry a reprezentácie</a:t>
            </a:r>
          </a:p>
          <a:p>
            <a:pPr marL="357188" indent="-357188">
              <a:buFont typeface="Arial" pitchFamily="34" charset="0"/>
              <a:buChar char="•"/>
            </a:pPr>
            <a:r>
              <a:rPr lang="sk-SK" sz="2600" dirty="0" smtClean="0"/>
              <a:t>algoritmy </a:t>
            </a:r>
            <a:r>
              <a:rPr lang="sk-SK" sz="2600" dirty="0" smtClean="0"/>
              <a:t>na tvorbu reprezentácií a vzťahy medzi nimi</a:t>
            </a:r>
          </a:p>
          <a:p>
            <a:endParaRPr lang="en-US" sz="2600" dirty="0" smtClean="0"/>
          </a:p>
          <a:p>
            <a:endParaRPr lang="sk-SK" sz="2600" dirty="0" smtClean="0"/>
          </a:p>
          <a:p>
            <a:r>
              <a:rPr lang="sk-SK" sz="2600" dirty="0" smtClean="0">
                <a:solidFill>
                  <a:srgbClr val="FFC000"/>
                </a:solidFill>
              </a:rPr>
              <a:t>Dátové </a:t>
            </a:r>
            <a:r>
              <a:rPr lang="sk-SK" sz="2600" dirty="0">
                <a:solidFill>
                  <a:srgbClr val="FFC000"/>
                </a:solidFill>
              </a:rPr>
              <a:t>štruktúry ovplyvňujú v značnej miere výber a implementáciu algoritmu</a:t>
            </a:r>
          </a:p>
          <a:p>
            <a:r>
              <a:rPr lang="sk-SK" sz="2600" dirty="0">
                <a:solidFill>
                  <a:srgbClr val="FFC000"/>
                </a:solidFill>
              </a:rPr>
              <a:t>Výber vhodných štruktúr je dôležitý pri písaní programu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Úrovne dátových štruktúr možno voľne klasifikovať ako</a:t>
            </a:r>
            <a:endParaRPr lang="sk-SK" dirty="0"/>
          </a:p>
        </p:txBody>
      </p:sp>
      <p:sp>
        <p:nvSpPr>
          <p:cNvPr id="3" name="TextBox 2"/>
          <p:cNvSpPr txBox="1"/>
          <p:nvPr/>
        </p:nvSpPr>
        <p:spPr>
          <a:xfrm>
            <a:off x="337086" y="2009636"/>
            <a:ext cx="848687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5100" indent="-1435100">
              <a:spcBef>
                <a:spcPts val="1200"/>
              </a:spcBef>
            </a:pP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Ikonické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základné obrazové dáta, matice celočíselných hodnôt – je to aj výstup predspracovania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35100" indent="-1435100">
              <a:spcBef>
                <a:spcPts val="1200"/>
              </a:spcBef>
            </a:pP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Segmentové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obraz je rozdelený na časti, ktoré pravdepodobne patria tomu istému objektu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35100" indent="-1435100">
              <a:spcBef>
                <a:spcPts val="1200"/>
              </a:spcBef>
            </a:pP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Geometrické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obsahuje informácie o 2D a 3D tvaroch.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35100" indent="-1435100">
              <a:spcBef>
                <a:spcPts val="1200"/>
              </a:spcBef>
            </a:pP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Relačné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vyššia úroveň abstrakcie – sémantické siete alebo rámce. </a:t>
            </a:r>
            <a:b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35100" indent="-1435100">
              <a:spcBef>
                <a:spcPts val="600"/>
              </a:spcBef>
            </a:pPr>
            <a:r>
              <a:rPr lang="sk-SK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Hranice medzi jednotlivými úrovňami nemusia byť úplne ostré.</a:t>
            </a:r>
            <a:endParaRPr lang="sk-SK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3226"/>
          </a:xfrm>
        </p:spPr>
        <p:txBody>
          <a:bodyPr/>
          <a:lstStyle/>
          <a:p>
            <a:r>
              <a:rPr lang="sk-SK" sz="4000" dirty="0" smtClean="0"/>
              <a:t>Tradičné obrazové dátové štruktúry</a:t>
            </a:r>
            <a:endParaRPr lang="sk-SK" dirty="0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80744"/>
            <a:ext cx="8229600" cy="4745419"/>
          </a:xfrm>
        </p:spPr>
        <p:txBody>
          <a:bodyPr/>
          <a:lstStyle/>
          <a:p>
            <a:pPr>
              <a:buFontTx/>
              <a:buChar char="-"/>
            </a:pPr>
            <a:r>
              <a:rPr lang="sk-SK" sz="2800" dirty="0" smtClean="0"/>
              <a:t>Tvoria základ komplexnejším štruktúram a metódam</a:t>
            </a:r>
          </a:p>
          <a:p>
            <a:pPr>
              <a:buFontTx/>
              <a:buChar char="-"/>
            </a:pPr>
            <a:endParaRPr lang="sk-SK" sz="2800" dirty="0" smtClean="0"/>
          </a:p>
          <a:p>
            <a:pPr marL="900113" indent="-804863">
              <a:buNone/>
            </a:pPr>
            <a:r>
              <a:rPr lang="sk-SK" b="1" dirty="0" smtClean="0">
                <a:solidFill>
                  <a:srgbClr val="FFC000"/>
                </a:solidFill>
                <a:effectLst/>
              </a:rPr>
              <a:t>Matica</a:t>
            </a:r>
          </a:p>
          <a:p>
            <a:pPr indent="-247650">
              <a:buNone/>
            </a:pPr>
            <a:r>
              <a:rPr lang="sk-SK" sz="2800" dirty="0" smtClean="0"/>
              <a:t>- najbežnejšou dátovou štruktúrou používanou pre reprezentáciu na nižšej úrovni spracovania,</a:t>
            </a:r>
          </a:p>
          <a:p>
            <a:pPr indent="-247650">
              <a:buNone/>
            </a:pPr>
            <a:r>
              <a:rPr lang="sk-SK" sz="2800" dirty="0" smtClean="0"/>
              <a:t>- implementuje sa ako pole.</a:t>
            </a:r>
            <a:br>
              <a:rPr lang="sk-SK" sz="2800" dirty="0" smtClean="0"/>
            </a:br>
            <a:r>
              <a:rPr lang="sk-SK" sz="2800" dirty="0" smtClean="0"/>
              <a:t> </a:t>
            </a:r>
            <a:br>
              <a:rPr lang="sk-SK" sz="2800" dirty="0" smtClean="0"/>
            </a:br>
            <a:r>
              <a:rPr lang="sk-SK" sz="2800" dirty="0" smtClean="0"/>
              <a:t>Matice obsahujú obrazové dáta explicitne. Priestorové charakteristiky sú k dispozícii implicitne</a:t>
            </a:r>
            <a:r>
              <a:rPr lang="en-US" sz="2800" dirty="0" smtClean="0"/>
              <a:t> – </a:t>
            </a:r>
            <a:r>
              <a:rPr lang="en-US" sz="2800" dirty="0" err="1" smtClean="0"/>
              <a:t>ako</a:t>
            </a:r>
            <a:r>
              <a:rPr lang="en-US" sz="2800" dirty="0" smtClean="0"/>
              <a:t> </a:t>
            </a:r>
            <a:r>
              <a:rPr lang="sk-SK" sz="2800" dirty="0" smtClean="0"/>
              <a:t>súradnice</a:t>
            </a:r>
            <a:br>
              <a:rPr lang="sk-SK" sz="2800" dirty="0" smtClean="0"/>
            </a:br>
            <a:r>
              <a:rPr lang="sk-SK" sz="28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Obrazové mapy </a:t>
            </a:r>
            <a:br>
              <a:rPr lang="sk-SK" dirty="0" smtClean="0"/>
            </a:br>
            <a:r>
              <a:rPr lang="sk-SK" sz="3200" dirty="0" smtClean="0"/>
              <a:t>(</a:t>
            </a:r>
            <a:r>
              <a:rPr lang="sk-SK" sz="3200" dirty="0" err="1" smtClean="0"/>
              <a:t>image</a:t>
            </a:r>
            <a:r>
              <a:rPr lang="sk-SK" sz="3200" dirty="0" smtClean="0"/>
              <a:t> </a:t>
            </a:r>
            <a:r>
              <a:rPr lang="sk-SK" sz="3200" dirty="0" err="1" smtClean="0"/>
              <a:t>maps</a:t>
            </a:r>
            <a:r>
              <a:rPr lang="sk-SK" sz="3200" dirty="0" smtClean="0"/>
              <a:t>)</a:t>
            </a:r>
            <a:endParaRPr lang="sk-S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2600" dirty="0" smtClean="0"/>
              <a:t>obsahujú informáciu o každom obrazovom bode</a:t>
            </a:r>
            <a:r>
              <a:rPr lang="en-US" sz="2600" dirty="0" smtClean="0"/>
              <a:t>:</a:t>
            </a:r>
            <a:endParaRPr lang="en-US" sz="2600" dirty="0"/>
          </a:p>
          <a:p>
            <a:r>
              <a:rPr lang="sk-SK" sz="2600" dirty="0" smtClean="0"/>
              <a:t>Označenia regiónov </a:t>
            </a:r>
            <a:r>
              <a:rPr lang="en-US" sz="2600" dirty="0" smtClean="0"/>
              <a:t>(</a:t>
            </a:r>
            <a:r>
              <a:rPr lang="sk-SK" sz="2600" dirty="0" smtClean="0"/>
              <a:t>ku ktorému regiónu patrí tento pixel</a:t>
            </a:r>
            <a:r>
              <a:rPr lang="en-US" sz="2600" dirty="0" smtClean="0"/>
              <a:t>)</a:t>
            </a:r>
            <a:endParaRPr lang="en-US" sz="2600" dirty="0"/>
          </a:p>
          <a:p>
            <a:r>
              <a:rPr lang="sk-SK" sz="2600" dirty="0" smtClean="0"/>
              <a:t>Lokálne geometrické informácie (derivácie, zakrivenia, ...)</a:t>
            </a:r>
            <a:endParaRPr lang="sk-SK" sz="2600" dirty="0"/>
          </a:p>
          <a:p>
            <a:r>
              <a:rPr lang="sk-SK" sz="2600" dirty="0" smtClean="0"/>
              <a:t>Vzdialenosti </a:t>
            </a:r>
            <a:r>
              <a:rPr lang="sk-SK" sz="2600" dirty="0"/>
              <a:t>(</a:t>
            </a:r>
            <a:r>
              <a:rPr lang="sk-SK" sz="2600" dirty="0" err="1"/>
              <a:t>distance</a:t>
            </a:r>
            <a:r>
              <a:rPr lang="sk-SK" sz="2600" dirty="0"/>
              <a:t> </a:t>
            </a:r>
            <a:r>
              <a:rPr lang="sk-SK" sz="2600" dirty="0" err="1"/>
              <a:t>maps</a:t>
            </a:r>
            <a:r>
              <a:rPr lang="sk-SK" sz="2600" dirty="0"/>
              <a:t>)</a:t>
            </a:r>
          </a:p>
          <a:p>
            <a:r>
              <a:rPr lang="sk-SK" sz="2600" dirty="0" smtClean="0"/>
              <a:t>Vypočítaná hĺbka (stereo</a:t>
            </a:r>
            <a:r>
              <a:rPr lang="sk-SK" sz="2600" dirty="0"/>
              <a:t>)</a:t>
            </a:r>
          </a:p>
          <a:p>
            <a:r>
              <a:rPr lang="sk-SK" sz="2600" dirty="0" smtClean="0"/>
              <a:t>Vektory pohybu (</a:t>
            </a:r>
            <a:r>
              <a:rPr lang="sk-SK" sz="2600" dirty="0" err="1" smtClean="0"/>
              <a:t>motion</a:t>
            </a:r>
            <a:r>
              <a:rPr lang="sk-SK" sz="2600" dirty="0" smtClean="0"/>
              <a:t> </a:t>
            </a:r>
            <a:r>
              <a:rPr lang="sk-SK" sz="2600" dirty="0" err="1" smtClean="0"/>
              <a:t>vectors</a:t>
            </a:r>
            <a:r>
              <a:rPr lang="sk-SK" sz="2600" dirty="0" smtClean="0"/>
              <a:t>)</a:t>
            </a:r>
            <a:endParaRPr lang="sk-SK" sz="2600" dirty="0"/>
          </a:p>
          <a:p>
            <a:r>
              <a:rPr lang="sk-SK" sz="2600" dirty="0" smtClean="0"/>
              <a:t>...</a:t>
            </a:r>
            <a:endParaRPr lang="sk-SK" sz="2600" dirty="0"/>
          </a:p>
          <a:p>
            <a:pPr marL="0" indent="0">
              <a:buNone/>
            </a:pPr>
            <a:r>
              <a:rPr lang="sk-SK" sz="2600" dirty="0" smtClean="0"/>
              <a:t>Väčšinou uložené v matici rovnakého rozmeru ako pôvodný obraz</a:t>
            </a:r>
            <a:r>
              <a:rPr lang="en-US" sz="2400" dirty="0" smtClean="0"/>
              <a:t>.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74854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Špeciálne obrazy reprezentované maticami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96" y="2009633"/>
            <a:ext cx="8229600" cy="4525963"/>
          </a:xfrm>
        </p:spPr>
        <p:txBody>
          <a:bodyPr/>
          <a:lstStyle/>
          <a:p>
            <a:r>
              <a:rPr lang="sk-SK" sz="2800" b="1" dirty="0"/>
              <a:t>Binárne obrazy </a:t>
            </a:r>
            <a:r>
              <a:rPr lang="sk-SK" sz="2800" dirty="0"/>
              <a:t>sú reprezentované binárnymi maticami,</a:t>
            </a:r>
          </a:p>
          <a:p>
            <a:r>
              <a:rPr lang="sk-SK" sz="2800" b="1" dirty="0"/>
              <a:t>multispektrálne obrazy </a:t>
            </a:r>
            <a:r>
              <a:rPr lang="sk-SK" sz="2800" dirty="0"/>
              <a:t>viacerými maticami;</a:t>
            </a:r>
          </a:p>
          <a:p>
            <a:r>
              <a:rPr lang="sk-SK" sz="2800" b="1" dirty="0"/>
              <a:t>hierarchické obrazové štruktúry </a:t>
            </a:r>
            <a:r>
              <a:rPr lang="sk-SK" sz="2800" dirty="0"/>
              <a:t>sú reprezentované maticami rôznych </a:t>
            </a:r>
            <a:r>
              <a:rPr lang="sk-SK" sz="2800" dirty="0" smtClean="0"/>
              <a:t>rozmerov</a:t>
            </a:r>
          </a:p>
          <a:p>
            <a:endParaRPr lang="sk-SK" sz="2800" dirty="0"/>
          </a:p>
          <a:p>
            <a:r>
              <a:rPr lang="sk-SK" sz="2800" dirty="0" smtClean="0"/>
              <a:t>Globálne informácie získané z obrazovej matice možu byť: histogram, matica opakovaných výskytov (co-occurrence matrix), integrálny obraz</a:t>
            </a:r>
          </a:p>
        </p:txBody>
      </p:sp>
    </p:spTree>
    <p:extLst>
      <p:ext uri="{BB962C8B-B14F-4D97-AF65-F5344CB8AC3E}">
        <p14:creationId xmlns:p14="http://schemas.microsoft.com/office/powerpoint/2010/main" val="17786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Matica </a:t>
            </a:r>
            <a:r>
              <a:rPr lang="sk-SK" dirty="0"/>
              <a:t>opakovaných výskytov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3200" dirty="0"/>
              <a:t>(</a:t>
            </a:r>
            <a:r>
              <a:rPr lang="sk-SK" sz="3200" dirty="0" err="1" smtClean="0"/>
              <a:t>Co-occurrence</a:t>
            </a:r>
            <a:r>
              <a:rPr lang="sk-SK" sz="3200" dirty="0" smtClean="0"/>
              <a:t> </a:t>
            </a:r>
            <a:r>
              <a:rPr lang="sk-SK" sz="3200" dirty="0" err="1" smtClean="0"/>
              <a:t>Matrices</a:t>
            </a:r>
            <a:r>
              <a:rPr lang="sk-SK" sz="3200" dirty="0" smtClean="0"/>
              <a:t>)</a:t>
            </a:r>
            <a:endParaRPr lang="sk-SK" sz="3200" dirty="0"/>
          </a:p>
        </p:txBody>
      </p:sp>
      <p:sp>
        <p:nvSpPr>
          <p:cNvPr id="4" name="Rectangle 3"/>
          <p:cNvSpPr/>
          <p:nvPr/>
        </p:nvSpPr>
        <p:spPr>
          <a:xfrm>
            <a:off x="313896" y="1913427"/>
            <a:ext cx="8693623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800"/>
              </a:spcBef>
              <a:buFont typeface="Arial" pitchFamily="34" charset="0"/>
              <a:buChar char="•"/>
            </a:pPr>
            <a:r>
              <a:rPr lang="sk-SK" sz="2800" dirty="0" smtClean="0"/>
              <a:t>Pre priestorový vzťah </a:t>
            </a:r>
            <a:r>
              <a:rPr lang="sk-SK" sz="2800" i="1" dirty="0" smtClean="0"/>
              <a:t>r</a:t>
            </a:r>
            <a:r>
              <a:rPr lang="sk-SK" sz="2800" dirty="0" smtClean="0"/>
              <a:t>, matica opakovaných výskytov </a:t>
            </a:r>
            <a:r>
              <a:rPr lang="sk-SK" sz="2800" i="1" dirty="0" err="1" smtClean="0"/>
              <a:t>Cr</a:t>
            </a:r>
            <a:r>
              <a:rPr lang="sk-SK" sz="2800" dirty="0" smtClean="0"/>
              <a:t> počíta koľkokrát pixel s hodnotou </a:t>
            </a:r>
            <a:r>
              <a:rPr lang="sk-SK" sz="2800" i="1" dirty="0" smtClean="0"/>
              <a:t>i</a:t>
            </a:r>
            <a:r>
              <a:rPr lang="sk-SK" sz="2800" dirty="0" smtClean="0"/>
              <a:t> sa objaví vo vzťahu </a:t>
            </a:r>
            <a:r>
              <a:rPr lang="sk-SK" sz="2800" i="1" dirty="0" smtClean="0"/>
              <a:t>r</a:t>
            </a:r>
            <a:r>
              <a:rPr lang="sk-SK" sz="2800" dirty="0" smtClean="0"/>
              <a:t> k </a:t>
            </a:r>
            <a:r>
              <a:rPr lang="sk-SK" sz="2800" dirty="0" err="1" smtClean="0"/>
              <a:t>pixelu</a:t>
            </a:r>
            <a:r>
              <a:rPr lang="sk-SK" sz="2800" dirty="0" smtClean="0"/>
              <a:t> s hodnotou </a:t>
            </a:r>
            <a:r>
              <a:rPr lang="sk-SK" sz="2800" i="1" dirty="0" smtClean="0"/>
              <a:t>j</a:t>
            </a:r>
            <a:r>
              <a:rPr lang="sk-SK" sz="2800" dirty="0" smtClean="0"/>
              <a:t>. </a:t>
            </a:r>
          </a:p>
          <a:p>
            <a:pPr marL="457200" indent="-457200">
              <a:spcBef>
                <a:spcPts val="1800"/>
              </a:spcBef>
              <a:buFont typeface="Arial" pitchFamily="34" charset="0"/>
              <a:buChar char="•"/>
            </a:pPr>
            <a:r>
              <a:rPr lang="sk-SK" sz="2800" dirty="0" smtClean="0"/>
              <a:t>Pre N rôznych obrazových hodnôt , </a:t>
            </a:r>
            <a:r>
              <a:rPr lang="sk-SK" sz="2800" i="1" dirty="0" err="1"/>
              <a:t>Cr</a:t>
            </a:r>
            <a:r>
              <a:rPr lang="sk-SK" sz="2800" dirty="0"/>
              <a:t> </a:t>
            </a:r>
            <a:r>
              <a:rPr lang="sk-SK" sz="2800" dirty="0" smtClean="0"/>
              <a:t> je matica N </a:t>
            </a:r>
            <a:r>
              <a:rPr lang="sk-SK" sz="2800" dirty="0" smtClean="0">
                <a:latin typeface="Accius T OT Light" pitchFamily="50" charset="0"/>
              </a:rPr>
              <a:t>x</a:t>
            </a:r>
            <a:r>
              <a:rPr lang="sk-SK" sz="2800" dirty="0" smtClean="0"/>
              <a:t> </a:t>
            </a:r>
            <a:r>
              <a:rPr lang="sk-SK" sz="2800" dirty="0"/>
              <a:t>N.</a:t>
            </a:r>
          </a:p>
          <a:p>
            <a:pPr marL="457200" indent="-457200">
              <a:spcBef>
                <a:spcPts val="1800"/>
              </a:spcBef>
              <a:buFont typeface="Arial" pitchFamily="34" charset="0"/>
              <a:buChar char="•"/>
            </a:pPr>
            <a:r>
              <a:rPr lang="sk-SK" sz="2800" dirty="0" smtClean="0"/>
              <a:t>Väčšinou sa používa k opisu textúry, </a:t>
            </a:r>
          </a:p>
          <a:p>
            <a:pPr marL="457200" indent="-457200">
              <a:spcBef>
                <a:spcPts val="1800"/>
              </a:spcBef>
              <a:buFont typeface="Arial" pitchFamily="34" charset="0"/>
              <a:buChar char="•"/>
            </a:pPr>
            <a:r>
              <a:rPr lang="sk-SK" sz="2800" dirty="0" smtClean="0"/>
              <a:t>užitočná aj na meranie rôznych vlastností susedných regiónov. </a:t>
            </a:r>
          </a:p>
        </p:txBody>
      </p:sp>
    </p:spTree>
    <p:extLst>
      <p:ext uri="{BB962C8B-B14F-4D97-AF65-F5344CB8AC3E}">
        <p14:creationId xmlns:p14="http://schemas.microsoft.com/office/powerpoint/2010/main" val="29846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Integrálny obraz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800" dirty="0" smtClean="0">
                <a:effectLst/>
              </a:rPr>
              <a:t>hodnota </a:t>
            </a:r>
            <a:r>
              <a:rPr lang="sk-SK" sz="2800" dirty="0" err="1" smtClean="0">
                <a:effectLst/>
              </a:rPr>
              <a:t>ii</a:t>
            </a:r>
            <a:r>
              <a:rPr lang="sk-SK" sz="2800" dirty="0" smtClean="0">
                <a:effectLst/>
              </a:rPr>
              <a:t>(</a:t>
            </a:r>
            <a:r>
              <a:rPr lang="sk-SK" sz="2800" dirty="0" err="1" smtClean="0">
                <a:effectLst/>
              </a:rPr>
              <a:t>i,j</a:t>
            </a:r>
            <a:r>
              <a:rPr lang="sk-SK" sz="2800" dirty="0" smtClean="0">
                <a:effectLst/>
              </a:rPr>
              <a:t>) na pozícii (</a:t>
            </a:r>
            <a:r>
              <a:rPr lang="sk-SK" sz="2800" dirty="0" err="1" smtClean="0">
                <a:effectLst/>
              </a:rPr>
              <a:t>i,j</a:t>
            </a:r>
            <a:r>
              <a:rPr lang="sk-SK" sz="2800" dirty="0" smtClean="0">
                <a:effectLst/>
              </a:rPr>
              <a:t>) reprezentuje </a:t>
            </a:r>
            <a:r>
              <a:rPr lang="sk-SK" sz="2800" dirty="0" smtClean="0">
                <a:solidFill>
                  <a:srgbClr val="FFC000"/>
                </a:solidFill>
                <a:effectLst/>
              </a:rPr>
              <a:t>súčet</a:t>
            </a:r>
            <a:r>
              <a:rPr lang="sk-SK" sz="2800" dirty="0" smtClean="0">
                <a:effectLst/>
              </a:rPr>
              <a:t> všetkých obrazových bodov </a:t>
            </a:r>
            <a:r>
              <a:rPr lang="sk-SK" sz="2800" dirty="0" smtClean="0">
                <a:solidFill>
                  <a:srgbClr val="FFC000"/>
                </a:solidFill>
                <a:effectLst/>
              </a:rPr>
              <a:t>vľavo</a:t>
            </a:r>
            <a:r>
              <a:rPr lang="sk-SK" sz="2800" dirty="0" smtClean="0">
                <a:effectLst/>
              </a:rPr>
              <a:t> a </a:t>
            </a:r>
            <a:r>
              <a:rPr lang="sk-SK" sz="2800" dirty="0" smtClean="0">
                <a:solidFill>
                  <a:srgbClr val="FFC000"/>
                </a:solidFill>
                <a:effectLst/>
              </a:rPr>
              <a:t>nad</a:t>
            </a:r>
            <a:r>
              <a:rPr lang="sk-SK" sz="2800" dirty="0" smtClean="0">
                <a:effectLst/>
              </a:rPr>
              <a:t> </a:t>
            </a:r>
            <a:r>
              <a:rPr lang="sk-SK" sz="2800" dirty="0" err="1" smtClean="0">
                <a:effectLst/>
              </a:rPr>
              <a:t>pixelom</a:t>
            </a:r>
            <a:r>
              <a:rPr lang="sk-SK" sz="2800" dirty="0" smtClean="0">
                <a:effectLst/>
              </a:rPr>
              <a:t> (</a:t>
            </a:r>
            <a:r>
              <a:rPr lang="sk-SK" sz="2800" dirty="0" err="1" smtClean="0">
                <a:effectLst/>
              </a:rPr>
              <a:t>i,j</a:t>
            </a:r>
            <a:r>
              <a:rPr lang="sk-SK" sz="2800" dirty="0" smtClean="0">
                <a:effectLst/>
              </a:rPr>
              <a:t>)</a:t>
            </a:r>
          </a:p>
          <a:p>
            <a:endParaRPr lang="sk-SK" sz="2800" dirty="0"/>
          </a:p>
          <a:p>
            <a:endParaRPr lang="sk-SK" sz="2800" dirty="0" smtClean="0"/>
          </a:p>
          <a:p>
            <a:endParaRPr lang="sk-SK" sz="2800" dirty="0"/>
          </a:p>
          <a:p>
            <a:r>
              <a:rPr lang="sk-SK" sz="2800" dirty="0" smtClean="0"/>
              <a:t>Veľmi rýchly výpočet štvorcových obrazových príznakov</a:t>
            </a:r>
          </a:p>
          <a:p>
            <a:r>
              <a:rPr lang="sk-SK" sz="2800" dirty="0" smtClean="0"/>
              <a:t>Využíva sa pri identifikácii objektov, sledovaní objektov</a:t>
            </a:r>
            <a:endParaRPr lang="sk-SK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4" t="44842" r="9179" b="37911"/>
          <a:stretch/>
        </p:blipFill>
        <p:spPr bwMode="auto">
          <a:xfrm>
            <a:off x="2879679" y="2879955"/>
            <a:ext cx="2661312" cy="8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15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t="27224" r="5746" b="18865"/>
          <a:stretch/>
        </p:blipFill>
        <p:spPr bwMode="auto">
          <a:xfrm>
            <a:off x="955341" y="115471"/>
            <a:ext cx="7629097" cy="300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 t="12881" r="9198" b="21388"/>
          <a:stretch/>
        </p:blipFill>
        <p:spPr bwMode="auto">
          <a:xfrm>
            <a:off x="1228297" y="3175767"/>
            <a:ext cx="7090012" cy="356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48056" y="137478"/>
            <a:ext cx="8229600" cy="1014666"/>
          </a:xfrm>
        </p:spPr>
        <p:txBody>
          <a:bodyPr/>
          <a:lstStyle/>
          <a:p>
            <a:r>
              <a:rPr lang="sk-SK" sz="4000" dirty="0" smtClean="0"/>
              <a:t>Tradičné obrazové dátové štruktúry</a:t>
            </a:r>
            <a:endParaRPr lang="en-US" sz="4000" dirty="0"/>
          </a:p>
        </p:txBody>
      </p:sp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417513" y="1627716"/>
            <a:ext cx="812165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sk-SK" sz="2800" dirty="0" smtClean="0">
                <a:solidFill>
                  <a:srgbClr val="FFC000"/>
                </a:solidFill>
              </a:rPr>
              <a:t>Reťazce</a:t>
            </a:r>
            <a:r>
              <a:rPr lang="sk-SK" sz="2800" dirty="0" smtClean="0"/>
              <a:t> môžu byť užitočné pri popise postupnosti (cesty) pixlov, napr. hranice.</a:t>
            </a:r>
            <a:br>
              <a:rPr lang="sk-SK" sz="2800" dirty="0" smtClean="0"/>
            </a:br>
            <a:r>
              <a:rPr lang="sk-SK" sz="2800" dirty="0" smtClean="0"/>
              <a:t> </a:t>
            </a:r>
            <a:br>
              <a:rPr lang="sk-SK" sz="2800" dirty="0" smtClean="0"/>
            </a:br>
            <a:r>
              <a:rPr lang="sk-SK" sz="2800" dirty="0" err="1" smtClean="0"/>
              <a:t>Reťazcové</a:t>
            </a:r>
            <a:r>
              <a:rPr lang="sk-SK" sz="2800" dirty="0" smtClean="0"/>
              <a:t> kódy sú vhodné na rozpoznávanie založené na syntaktických prístupoch</a:t>
            </a:r>
            <a:endParaRPr lang="en-US" sz="2800" dirty="0" smtClean="0"/>
          </a:p>
          <a:p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</a:t>
            </a:r>
            <a:r>
              <a:rPr lang="sk-SK" sz="2800" dirty="0" err="1" smtClean="0"/>
              <a:t>ťazcové</a:t>
            </a:r>
            <a:r>
              <a:rPr lang="sk-SK" sz="2800" dirty="0" smtClean="0"/>
              <a:t> kódy (</a:t>
            </a:r>
            <a:r>
              <a:rPr lang="sk-SK" sz="2800" dirty="0" err="1" smtClean="0"/>
              <a:t>Freeman</a:t>
            </a:r>
            <a:r>
              <a:rPr lang="sk-SK" sz="2800" dirty="0" smtClean="0"/>
              <a:t> </a:t>
            </a:r>
            <a:r>
              <a:rPr lang="sk-SK" sz="2800" dirty="0" err="1" smtClean="0"/>
              <a:t>code</a:t>
            </a:r>
            <a:r>
              <a:rPr lang="sk-SK" sz="2800" dirty="0" smtClean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k-SK" sz="2800" dirty="0" smtClean="0"/>
              <a:t>RL kódy</a:t>
            </a:r>
          </a:p>
          <a:p>
            <a:r>
              <a:rPr lang="sk-SK" sz="2000" dirty="0" smtClean="0"/>
              <a:t/>
            </a:r>
            <a:br>
              <a:rPr lang="sk-SK" sz="2000" dirty="0" smtClean="0"/>
            </a:br>
            <a:r>
              <a:rPr lang="sk-SK" sz="2000" dirty="0" smtClean="0"/>
              <a:t> </a:t>
            </a:r>
            <a:endParaRPr lang="en-US" sz="2000" dirty="0" smtClean="0"/>
          </a:p>
          <a:p>
            <a:pPr eaLnBrk="1" hangingPunct="1"/>
            <a:endParaRPr lang="en-US" sz="2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b="0" dirty="0" err="1" smtClean="0"/>
              <a:t>Reťazcový</a:t>
            </a:r>
            <a:r>
              <a:rPr lang="sk-SK" b="0" dirty="0" smtClean="0"/>
              <a:t> kód</a:t>
            </a:r>
            <a:endParaRPr lang="sk-SK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0675" t="22904" r="12059" b="40100"/>
          <a:stretch>
            <a:fillRect/>
          </a:stretch>
        </p:blipFill>
        <p:spPr bwMode="auto">
          <a:xfrm>
            <a:off x="381785" y="1662230"/>
            <a:ext cx="8369023" cy="300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5215" y="5148072"/>
            <a:ext cx="80265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Vhodné pri syntaktickom rozpoznávaní obrazcov. </a:t>
            </a:r>
          </a:p>
          <a:p>
            <a:endParaRPr lang="sk-SK" sz="2000" dirty="0" smtClean="0"/>
          </a:p>
          <a:p>
            <a:r>
              <a:rPr lang="sk-SK" sz="2000" dirty="0" smtClean="0"/>
              <a:t>Ako zistím či sa niekde otočím o 90 stupňov doľava?</a:t>
            </a:r>
          </a:p>
          <a:p>
            <a:r>
              <a:rPr lang="sk-SK" sz="2000" dirty="0" smtClean="0"/>
              <a:t>Zložité analyzovať hranicu v okolí </a:t>
            </a:r>
            <a:r>
              <a:rPr lang="sk-SK" sz="2000" dirty="0" err="1" smtClean="0"/>
              <a:t>pixela</a:t>
            </a:r>
            <a:r>
              <a:rPr lang="sk-SK" sz="2000" dirty="0" smtClean="0"/>
              <a:t> i</a:t>
            </a:r>
            <a:r>
              <a:rPr lang="sk-SK" sz="2000" baseline="-25000" dirty="0" smtClean="0"/>
              <a:t>0</a:t>
            </a:r>
            <a:r>
              <a:rPr lang="sk-SK" sz="2000" dirty="0" smtClean="0"/>
              <a:t>j</a:t>
            </a:r>
            <a:r>
              <a:rPr lang="sk-SK" sz="2000" baseline="-25000" dirty="0" smtClean="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86650"/>
          </a:xfrm>
        </p:spPr>
        <p:txBody>
          <a:bodyPr/>
          <a:lstStyle/>
          <a:p>
            <a:r>
              <a:rPr lang="sk-SK" dirty="0" smtClean="0"/>
              <a:t>RL kódy</a:t>
            </a:r>
            <a:endParaRPr lang="sk-SK" dirty="0"/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591874" y="1388925"/>
            <a:ext cx="79303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sk-SK" sz="2400" b="1" dirty="0" smtClean="0"/>
              <a:t>RL kódy</a:t>
            </a:r>
            <a:r>
              <a:rPr lang="sk-SK" sz="2400" dirty="0" smtClean="0"/>
              <a:t> (</a:t>
            </a:r>
            <a:r>
              <a:rPr lang="sk-SK" sz="2400" dirty="0" err="1" smtClean="0"/>
              <a:t>run</a:t>
            </a:r>
            <a:r>
              <a:rPr lang="sk-SK" sz="2400" dirty="0" smtClean="0"/>
              <a:t> </a:t>
            </a:r>
            <a:r>
              <a:rPr lang="sk-SK" sz="2400" dirty="0" err="1" smtClean="0"/>
              <a:t>length</a:t>
            </a:r>
            <a:r>
              <a:rPr lang="sk-SK" sz="2400" dirty="0" smtClean="0"/>
              <a:t>) sú užitočné pri jednoduchej kompresii obrazu (napr. vo faxoch).</a:t>
            </a:r>
            <a:endParaRPr lang="sk-SK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0109" t="19982" r="63594" b="45991"/>
          <a:stretch>
            <a:fillRect/>
          </a:stretch>
        </p:blipFill>
        <p:spPr bwMode="auto">
          <a:xfrm>
            <a:off x="2492164" y="2411753"/>
            <a:ext cx="3506771" cy="34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45293" t="48338" r="12342" b="45991"/>
          <a:stretch>
            <a:fillRect/>
          </a:stretch>
        </p:blipFill>
        <p:spPr bwMode="auto">
          <a:xfrm>
            <a:off x="1609344" y="6016501"/>
            <a:ext cx="5649358" cy="56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Napíšte RL- kód a reťazcový kód pre nasledujúce obrazy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5" t="18089" r="28246" b="51881"/>
          <a:stretch/>
        </p:blipFill>
        <p:spPr bwMode="auto">
          <a:xfrm>
            <a:off x="1774208" y="2911520"/>
            <a:ext cx="5472754" cy="265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6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746504"/>
            <a:ext cx="8229600" cy="2971483"/>
          </a:xfrm>
        </p:spPr>
        <p:txBody>
          <a:bodyPr/>
          <a:lstStyle/>
          <a:p>
            <a:r>
              <a:rPr lang="sk-SK" sz="2800" dirty="0" smtClean="0"/>
              <a:t>používajú sa na popis oblastí a ich </a:t>
            </a:r>
            <a:r>
              <a:rPr lang="sk-SK" sz="2800" dirty="0" err="1" smtClean="0"/>
              <a:t>susedností</a:t>
            </a:r>
            <a:r>
              <a:rPr lang="sk-SK" sz="2800" dirty="0" smtClean="0"/>
              <a:t>. </a:t>
            </a:r>
          </a:p>
          <a:p>
            <a:r>
              <a:rPr lang="sk-SK" sz="2800" dirty="0" smtClean="0"/>
              <a:t>Toto je možné odvodiť z mapy oblastí, matice, ktorá má rovnaký rozmer ako obraz. </a:t>
            </a:r>
          </a:p>
          <a:p>
            <a:endParaRPr lang="sk-SK" sz="2400" dirty="0" smtClean="0"/>
          </a:p>
          <a:p>
            <a:endParaRPr lang="sk-SK" sz="2400" dirty="0"/>
          </a:p>
        </p:txBody>
      </p:sp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86650"/>
          </a:xfrm>
        </p:spPr>
        <p:txBody>
          <a:bodyPr/>
          <a:lstStyle/>
          <a:p>
            <a:r>
              <a:rPr lang="sk-SK" dirty="0" smtClean="0"/>
              <a:t>Grafové štruktúry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58109" t="72056" r="12483" b="22053"/>
          <a:stretch>
            <a:fillRect/>
          </a:stretch>
        </p:blipFill>
        <p:spPr bwMode="auto">
          <a:xfrm>
            <a:off x="667512" y="5422455"/>
            <a:ext cx="3148742" cy="47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0462" t="46465" r="50527" b="22053"/>
          <a:stretch>
            <a:fillRect/>
          </a:stretch>
        </p:blipFill>
        <p:spPr bwMode="auto">
          <a:xfrm>
            <a:off x="4170480" y="3567754"/>
            <a:ext cx="4598616" cy="278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Mapa regiónov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5" t="27959" r="21960" b="4865"/>
          <a:stretch/>
        </p:blipFill>
        <p:spPr bwMode="auto">
          <a:xfrm>
            <a:off x="805218" y="1651379"/>
            <a:ext cx="7547212" cy="472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9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7" t="16891" r="32449" b="7778"/>
          <a:stretch/>
        </p:blipFill>
        <p:spPr bwMode="auto">
          <a:xfrm>
            <a:off x="1951630" y="791571"/>
            <a:ext cx="4667534" cy="529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87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Pri spájaní oblastí môžu vznikať diery</a:t>
            </a:r>
            <a:endParaRPr lang="sk-SK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18613" t="52851" r="19885" b="17495"/>
          <a:stretch>
            <a:fillRect/>
          </a:stretch>
        </p:blipFill>
        <p:spPr bwMode="auto">
          <a:xfrm>
            <a:off x="467569" y="2367171"/>
            <a:ext cx="8201320" cy="296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475488" y="265494"/>
            <a:ext cx="8229600" cy="88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Grafové štruktúry</a:t>
            </a:r>
            <a:endParaRPr kumimoji="0" lang="sk-SK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Vytvorte graf susedností pre nasledujúci obraz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9" t="52388" r="36046" b="18926"/>
          <a:stretch/>
        </p:blipFill>
        <p:spPr bwMode="auto">
          <a:xfrm>
            <a:off x="2866029" y="2906973"/>
            <a:ext cx="3439237" cy="292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62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914082"/>
          </a:xfrm>
        </p:spPr>
        <p:txBody>
          <a:bodyPr/>
          <a:lstStyle/>
          <a:p>
            <a:r>
              <a:rPr lang="sk-SK" dirty="0" smtClean="0"/>
              <a:t>Relačné štruktúry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929384"/>
            <a:ext cx="3831336" cy="4525963"/>
          </a:xfrm>
        </p:spPr>
        <p:txBody>
          <a:bodyPr/>
          <a:lstStyle/>
          <a:p>
            <a:pPr lvl="0"/>
            <a:r>
              <a:rPr lang="sk-SK" sz="2400" dirty="0" smtClean="0"/>
              <a:t>možno použiť pri popise sémantických vzťahov medzi oblasťami.</a:t>
            </a:r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592" t="19697" r="20486" b="4710"/>
          <a:stretch>
            <a:fillRect/>
          </a:stretch>
        </p:blipFill>
        <p:spPr bwMode="auto">
          <a:xfrm>
            <a:off x="4187508" y="1920240"/>
            <a:ext cx="4750988" cy="442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7506"/>
          </a:xfrm>
        </p:spPr>
        <p:txBody>
          <a:bodyPr/>
          <a:lstStyle/>
          <a:p>
            <a:r>
              <a:rPr lang="sk-SK" dirty="0" smtClean="0"/>
              <a:t>Hierarchické dátové štruktúry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74208"/>
            <a:ext cx="8229600" cy="4708887"/>
          </a:xfrm>
        </p:spPr>
        <p:txBody>
          <a:bodyPr/>
          <a:lstStyle/>
          <a:p>
            <a:pPr lvl="0">
              <a:spcBef>
                <a:spcPts val="1800"/>
              </a:spcBef>
            </a:pPr>
            <a:r>
              <a:rPr lang="sk-SK" sz="2800" dirty="0" smtClean="0"/>
              <a:t>používajú sa pri extrakcii veľkoplošných príznakov, ktoré môžu byť začiatkom analýzy obrazu. </a:t>
            </a:r>
            <a:endParaRPr lang="en-US" sz="2800" dirty="0" smtClean="0"/>
          </a:p>
          <a:p>
            <a:pPr lvl="0">
              <a:spcBef>
                <a:spcPts val="1800"/>
              </a:spcBef>
            </a:pPr>
            <a:r>
              <a:rPr lang="sk-SK" sz="2800" dirty="0" smtClean="0"/>
              <a:t>Môžu výrazne zvýšiť výpočtovú efektívnosť. </a:t>
            </a:r>
          </a:p>
          <a:p>
            <a:pPr lvl="0">
              <a:spcBef>
                <a:spcPts val="1800"/>
              </a:spcBef>
            </a:pPr>
            <a:r>
              <a:rPr lang="sk-SK" sz="2800" dirty="0" smtClean="0"/>
              <a:t>Najjednoduchšie sú </a:t>
            </a:r>
            <a:r>
              <a:rPr lang="sk-SK" sz="2800" dirty="0" err="1" smtClean="0"/>
              <a:t>M-pyramídy</a:t>
            </a:r>
            <a:r>
              <a:rPr lang="sk-SK" sz="2800" dirty="0" smtClean="0"/>
              <a:t> a </a:t>
            </a:r>
            <a:r>
              <a:rPr lang="sk-SK" sz="2800" dirty="0" err="1" smtClean="0"/>
              <a:t>T-pyramídy</a:t>
            </a:r>
            <a:endParaRPr lang="sk-SK" sz="2800" dirty="0" smtClean="0"/>
          </a:p>
          <a:p>
            <a:pPr lvl="0">
              <a:spcBef>
                <a:spcPts val="1800"/>
              </a:spcBef>
            </a:pPr>
            <a:r>
              <a:rPr lang="sk-SK" sz="2800" dirty="0" smtClean="0"/>
              <a:t>umožňujúce popis obrazu pri viacerých rozlíšeniach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tx1"/>
                </a:solidFill>
                <a:effectLst/>
              </a:rPr>
              <a:t>M- pyramídy</a:t>
            </a:r>
            <a:br>
              <a:rPr lang="sk-SK" dirty="0" smtClean="0">
                <a:solidFill>
                  <a:schemeClr val="tx1"/>
                </a:solidFill>
                <a:effectLst/>
              </a:rPr>
            </a:br>
            <a:r>
              <a:rPr lang="sk-SK" dirty="0" smtClean="0">
                <a:solidFill>
                  <a:schemeClr val="tx1"/>
                </a:solidFill>
                <a:effectLst/>
              </a:rPr>
              <a:t> </a:t>
            </a:r>
            <a:r>
              <a:rPr lang="sk-SK" sz="3200" dirty="0" smtClean="0">
                <a:solidFill>
                  <a:schemeClr val="tx1"/>
                </a:solidFill>
                <a:effectLst/>
              </a:rPr>
              <a:t>(</a:t>
            </a:r>
            <a:r>
              <a:rPr lang="sk-SK" sz="3200" dirty="0" err="1" smtClean="0">
                <a:solidFill>
                  <a:schemeClr val="tx1"/>
                </a:solidFill>
                <a:effectLst/>
              </a:rPr>
              <a:t>Matrix-pyramid</a:t>
            </a:r>
            <a:r>
              <a:rPr lang="sk-SK" sz="3200" dirty="0" smtClean="0">
                <a:solidFill>
                  <a:schemeClr val="tx1"/>
                </a:solidFill>
                <a:effectLst/>
              </a:rPr>
              <a:t>)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1669"/>
          </a:xfrm>
        </p:spPr>
        <p:txBody>
          <a:bodyPr/>
          <a:lstStyle/>
          <a:p>
            <a:pPr marL="0" lvl="0" indent="0">
              <a:buNone/>
            </a:pPr>
            <a:r>
              <a:rPr lang="sk-SK" sz="2800" b="1" dirty="0" smtClean="0">
                <a:solidFill>
                  <a:srgbClr val="FFC000"/>
                </a:solidFill>
                <a:effectLst/>
              </a:rPr>
              <a:t> </a:t>
            </a:r>
            <a:endParaRPr lang="sk-SK" sz="2800" b="1" dirty="0">
              <a:solidFill>
                <a:srgbClr val="FFC000"/>
              </a:solidFill>
              <a:effectLst/>
            </a:endParaRPr>
          </a:p>
          <a:p>
            <a:r>
              <a:rPr lang="sk-SK" sz="2800" dirty="0"/>
              <a:t>postupnosť M</a:t>
            </a:r>
            <a:r>
              <a:rPr lang="sk-SK" sz="2800" baseline="-25000" dirty="0"/>
              <a:t>L</a:t>
            </a:r>
            <a:r>
              <a:rPr lang="sk-SK" sz="2800" dirty="0"/>
              <a:t>, M</a:t>
            </a:r>
            <a:r>
              <a:rPr lang="sk-SK" sz="2800" baseline="-25000" dirty="0"/>
              <a:t>L-1</a:t>
            </a:r>
            <a:r>
              <a:rPr lang="sk-SK" sz="2800" dirty="0"/>
              <a:t>, ..., M</a:t>
            </a:r>
            <a:r>
              <a:rPr lang="sk-SK" sz="2800" baseline="-25000" dirty="0"/>
              <a:t>0</a:t>
            </a:r>
            <a:r>
              <a:rPr lang="sk-SK" sz="2800" dirty="0"/>
              <a:t> – každý ďalší má polovičný rozmer</a:t>
            </a:r>
          </a:p>
          <a:p>
            <a:r>
              <a:rPr lang="sk-SK" sz="2800" dirty="0"/>
              <a:t>keď treba pracovať s viacerými úrovňami rozlíšenia </a:t>
            </a:r>
            <a:r>
              <a:rPr lang="sk-SK" sz="2800" dirty="0" smtClean="0"/>
              <a:t>naraz</a:t>
            </a:r>
          </a:p>
          <a:p>
            <a:r>
              <a:rPr lang="sk-SK" sz="2800" dirty="0" smtClean="0"/>
              <a:t>Počet obrazových bodov potrebných na uloženie všetkých matíc je </a:t>
            </a:r>
          </a:p>
          <a:p>
            <a:endParaRPr lang="sk-SK" sz="2800" dirty="0"/>
          </a:p>
          <a:p>
            <a:endParaRPr lang="sk-SK" sz="2800" dirty="0" smtClean="0"/>
          </a:p>
          <a:p>
            <a:pPr marL="0" indent="0">
              <a:buNone/>
            </a:pPr>
            <a:r>
              <a:rPr lang="sk-SK" sz="2800" dirty="0"/>
              <a:t> </a:t>
            </a:r>
            <a:r>
              <a:rPr lang="sk-SK" sz="2800" dirty="0" smtClean="0"/>
              <a:t>   N je rozlíšenie originálneho obrazu/matice</a:t>
            </a:r>
            <a:endParaRPr lang="sk-S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0" t="49220" r="10299" b="37397"/>
          <a:stretch/>
        </p:blipFill>
        <p:spPr bwMode="auto">
          <a:xfrm>
            <a:off x="2320119" y="5123843"/>
            <a:ext cx="3739487" cy="83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17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  <a:effectLst/>
              </a:rPr>
              <a:t>T- </a:t>
            </a:r>
            <a:r>
              <a:rPr lang="sk-SK" dirty="0" smtClean="0">
                <a:solidFill>
                  <a:schemeClr val="tx1"/>
                </a:solidFill>
                <a:effectLst/>
              </a:rPr>
              <a:t>pyramídy </a:t>
            </a:r>
            <a:r>
              <a:rPr lang="sk-SK" dirty="0">
                <a:solidFill>
                  <a:schemeClr val="tx1"/>
                </a:solidFill>
                <a:effectLst/>
              </a:rPr>
              <a:t/>
            </a:r>
            <a:br>
              <a:rPr lang="sk-SK" dirty="0">
                <a:solidFill>
                  <a:schemeClr val="tx1"/>
                </a:solidFill>
                <a:effectLst/>
              </a:rPr>
            </a:br>
            <a:r>
              <a:rPr lang="sk-SK" sz="3200" dirty="0">
                <a:solidFill>
                  <a:schemeClr val="tx1"/>
                </a:solidFill>
                <a:effectLst/>
              </a:rPr>
              <a:t>(</a:t>
            </a:r>
            <a:r>
              <a:rPr lang="sk-SK" sz="3200" dirty="0" err="1">
                <a:solidFill>
                  <a:schemeClr val="tx1"/>
                </a:solidFill>
                <a:effectLst/>
              </a:rPr>
              <a:t>Tree</a:t>
            </a:r>
            <a:r>
              <a:rPr lang="sk-SK" sz="3200" dirty="0">
                <a:solidFill>
                  <a:schemeClr val="tx1"/>
                </a:solidFill>
                <a:effectLst/>
              </a:rPr>
              <a:t> </a:t>
            </a:r>
            <a:r>
              <a:rPr lang="sk-SK" sz="3200" dirty="0" err="1">
                <a:solidFill>
                  <a:schemeClr val="tx1"/>
                </a:solidFill>
                <a:effectLst/>
              </a:rPr>
              <a:t>pyramids</a:t>
            </a:r>
            <a:r>
              <a:rPr lang="sk-SK" sz="3200" dirty="0">
                <a:solidFill>
                  <a:schemeClr val="tx1"/>
                </a:solidFill>
                <a:effectLst/>
              </a:rPr>
              <a:t>) </a:t>
            </a:r>
            <a:endParaRPr lang="sk-SK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800" dirty="0" smtClean="0"/>
              <a:t>v listoch sú pôvodné hodnoty, </a:t>
            </a:r>
          </a:p>
          <a:p>
            <a:r>
              <a:rPr lang="sk-SK" sz="2800" dirty="0" smtClean="0"/>
              <a:t>vo vyšších úrovniach sa používa väčšinou aritmetický priemer, alebo hodnota najľavejšieho apod. </a:t>
            </a:r>
          </a:p>
          <a:p>
            <a:endParaRPr lang="sk-S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1169" t="57965" r="42103" b="20639"/>
          <a:stretch>
            <a:fillRect/>
          </a:stretch>
        </p:blipFill>
        <p:spPr bwMode="auto">
          <a:xfrm>
            <a:off x="1161758" y="3674351"/>
            <a:ext cx="6231118" cy="213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63541" t="73737" r="16583" b="20639"/>
          <a:stretch>
            <a:fillRect/>
          </a:stretch>
        </p:blipFill>
        <p:spPr bwMode="auto">
          <a:xfrm>
            <a:off x="4392042" y="5918096"/>
            <a:ext cx="2650503" cy="56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Kvadrantové stromy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 smtClean="0"/>
              <a:t>sú variáciou </a:t>
            </a:r>
            <a:r>
              <a:rPr lang="sk-SK" dirty="0" err="1" smtClean="0"/>
              <a:t>T‑pyramíd</a:t>
            </a:r>
            <a:r>
              <a:rPr lang="sk-SK" dirty="0" smtClean="0"/>
              <a:t>, v ktorých vybrané časti obrazu sú uložené vo vyššom rozlíšení ako iné, umožňujúce selektívny výber detailov</a:t>
            </a:r>
          </a:p>
          <a:p>
            <a:endParaRPr lang="sk-SK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1099" t="21652" r="41396" b="41399"/>
          <a:stretch>
            <a:fillRect/>
          </a:stretch>
        </p:blipFill>
        <p:spPr bwMode="auto">
          <a:xfrm>
            <a:off x="755181" y="3674554"/>
            <a:ext cx="4703787" cy="274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64742" t="53024" r="16937" b="41399"/>
          <a:stretch>
            <a:fillRect/>
          </a:stretch>
        </p:blipFill>
        <p:spPr bwMode="auto">
          <a:xfrm>
            <a:off x="5696806" y="5784947"/>
            <a:ext cx="2443113" cy="55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Kvadrantové stromy pre segmentáciu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39" y="1737751"/>
            <a:ext cx="1803759" cy="267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284" y="1721604"/>
            <a:ext cx="1803759" cy="2687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3" t="24475" r="10855" b="13698"/>
          <a:stretch>
            <a:fillRect/>
          </a:stretch>
        </p:blipFill>
        <p:spPr bwMode="auto">
          <a:xfrm>
            <a:off x="500096" y="2892822"/>
            <a:ext cx="2785004" cy="363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27084" r="41641" b="46001"/>
          <a:stretch>
            <a:fillRect/>
          </a:stretch>
        </p:blipFill>
        <p:spPr bwMode="auto">
          <a:xfrm>
            <a:off x="3657347" y="4941812"/>
            <a:ext cx="2736741" cy="15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1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26994"/>
            <a:ext cx="8386549" cy="4525963"/>
          </a:xfrm>
        </p:spPr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Hlavnou nevýhodou </a:t>
            </a:r>
            <a:r>
              <a:rPr lang="sk-SK" dirty="0" smtClean="0"/>
              <a:t>pyramídových hierarchických reprezentácií ako aj kvadrantových stromov je závislosť na polohe orientácii a veľkosti objektu </a:t>
            </a:r>
          </a:p>
          <a:p>
            <a:r>
              <a:rPr lang="sk-SK" dirty="0" smtClean="0">
                <a:solidFill>
                  <a:srgbClr val="FFC000"/>
                </a:solidFill>
              </a:rPr>
              <a:t>Riešenie: </a:t>
            </a:r>
            <a:r>
              <a:rPr lang="sk-SK" dirty="0" smtClean="0"/>
              <a:t>normalizovaný tvar kvadrantového stromu</a:t>
            </a:r>
          </a:p>
          <a:p>
            <a:pPr lvl="1"/>
            <a:r>
              <a:rPr lang="sk-SK" dirty="0" smtClean="0"/>
              <a:t>Podľa ťažiska a hlavnej osi objektu</a:t>
            </a:r>
          </a:p>
          <a:p>
            <a:r>
              <a:rPr lang="sk-SK" dirty="0" smtClean="0"/>
              <a:t>Normalizovaný kvadrantový strom obsahuje navyše informáciu o ťažisku a uhle natočenia hlavnej osi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25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Záznam vrchola kvadantového stromu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Kvadrantový strom sa reprezentuje ako zoznam jednotlivých záznamov vrcholov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55140" t="48542" r="15169" b="45897"/>
          <a:stretch>
            <a:fillRect/>
          </a:stretch>
        </p:blipFill>
        <p:spPr bwMode="auto">
          <a:xfrm>
            <a:off x="3990196" y="4680023"/>
            <a:ext cx="3432676" cy="48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441" t="20170" r="59505" b="45897"/>
          <a:stretch>
            <a:fillRect/>
          </a:stretch>
        </p:blipFill>
        <p:spPr bwMode="auto">
          <a:xfrm>
            <a:off x="1254740" y="2907246"/>
            <a:ext cx="2482610" cy="3000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1211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52" y="124513"/>
            <a:ext cx="8229600" cy="953660"/>
          </a:xfrm>
        </p:spPr>
        <p:txBody>
          <a:bodyPr/>
          <a:lstStyle/>
          <a:p>
            <a:r>
              <a:rPr lang="sk-SK" dirty="0">
                <a:effectLst/>
              </a:rPr>
              <a:t>Listové kódy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09" y="1259006"/>
            <a:ext cx="8229600" cy="4525963"/>
          </a:xfrm>
        </p:spPr>
        <p:txBody>
          <a:bodyPr/>
          <a:lstStyle/>
          <a:p>
            <a:pPr lvl="0"/>
            <a:r>
              <a:rPr lang="sk-SK" sz="2800" dirty="0" smtClean="0">
                <a:effectLst/>
              </a:rPr>
              <a:t>predstavujú efektívnejšiu formu reprezentácie </a:t>
            </a:r>
            <a:r>
              <a:rPr lang="sk-SK" sz="2800" b="1" dirty="0" smtClean="0">
                <a:effectLst/>
              </a:rPr>
              <a:t>kvadrantových stromov</a:t>
            </a:r>
            <a:r>
              <a:rPr lang="sk-SK" sz="2800" dirty="0" smtClean="0">
                <a:effectLst/>
              </a:rPr>
              <a:t>. </a:t>
            </a:r>
          </a:p>
          <a:p>
            <a:pPr lvl="0"/>
            <a:r>
              <a:rPr lang="sk-SK" sz="2800" dirty="0" smtClean="0">
                <a:effectLst/>
              </a:rPr>
              <a:t>Každý bod obrazu je reprezentovaný postupnosťou číslic vyjadrujúcich postupné delenie kvadrantového stromu 0 – pre SZ, 1 – SV, 2 – JZ, 3 – JV. </a:t>
            </a:r>
          </a:p>
          <a:p>
            <a:pPr lvl="0"/>
            <a:r>
              <a:rPr lang="sk-SK" sz="2800" dirty="0" smtClean="0">
                <a:effectLst/>
              </a:rPr>
              <a:t>Najľavejšia číslica zodpovedá deleniu na najvyššej úrovni, napravo poslednému deleniu. </a:t>
            </a:r>
          </a:p>
          <a:p>
            <a:pPr lvl="0"/>
            <a:r>
              <a:rPr lang="sk-SK" sz="2800" dirty="0" smtClean="0">
                <a:effectLst/>
              </a:rPr>
              <a:t>Počet číslic v listovom kóde je rovnaký ako počet úrovni kvadrantového stromu. </a:t>
            </a:r>
          </a:p>
          <a:p>
            <a:pPr lvl="0"/>
            <a:r>
              <a:rPr lang="sk-SK" sz="2800" dirty="0" smtClean="0">
                <a:effectLst/>
              </a:rPr>
              <a:t>Celý strom sa potom popisuje postupnosťou dvojíc (listový kód, </a:t>
            </a:r>
            <a:r>
              <a:rPr lang="sk-SK" sz="2800" dirty="0" err="1" smtClean="0">
                <a:effectLst/>
              </a:rPr>
              <a:t>jasová</a:t>
            </a:r>
            <a:r>
              <a:rPr lang="sk-SK" sz="2800" dirty="0" smtClean="0">
                <a:effectLst/>
              </a:rPr>
              <a:t> hodnota oblasti). </a:t>
            </a:r>
            <a:endParaRPr lang="sk-SK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189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err="1" smtClean="0"/>
              <a:t>T-pyramidy</a:t>
            </a:r>
            <a:r>
              <a:rPr lang="sk-SK" sz="4000" dirty="0" smtClean="0"/>
              <a:t> </a:t>
            </a:r>
            <a:r>
              <a:rPr lang="sk-SK" sz="4000" dirty="0" err="1" smtClean="0"/>
              <a:t>vs</a:t>
            </a:r>
            <a:r>
              <a:rPr lang="sk-SK" sz="4000" dirty="0" smtClean="0"/>
              <a:t>. Kvadrantové stromy</a:t>
            </a:r>
            <a:endParaRPr lang="sk-SK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6789"/>
            <a:ext cx="8229600" cy="4435522"/>
          </a:xfrm>
        </p:spPr>
        <p:txBody>
          <a:bodyPr/>
          <a:lstStyle/>
          <a:p>
            <a:pPr marL="342900" lvl="1" indent="-342900">
              <a:buClr>
                <a:schemeClr val="hlink"/>
              </a:buClr>
            </a:pPr>
            <a:r>
              <a:rPr lang="sk-SK" dirty="0" err="1" smtClean="0">
                <a:effectLst/>
              </a:rPr>
              <a:t>T-pyramídy</a:t>
            </a:r>
            <a:r>
              <a:rPr lang="sk-SK" dirty="0" smtClean="0">
                <a:effectLst/>
              </a:rPr>
              <a:t> sú rovnovážne – reprezentujú bez ohľadu na hodnoty, kvadrantové stromy nie, </a:t>
            </a:r>
          </a:p>
          <a:p>
            <a:pPr marL="342900" lvl="1" indent="-342900">
              <a:buClr>
                <a:schemeClr val="hlink"/>
              </a:buClr>
            </a:pPr>
            <a:r>
              <a:rPr lang="sk-SK" dirty="0" smtClean="0">
                <a:effectLst/>
              </a:rPr>
              <a:t>Druhý rozdiel je interpretácia hodnôt jednotlivých vrcholov</a:t>
            </a:r>
          </a:p>
          <a:p>
            <a:pPr marL="342900" lvl="1" indent="-342900">
              <a:buClr>
                <a:schemeClr val="hlink"/>
              </a:buClr>
            </a:pPr>
            <a:r>
              <a:rPr lang="sk-SK" dirty="0" smtClean="0">
                <a:effectLst/>
              </a:rPr>
              <a:t>Existuje množstvo algoritmov pre narábanie s kvadrantovými stromami. Tie sú veľmi citlivé na drobné zmeny v obraze. </a:t>
            </a:r>
          </a:p>
          <a:p>
            <a:pPr marL="342900" lvl="1" indent="-342900">
              <a:buClr>
                <a:schemeClr val="hlink"/>
              </a:buClr>
            </a:pPr>
            <a:r>
              <a:rPr lang="sk-SK" dirty="0" smtClean="0">
                <a:effectLst/>
              </a:rPr>
              <a:t>Kvadrantové stromy majú široké použitie, najmä v oblasti GIS (geografické informačné systémy), podobne ako ich trojrozmerné zovšeobecnenie </a:t>
            </a:r>
            <a:r>
              <a:rPr lang="sk-SK" dirty="0" err="1" smtClean="0">
                <a:effectLst/>
              </a:rPr>
              <a:t>oktantové</a:t>
            </a:r>
            <a:r>
              <a:rPr lang="sk-SK" dirty="0" smtClean="0">
                <a:effectLst/>
              </a:rPr>
              <a:t> stromy.</a:t>
            </a:r>
            <a:endParaRPr lang="sk-SK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/>
              </a:rPr>
              <a:t>Ďalšie pyramídové štruktúry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 smtClean="0">
                <a:effectLst/>
              </a:rPr>
              <a:t>sú zovšeobecnením už definovaných. </a:t>
            </a:r>
          </a:p>
          <a:p>
            <a:pPr lvl="0"/>
            <a:r>
              <a:rPr lang="sk-SK" dirty="0" smtClean="0">
                <a:effectLst/>
              </a:rPr>
              <a:t>Pri redukcii </a:t>
            </a:r>
            <a:r>
              <a:rPr lang="sk-SK" dirty="0" err="1" smtClean="0">
                <a:effectLst/>
              </a:rPr>
              <a:t>M-pyramídy</a:t>
            </a:r>
            <a:r>
              <a:rPr lang="sk-SK" dirty="0" smtClean="0">
                <a:effectLst/>
              </a:rPr>
              <a:t> sme uvažovali pravidelné okno a redukčný faktor vyjadrujúci zmenšenie oblasti medzi jednotlivými úrovňami. </a:t>
            </a:r>
          </a:p>
          <a:p>
            <a:pPr lvl="0"/>
            <a:r>
              <a:rPr lang="sk-SK" dirty="0" smtClean="0">
                <a:effectLst/>
              </a:rPr>
              <a:t>Pre pravidelné okno 2 x 2 je redukčný faktor 4. </a:t>
            </a:r>
          </a:p>
          <a:p>
            <a:pPr lvl="0"/>
            <a:r>
              <a:rPr lang="sk-SK" dirty="0" smtClean="0">
                <a:effectLst/>
              </a:rPr>
              <a:t>Ak pripustíme, aby sa redukčné okná prekrývali, aj redukčný faktor sa zníži.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/>
              </a:rPr>
              <a:t>Ďalšie pyramídové štruktúry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Označenie (redukčné okno)/(redukčný faktor)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28299" r="10298" b="26567"/>
          <a:stretch/>
        </p:blipFill>
        <p:spPr bwMode="auto">
          <a:xfrm>
            <a:off x="191069" y="2494972"/>
            <a:ext cx="8775510" cy="312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10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5938</TotalTime>
  <Words>1284</Words>
  <Application>Microsoft Office PowerPoint</Application>
  <PresentationFormat>On-screen Show (4:3)</PresentationFormat>
  <Paragraphs>182</Paragraphs>
  <Slides>30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Stream</vt:lpstr>
      <vt:lpstr>Dátové štruktúry pre analýzu obrazu</vt:lpstr>
      <vt:lpstr>Úroveň reprezentácie obrazových dát</vt:lpstr>
      <vt:lpstr>Úrovne dátových štruktúr možno voľne klasifikovať ako</vt:lpstr>
      <vt:lpstr>Tradičné obrazové dátové štruktúry</vt:lpstr>
      <vt:lpstr>Obrazové mapy  (image maps)</vt:lpstr>
      <vt:lpstr>Špeciálne obrazy reprezentované maticami</vt:lpstr>
      <vt:lpstr>Matica opakovaných výskytov  (Co-occurrence Matrices)</vt:lpstr>
      <vt:lpstr>Integrálny obraz</vt:lpstr>
      <vt:lpstr>PowerPoint Presentation</vt:lpstr>
      <vt:lpstr>Tradičné obrazové dátové štruktúry</vt:lpstr>
      <vt:lpstr>Reťazcový kód</vt:lpstr>
      <vt:lpstr>RL kódy</vt:lpstr>
      <vt:lpstr>Príklad</vt:lpstr>
      <vt:lpstr>Grafové štruktúry</vt:lpstr>
      <vt:lpstr>Mapa regiónov</vt:lpstr>
      <vt:lpstr>PowerPoint Presentation</vt:lpstr>
      <vt:lpstr>PowerPoint Presentation</vt:lpstr>
      <vt:lpstr>Príklad</vt:lpstr>
      <vt:lpstr>Relačné štruktúry </vt:lpstr>
      <vt:lpstr>Hierarchické dátové štruktúry</vt:lpstr>
      <vt:lpstr>M- pyramídy  (Matrix-pyramid)</vt:lpstr>
      <vt:lpstr>T- pyramídy  (Tree pyramids) </vt:lpstr>
      <vt:lpstr>Kvadrantové stromy</vt:lpstr>
      <vt:lpstr>Kvadrantové stromy pre segmentáciu</vt:lpstr>
      <vt:lpstr>PowerPoint Presentation</vt:lpstr>
      <vt:lpstr>Záznam vrchola kvadantového stromu</vt:lpstr>
      <vt:lpstr>Listové kódy </vt:lpstr>
      <vt:lpstr>T-pyramidy vs. Kvadrantové stromy</vt:lpstr>
      <vt:lpstr>Ďalšie pyramídové štruktúry</vt:lpstr>
      <vt:lpstr>Ďalšie pyramídové štruktúry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229</cp:revision>
  <dcterms:created xsi:type="dcterms:W3CDTF">2005-02-06T16:59:11Z</dcterms:created>
  <dcterms:modified xsi:type="dcterms:W3CDTF">2016-10-06T07:50:58Z</dcterms:modified>
</cp:coreProperties>
</file>