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921" r:id="rId1"/>
  </p:sldMasterIdLst>
  <p:notesMasterIdLst>
    <p:notesMasterId r:id="rId102"/>
  </p:notesMasterIdLst>
  <p:sldIdLst>
    <p:sldId id="256" r:id="rId2"/>
    <p:sldId id="257" r:id="rId3"/>
    <p:sldId id="258" r:id="rId4"/>
    <p:sldId id="259" r:id="rId5"/>
    <p:sldId id="260" r:id="rId6"/>
    <p:sldId id="261" r:id="rId7"/>
    <p:sldId id="336" r:id="rId8"/>
    <p:sldId id="337" r:id="rId9"/>
    <p:sldId id="339" r:id="rId10"/>
    <p:sldId id="340" r:id="rId11"/>
    <p:sldId id="341" r:id="rId12"/>
    <p:sldId id="342" r:id="rId13"/>
    <p:sldId id="323" r:id="rId14"/>
    <p:sldId id="262" r:id="rId15"/>
    <p:sldId id="266" r:id="rId16"/>
    <p:sldId id="330" r:id="rId17"/>
    <p:sldId id="343" r:id="rId18"/>
    <p:sldId id="345" r:id="rId19"/>
    <p:sldId id="346" r:id="rId20"/>
    <p:sldId id="348" r:id="rId21"/>
    <p:sldId id="350" r:id="rId22"/>
    <p:sldId id="352" r:id="rId23"/>
    <p:sldId id="353" r:id="rId24"/>
    <p:sldId id="354" r:id="rId25"/>
    <p:sldId id="355" r:id="rId26"/>
    <p:sldId id="356" r:id="rId27"/>
    <p:sldId id="357" r:id="rId28"/>
    <p:sldId id="363" r:id="rId29"/>
    <p:sldId id="328" r:id="rId30"/>
    <p:sldId id="359" r:id="rId31"/>
    <p:sldId id="361" r:id="rId32"/>
    <p:sldId id="365" r:id="rId33"/>
    <p:sldId id="366" r:id="rId34"/>
    <p:sldId id="367" r:id="rId35"/>
    <p:sldId id="324" r:id="rId36"/>
    <p:sldId id="325" r:id="rId37"/>
    <p:sldId id="326" r:id="rId38"/>
    <p:sldId id="327" r:id="rId39"/>
    <p:sldId id="329" r:id="rId40"/>
    <p:sldId id="332" r:id="rId41"/>
    <p:sldId id="263" r:id="rId42"/>
    <p:sldId id="313" r:id="rId43"/>
    <p:sldId id="269" r:id="rId44"/>
    <p:sldId id="270" r:id="rId45"/>
    <p:sldId id="267" r:id="rId46"/>
    <p:sldId id="272" r:id="rId47"/>
    <p:sldId id="273" r:id="rId48"/>
    <p:sldId id="274" r:id="rId49"/>
    <p:sldId id="275" r:id="rId50"/>
    <p:sldId id="276" r:id="rId51"/>
    <p:sldId id="277" r:id="rId52"/>
    <p:sldId id="278" r:id="rId53"/>
    <p:sldId id="279" r:id="rId54"/>
    <p:sldId id="280" r:id="rId55"/>
    <p:sldId id="264" r:id="rId56"/>
    <p:sldId id="281" r:id="rId57"/>
    <p:sldId id="282" r:id="rId58"/>
    <p:sldId id="283" r:id="rId59"/>
    <p:sldId id="284" r:id="rId60"/>
    <p:sldId id="285" r:id="rId61"/>
    <p:sldId id="286" r:id="rId62"/>
    <p:sldId id="287" r:id="rId63"/>
    <p:sldId id="288" r:id="rId64"/>
    <p:sldId id="289" r:id="rId65"/>
    <p:sldId id="309" r:id="rId66"/>
    <p:sldId id="310" r:id="rId67"/>
    <p:sldId id="311" r:id="rId68"/>
    <p:sldId id="265" r:id="rId69"/>
    <p:sldId id="316" r:id="rId70"/>
    <p:sldId id="290" r:id="rId71"/>
    <p:sldId id="291" r:id="rId72"/>
    <p:sldId id="371" r:id="rId73"/>
    <p:sldId id="292" r:id="rId74"/>
    <p:sldId id="293" r:id="rId75"/>
    <p:sldId id="294" r:id="rId76"/>
    <p:sldId id="295" r:id="rId77"/>
    <p:sldId id="314" r:id="rId78"/>
    <p:sldId id="296" r:id="rId79"/>
    <p:sldId id="315" r:id="rId80"/>
    <p:sldId id="318" r:id="rId81"/>
    <p:sldId id="297" r:id="rId82"/>
    <p:sldId id="317" r:id="rId83"/>
    <p:sldId id="319" r:id="rId84"/>
    <p:sldId id="298" r:id="rId85"/>
    <p:sldId id="299" r:id="rId86"/>
    <p:sldId id="300" r:id="rId87"/>
    <p:sldId id="301" r:id="rId88"/>
    <p:sldId id="369" r:id="rId89"/>
    <p:sldId id="370" r:id="rId90"/>
    <p:sldId id="302" r:id="rId91"/>
    <p:sldId id="320" r:id="rId92"/>
    <p:sldId id="303" r:id="rId93"/>
    <p:sldId id="304" r:id="rId94"/>
    <p:sldId id="305" r:id="rId95"/>
    <p:sldId id="306" r:id="rId96"/>
    <p:sldId id="307" r:id="rId97"/>
    <p:sldId id="368" r:id="rId98"/>
    <p:sldId id="268" r:id="rId99"/>
    <p:sldId id="321" r:id="rId100"/>
    <p:sldId id="322" r:id="rId101"/>
  </p:sldIdLst>
  <p:sldSz cx="9144000" cy="6858000" type="screen4x3"/>
  <p:notesSz cx="6858000" cy="9144000"/>
  <p:embeddedFontLst>
    <p:embeddedFont>
      <p:font typeface="Wingdings 2" panose="05020102010507070707" pitchFamily="18" charset="2"/>
      <p:regular r:id="rId103"/>
    </p:embeddedFont>
    <p:embeddedFont>
      <p:font typeface="Arial Unicode MS" panose="020B0604020202020204" pitchFamily="34" charset="-128"/>
      <p:regular r:id="rId104"/>
    </p:embeddedFont>
    <p:embeddedFont>
      <p:font typeface="Garamond" panose="02020404030301010803" pitchFamily="18" charset="0"/>
      <p:regular r:id="rId105"/>
      <p:bold r:id="rId106"/>
      <p:italic r:id="rId107"/>
    </p:embeddedFont>
    <p:embeddedFont>
      <p:font typeface="MS PGothic" panose="020B0600070205080204" pitchFamily="34" charset="-128"/>
      <p:regular r:id="rId108"/>
    </p:embeddedFont>
  </p:embeddedFontLst>
  <p:defaultTex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Garamond" pitchFamily="18" charset="0"/>
        <a:ea typeface="+mn-ea"/>
        <a:cs typeface="Arial" charset="0"/>
      </a:defRPr>
    </a:lvl2pPr>
    <a:lvl3pPr marL="914400" algn="l" rtl="0" eaLnBrk="0" fontAlgn="base" hangingPunct="0">
      <a:spcBef>
        <a:spcPct val="0"/>
      </a:spcBef>
      <a:spcAft>
        <a:spcPct val="0"/>
      </a:spcAft>
      <a:defRPr kern="1200">
        <a:solidFill>
          <a:schemeClr val="tx1"/>
        </a:solidFill>
        <a:latin typeface="Garamond" pitchFamily="18" charset="0"/>
        <a:ea typeface="+mn-ea"/>
        <a:cs typeface="Arial" charset="0"/>
      </a:defRPr>
    </a:lvl3pPr>
    <a:lvl4pPr marL="1371600" algn="l" rtl="0" eaLnBrk="0" fontAlgn="base" hangingPunct="0">
      <a:spcBef>
        <a:spcPct val="0"/>
      </a:spcBef>
      <a:spcAft>
        <a:spcPct val="0"/>
      </a:spcAft>
      <a:defRPr kern="1200">
        <a:solidFill>
          <a:schemeClr val="tx1"/>
        </a:solidFill>
        <a:latin typeface="Garamond" pitchFamily="18" charset="0"/>
        <a:ea typeface="+mn-ea"/>
        <a:cs typeface="Arial" charset="0"/>
      </a:defRPr>
    </a:lvl4pPr>
    <a:lvl5pPr marL="1828800" algn="l" rtl="0" eaLnBrk="0" fontAlgn="base" hangingPunct="0">
      <a:spcBef>
        <a:spcPct val="0"/>
      </a:spcBef>
      <a:spcAft>
        <a:spcPct val="0"/>
      </a:spcAft>
      <a:defRPr kern="1200">
        <a:solidFill>
          <a:schemeClr val="tx1"/>
        </a:solidFill>
        <a:latin typeface="Garamond" pitchFamily="18" charset="0"/>
        <a:ea typeface="+mn-ea"/>
        <a:cs typeface="Arial" charset="0"/>
      </a:defRPr>
    </a:lvl5pPr>
    <a:lvl6pPr marL="2286000" algn="l" defTabSz="914400" rtl="0" eaLnBrk="1" latinLnBrk="0" hangingPunct="1">
      <a:defRPr kern="1200">
        <a:solidFill>
          <a:schemeClr val="tx1"/>
        </a:solidFill>
        <a:latin typeface="Garamond" pitchFamily="18" charset="0"/>
        <a:ea typeface="+mn-ea"/>
        <a:cs typeface="Arial" charset="0"/>
      </a:defRPr>
    </a:lvl6pPr>
    <a:lvl7pPr marL="2743200" algn="l" defTabSz="914400" rtl="0" eaLnBrk="1" latinLnBrk="0" hangingPunct="1">
      <a:defRPr kern="1200">
        <a:solidFill>
          <a:schemeClr val="tx1"/>
        </a:solidFill>
        <a:latin typeface="Garamond" pitchFamily="18" charset="0"/>
        <a:ea typeface="+mn-ea"/>
        <a:cs typeface="Arial" charset="0"/>
      </a:defRPr>
    </a:lvl7pPr>
    <a:lvl8pPr marL="3200400" algn="l" defTabSz="914400" rtl="0" eaLnBrk="1" latinLnBrk="0" hangingPunct="1">
      <a:defRPr kern="1200">
        <a:solidFill>
          <a:schemeClr val="tx1"/>
        </a:solidFill>
        <a:latin typeface="Garamond" pitchFamily="18" charset="0"/>
        <a:ea typeface="+mn-ea"/>
        <a:cs typeface="Arial" charset="0"/>
      </a:defRPr>
    </a:lvl8pPr>
    <a:lvl9pPr marL="3657600" algn="l" defTabSz="914400" rtl="0" eaLnBrk="1" latinLnBrk="0" hangingPunct="1">
      <a:defRPr kern="1200">
        <a:solidFill>
          <a:schemeClr val="tx1"/>
        </a:solidFill>
        <a:latin typeface="Garamond"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FF"/>
    <a:srgbClr val="009900"/>
    <a:srgbClr val="CC0000"/>
    <a:srgbClr val="FF0000"/>
    <a:srgbClr val="94C606"/>
    <a:srgbClr val="FF33CC"/>
    <a:srgbClr val="00FFFF"/>
    <a:srgbClr val="33CC33"/>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2132" autoAdjust="0"/>
  </p:normalViewPr>
  <p:slideViewPr>
    <p:cSldViewPr snapToGrid="0">
      <p:cViewPr>
        <p:scale>
          <a:sx n="100" d="100"/>
          <a:sy n="100" d="100"/>
        </p:scale>
        <p:origin x="-183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172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font" Target="fonts/font5.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notesMaster" Target="notesMasters/notesMaster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font" Target="fonts/font1.fntdata"/><Relationship Id="rId108"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1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wmf"/><Relationship Id="rId1" Type="http://schemas.openxmlformats.org/officeDocument/2006/relationships/image" Target="../media/image50.wmf"/><Relationship Id="rId6" Type="http://schemas.openxmlformats.org/officeDocument/2006/relationships/image" Target="../media/image55.wmf"/><Relationship Id="rId5" Type="http://schemas.openxmlformats.org/officeDocument/2006/relationships/image" Target="../media/image54.wmf"/><Relationship Id="rId4" Type="http://schemas.openxmlformats.org/officeDocument/2006/relationships/image" Target="../media/image53.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57.wmf"/><Relationship Id="rId1" Type="http://schemas.openxmlformats.org/officeDocument/2006/relationships/image" Target="../media/image56.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image" Target="../media/image68.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72.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77.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86.wmf"/><Relationship Id="rId2" Type="http://schemas.openxmlformats.org/officeDocument/2006/relationships/image" Target="../media/image85.wmf"/><Relationship Id="rId1" Type="http://schemas.openxmlformats.org/officeDocument/2006/relationships/image" Target="../media/image84.png"/></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92.emf"/><Relationship Id="rId1" Type="http://schemas.openxmlformats.org/officeDocument/2006/relationships/image" Target="../media/image91.e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95.wmf"/><Relationship Id="rId7" Type="http://schemas.openxmlformats.org/officeDocument/2006/relationships/image" Target="../media/image99.wmf"/><Relationship Id="rId2" Type="http://schemas.openxmlformats.org/officeDocument/2006/relationships/image" Target="../media/image94.wmf"/><Relationship Id="rId1" Type="http://schemas.openxmlformats.org/officeDocument/2006/relationships/image" Target="../media/image93.wmf"/><Relationship Id="rId6" Type="http://schemas.openxmlformats.org/officeDocument/2006/relationships/image" Target="../media/image98.wmf"/><Relationship Id="rId5" Type="http://schemas.openxmlformats.org/officeDocument/2006/relationships/image" Target="../media/image97.wmf"/><Relationship Id="rId4" Type="http://schemas.openxmlformats.org/officeDocument/2006/relationships/image" Target="../media/image96.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100.wmf"/><Relationship Id="rId2" Type="http://schemas.openxmlformats.org/officeDocument/2006/relationships/image" Target="../media/image98.wmf"/><Relationship Id="rId1" Type="http://schemas.openxmlformats.org/officeDocument/2006/relationships/image" Target="../media/image97.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104.wmf"/><Relationship Id="rId2" Type="http://schemas.openxmlformats.org/officeDocument/2006/relationships/image" Target="../media/image103.wmf"/><Relationship Id="rId1" Type="http://schemas.openxmlformats.org/officeDocument/2006/relationships/image" Target="../media/image100.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108.wmf"/><Relationship Id="rId1" Type="http://schemas.openxmlformats.org/officeDocument/2006/relationships/image" Target="../media/image107.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100.wmf"/><Relationship Id="rId2" Type="http://schemas.openxmlformats.org/officeDocument/2006/relationships/image" Target="../media/image98.wmf"/><Relationship Id="rId1" Type="http://schemas.openxmlformats.org/officeDocument/2006/relationships/image" Target="../media/image97.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112.wmf"/><Relationship Id="rId2" Type="http://schemas.openxmlformats.org/officeDocument/2006/relationships/image" Target="../media/image111.wmf"/><Relationship Id="rId1" Type="http://schemas.openxmlformats.org/officeDocument/2006/relationships/image" Target="../media/image100.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117.wmf"/><Relationship Id="rId2" Type="http://schemas.openxmlformats.org/officeDocument/2006/relationships/image" Target="../media/image116.wmf"/><Relationship Id="rId1" Type="http://schemas.openxmlformats.org/officeDocument/2006/relationships/image" Target="../media/image115.wmf"/><Relationship Id="rId6" Type="http://schemas.openxmlformats.org/officeDocument/2006/relationships/image" Target="../media/image86.wmf"/><Relationship Id="rId5" Type="http://schemas.openxmlformats.org/officeDocument/2006/relationships/image" Target="../media/image85.wmf"/><Relationship Id="rId4" Type="http://schemas.openxmlformats.org/officeDocument/2006/relationships/image" Target="../media/image118.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121.wmf"/><Relationship Id="rId2" Type="http://schemas.openxmlformats.org/officeDocument/2006/relationships/image" Target="../media/image120.wmf"/><Relationship Id="rId1" Type="http://schemas.openxmlformats.org/officeDocument/2006/relationships/image" Target="../media/image119.wmf"/><Relationship Id="rId4" Type="http://schemas.openxmlformats.org/officeDocument/2006/relationships/image" Target="../media/image122.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28.e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130.emf"/><Relationship Id="rId1" Type="http://schemas.openxmlformats.org/officeDocument/2006/relationships/image" Target="../media/image129.e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140.wmf"/><Relationship Id="rId2" Type="http://schemas.openxmlformats.org/officeDocument/2006/relationships/image" Target="../media/image139.wmf"/><Relationship Id="rId1" Type="http://schemas.openxmlformats.org/officeDocument/2006/relationships/image" Target="../media/image138.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43.wmf"/><Relationship Id="rId1" Type="http://schemas.openxmlformats.org/officeDocument/2006/relationships/image" Target="../media/image142.w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154.wmf"/><Relationship Id="rId2" Type="http://schemas.openxmlformats.org/officeDocument/2006/relationships/image" Target="../media/image153.wmf"/><Relationship Id="rId1" Type="http://schemas.openxmlformats.org/officeDocument/2006/relationships/image" Target="../media/image152.w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164.wmf"/><Relationship Id="rId2" Type="http://schemas.openxmlformats.org/officeDocument/2006/relationships/image" Target="../media/image139.wmf"/><Relationship Id="rId1" Type="http://schemas.openxmlformats.org/officeDocument/2006/relationships/image" Target="../media/image163.wmf"/><Relationship Id="rId5" Type="http://schemas.openxmlformats.org/officeDocument/2006/relationships/image" Target="../media/image166.wmf"/><Relationship Id="rId4" Type="http://schemas.openxmlformats.org/officeDocument/2006/relationships/image" Target="../media/image165.w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169.wmf"/><Relationship Id="rId2" Type="http://schemas.openxmlformats.org/officeDocument/2006/relationships/image" Target="../media/image168.wmf"/><Relationship Id="rId1" Type="http://schemas.openxmlformats.org/officeDocument/2006/relationships/image" Target="../media/image16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07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sk-SK"/>
          </a:p>
        </p:txBody>
      </p:sp>
      <p:sp>
        <p:nvSpPr>
          <p:cNvPr id="20070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sk-SK"/>
          </a:p>
        </p:txBody>
      </p:sp>
      <p:sp>
        <p:nvSpPr>
          <p:cNvPr id="2007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0070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smtClean="0"/>
              <a:t>Click to edit Master text styles</a:t>
            </a:r>
          </a:p>
          <a:p>
            <a:pPr lvl="1"/>
            <a:r>
              <a:rPr lang="sk-SK" smtClean="0"/>
              <a:t>Second level</a:t>
            </a:r>
          </a:p>
          <a:p>
            <a:pPr lvl="2"/>
            <a:r>
              <a:rPr lang="sk-SK" smtClean="0"/>
              <a:t>Third level</a:t>
            </a:r>
          </a:p>
          <a:p>
            <a:pPr lvl="3"/>
            <a:r>
              <a:rPr lang="sk-SK" smtClean="0"/>
              <a:t>Fourth level</a:t>
            </a:r>
          </a:p>
          <a:p>
            <a:pPr lvl="4"/>
            <a:r>
              <a:rPr lang="sk-SK" smtClean="0"/>
              <a:t>Fifth level</a:t>
            </a:r>
          </a:p>
        </p:txBody>
      </p:sp>
      <p:sp>
        <p:nvSpPr>
          <p:cNvPr id="20071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sk-SK"/>
          </a:p>
        </p:txBody>
      </p:sp>
      <p:sp>
        <p:nvSpPr>
          <p:cNvPr id="20071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05F6AC9F-B6F8-4B5A-BAA1-234C58A5DDAF}" type="slidenum">
              <a:rPr lang="sk-SK"/>
              <a:pPr/>
              <a:t>‹#›</a:t>
            </a:fld>
            <a:endParaRPr lang="sk-SK"/>
          </a:p>
        </p:txBody>
      </p:sp>
    </p:spTree>
    <p:extLst>
      <p:ext uri="{BB962C8B-B14F-4D97-AF65-F5344CB8AC3E}">
        <p14:creationId xmlns:p14="http://schemas.microsoft.com/office/powerpoint/2010/main" val="117456511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E72904CE-8122-48D0-A904-BDABA5243034}" type="slidenum">
              <a:rPr lang="en-US" altLang="sk-SK"/>
              <a:pPr eaLnBrk="1" hangingPunct="1">
                <a:spcBef>
                  <a:spcPct val="0"/>
                </a:spcBef>
              </a:pPr>
              <a:t>7</a:t>
            </a:fld>
            <a:endParaRPr lang="en-US" altLang="sk-SK"/>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sk-SK"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B1F9982E-A633-4D22-A7FE-07E6E2368A5A}" type="slidenum">
              <a:rPr lang="en-US" altLang="sk-SK"/>
              <a:pPr eaLnBrk="1" hangingPunct="1">
                <a:spcBef>
                  <a:spcPct val="0"/>
                </a:spcBef>
              </a:pPr>
              <a:t>8</a:t>
            </a:fld>
            <a:endParaRPr lang="en-US" altLang="sk-SK"/>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sk-SK"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B8354508-6A91-403E-AA12-2F33A97F00CB}" type="slidenum">
              <a:rPr lang="en-US" altLang="sk-SK"/>
              <a:pPr eaLnBrk="1" hangingPunct="1">
                <a:spcBef>
                  <a:spcPct val="0"/>
                </a:spcBef>
              </a:pPr>
              <a:t>9</a:t>
            </a:fld>
            <a:endParaRPr lang="en-US" altLang="sk-SK"/>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sk-SK"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AEE24E65-FB1B-4637-A9BA-3CCEE07E6419}" type="slidenum">
              <a:rPr lang="en-US" altLang="sk-SK"/>
              <a:pPr eaLnBrk="1" hangingPunct="1">
                <a:spcBef>
                  <a:spcPct val="0"/>
                </a:spcBef>
              </a:pPr>
              <a:t>10</a:t>
            </a:fld>
            <a:endParaRPr lang="en-US" altLang="sk-SK"/>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sk-SK"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1D0D2CCA-A42F-403F-AE56-19C9B88F2A35}" type="slidenum">
              <a:rPr lang="en-US" altLang="sk-SK"/>
              <a:pPr eaLnBrk="1" hangingPunct="1">
                <a:spcBef>
                  <a:spcPct val="0"/>
                </a:spcBef>
              </a:pPr>
              <a:t>11</a:t>
            </a:fld>
            <a:endParaRPr lang="en-US" altLang="sk-SK"/>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sk-SK"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310544C8-C199-4FB7-96EC-F8A37287DBA1}" type="slidenum">
              <a:rPr lang="en-US" altLang="sk-SK"/>
              <a:pPr eaLnBrk="1" hangingPunct="1">
                <a:spcBef>
                  <a:spcPct val="0"/>
                </a:spcBef>
              </a:pPr>
              <a:t>12</a:t>
            </a:fld>
            <a:endParaRPr lang="en-US" altLang="sk-SK"/>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sk-SK" smtClean="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D6945AA0-DBD8-4F8A-A40B-950D80D4A4F9}" type="slidenum">
              <a:rPr lang="en-US" altLang="sk-SK"/>
              <a:pPr eaLnBrk="1" hangingPunct="1">
                <a:spcBef>
                  <a:spcPct val="0"/>
                </a:spcBef>
              </a:pPr>
              <a:t>17</a:t>
            </a:fld>
            <a:endParaRPr lang="en-US" altLang="sk-SK"/>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sk-SK"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D7F17F2B-A7FE-4E3D-AEBE-C8EB3B2E25D5}" type="slidenum">
              <a:rPr lang="en-US" altLang="sk-SK"/>
              <a:pPr eaLnBrk="1" hangingPunct="1">
                <a:spcBef>
                  <a:spcPct val="0"/>
                </a:spcBef>
              </a:pPr>
              <a:t>18</a:t>
            </a:fld>
            <a:endParaRPr lang="en-US" altLang="sk-SK"/>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sk-SK"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C3F2A4A4-77B2-4ED8-BBDB-593B41E9B647}" type="slidenum">
              <a:rPr lang="en-US" altLang="sk-SK"/>
              <a:pPr eaLnBrk="1" hangingPunct="1">
                <a:spcBef>
                  <a:spcPct val="0"/>
                </a:spcBef>
              </a:pPr>
              <a:t>19</a:t>
            </a:fld>
            <a:endParaRPr lang="en-US" altLang="sk-SK"/>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sk-SK"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EA295C97-6E79-476C-9484-E8DFBDAFE980}" type="slidenum">
              <a:rPr lang="en-US" altLang="sk-SK"/>
              <a:pPr eaLnBrk="1" hangingPunct="1">
                <a:spcBef>
                  <a:spcPct val="0"/>
                </a:spcBef>
              </a:pPr>
              <a:t>20</a:t>
            </a:fld>
            <a:endParaRPr lang="en-US" altLang="sk-SK"/>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sk-SK"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972E017E-446F-4D8C-B371-A99F2A210E8A}" type="slidenum">
              <a:rPr lang="en-US" altLang="sk-SK"/>
              <a:pPr eaLnBrk="1" hangingPunct="1">
                <a:spcBef>
                  <a:spcPct val="0"/>
                </a:spcBef>
              </a:pPr>
              <a:t>21</a:t>
            </a:fld>
            <a:endParaRPr lang="en-US" altLang="sk-SK"/>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sk-SK" smtClean="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1FFB925B-F385-43CD-9B56-A99573486790}" type="slidenum">
              <a:rPr lang="en-US" altLang="sk-SK"/>
              <a:pPr eaLnBrk="1" hangingPunct="1">
                <a:spcBef>
                  <a:spcPct val="0"/>
                </a:spcBef>
              </a:pPr>
              <a:t>22</a:t>
            </a:fld>
            <a:endParaRPr lang="en-US" altLang="sk-SK"/>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sk-SK" smtClean="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11039B79-124C-46D1-9F7F-898F39842A67}" type="slidenum">
              <a:rPr lang="en-US" altLang="sk-SK"/>
              <a:pPr eaLnBrk="1" hangingPunct="1">
                <a:spcBef>
                  <a:spcPct val="0"/>
                </a:spcBef>
              </a:pPr>
              <a:t>23</a:t>
            </a:fld>
            <a:endParaRPr lang="en-US" altLang="sk-SK"/>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sk-SK" smtClean="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4F6E697B-70CE-4054-AEB7-7F1A9C9A5AD1}" type="slidenum">
              <a:rPr lang="en-US" altLang="sk-SK"/>
              <a:pPr eaLnBrk="1" hangingPunct="1">
                <a:spcBef>
                  <a:spcPct val="0"/>
                </a:spcBef>
              </a:pPr>
              <a:t>24</a:t>
            </a:fld>
            <a:endParaRPr lang="en-US" altLang="sk-SK"/>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sk-SK" smtClean="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DBF42B5A-6043-4B54-B6BD-A9478C0C1684}" type="slidenum">
              <a:rPr lang="en-US" altLang="sk-SK"/>
              <a:pPr eaLnBrk="1" hangingPunct="1">
                <a:spcBef>
                  <a:spcPct val="0"/>
                </a:spcBef>
              </a:pPr>
              <a:t>25</a:t>
            </a:fld>
            <a:endParaRPr lang="en-US" altLang="sk-SK"/>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sk-SK" dirty="0" smtClean="0">
                <a:latin typeface="Arial" charset="0"/>
              </a:rPr>
              <a:t>Dole</a:t>
            </a:r>
            <a:r>
              <a:rPr lang="en-GB" altLang="sk-SK" baseline="0" dirty="0" smtClean="0">
                <a:latin typeface="Arial" charset="0"/>
              </a:rPr>
              <a:t> </a:t>
            </a:r>
            <a:r>
              <a:rPr lang="en-GB" altLang="sk-SK" baseline="0" dirty="0" err="1" smtClean="0">
                <a:latin typeface="Arial" charset="0"/>
              </a:rPr>
              <a:t>vlavo</a:t>
            </a:r>
            <a:r>
              <a:rPr lang="en-GB" altLang="sk-SK" baseline="0" dirty="0" smtClean="0">
                <a:latin typeface="Arial" charset="0"/>
              </a:rPr>
              <a:t>: </a:t>
            </a:r>
            <a:r>
              <a:rPr lang="en-GB" altLang="sk-SK" dirty="0" err="1" smtClean="0">
                <a:latin typeface="Arial" charset="0"/>
              </a:rPr>
              <a:t>Contraharmonic</a:t>
            </a:r>
            <a:r>
              <a:rPr lang="en-GB" altLang="sk-SK" dirty="0" smtClean="0">
                <a:latin typeface="Arial" charset="0"/>
              </a:rPr>
              <a:t> filter size 3x3 , Q=-1,5</a:t>
            </a:r>
          </a:p>
          <a:p>
            <a:pPr marL="0" marR="0" indent="0" algn="l" defTabSz="914400" rtl="0" eaLnBrk="1" fontAlgn="base" latinLnBrk="0" hangingPunct="1">
              <a:lnSpc>
                <a:spcPct val="100000"/>
              </a:lnSpc>
              <a:spcBef>
                <a:spcPct val="30000"/>
              </a:spcBef>
              <a:spcAft>
                <a:spcPct val="0"/>
              </a:spcAft>
              <a:buClrTx/>
              <a:buSzTx/>
              <a:buFontTx/>
              <a:buNone/>
              <a:tabLst/>
              <a:defRPr/>
            </a:pPr>
            <a:r>
              <a:rPr lang="en-GB" altLang="sk-SK" dirty="0" smtClean="0">
                <a:latin typeface="Arial" charset="0"/>
              </a:rPr>
              <a:t>Dole </a:t>
            </a:r>
            <a:r>
              <a:rPr lang="en-GB" altLang="sk-SK" dirty="0" err="1" smtClean="0">
                <a:latin typeface="Arial" charset="0"/>
              </a:rPr>
              <a:t>vpravo</a:t>
            </a:r>
            <a:r>
              <a:rPr lang="en-GB" altLang="sk-SK" baseline="0" dirty="0" smtClean="0">
                <a:latin typeface="Arial" charset="0"/>
              </a:rPr>
              <a:t> :</a:t>
            </a:r>
            <a:r>
              <a:rPr lang="en-GB" altLang="sk-SK" dirty="0" err="1" smtClean="0">
                <a:latin typeface="Arial" charset="0"/>
              </a:rPr>
              <a:t>Contraharmonic</a:t>
            </a:r>
            <a:r>
              <a:rPr lang="en-GB" altLang="sk-SK" dirty="0" smtClean="0">
                <a:latin typeface="Arial" charset="0"/>
              </a:rPr>
              <a:t> filter size 3x3 , Q=1,5</a:t>
            </a:r>
          </a:p>
          <a:p>
            <a:pPr eaLnBrk="1" hangingPunct="1"/>
            <a:endParaRPr lang="en-GB" altLang="sk-SK" dirty="0" smtClean="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E02241C1-55CC-4C99-AFB7-604BB23BD396}" type="slidenum">
              <a:rPr lang="en-US" altLang="sk-SK"/>
              <a:pPr eaLnBrk="1" hangingPunct="1">
                <a:spcBef>
                  <a:spcPct val="0"/>
                </a:spcBef>
              </a:pPr>
              <a:t>26</a:t>
            </a:fld>
            <a:endParaRPr lang="en-US" altLang="sk-SK"/>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sk-SK" smtClean="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0BD64473-4E5A-42B0-8A95-BB242480C98A}" type="slidenum">
              <a:rPr lang="en-US" altLang="sk-SK"/>
              <a:pPr eaLnBrk="1" hangingPunct="1">
                <a:spcBef>
                  <a:spcPct val="0"/>
                </a:spcBef>
              </a:pPr>
              <a:t>27</a:t>
            </a:fld>
            <a:endParaRPr lang="en-US" altLang="sk-SK"/>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sk-SK" smtClean="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CBFBBFD7-C6C3-430F-974B-2DCFA4D7EF5B}" type="slidenum">
              <a:rPr lang="en-US" altLang="sk-SK"/>
              <a:pPr eaLnBrk="1" hangingPunct="1">
                <a:spcBef>
                  <a:spcPct val="0"/>
                </a:spcBef>
              </a:pPr>
              <a:t>28</a:t>
            </a:fld>
            <a:endParaRPr lang="en-US" altLang="sk-SK"/>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sk-SK" smtClean="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08739A2E-0402-45A9-9CF7-0B670F00937B}" type="slidenum">
              <a:rPr lang="en-US" altLang="sk-SK"/>
              <a:pPr eaLnBrk="1" hangingPunct="1">
                <a:spcBef>
                  <a:spcPct val="0"/>
                </a:spcBef>
              </a:pPr>
              <a:t>30</a:t>
            </a:fld>
            <a:endParaRPr lang="en-US" altLang="sk-SK"/>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sk-SK" smtClean="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21627F12-F366-4CBF-928C-1EF571F6A3FA}" type="slidenum">
              <a:rPr lang="en-US" altLang="sk-SK"/>
              <a:pPr eaLnBrk="1" hangingPunct="1">
                <a:spcBef>
                  <a:spcPct val="0"/>
                </a:spcBef>
              </a:pPr>
              <a:t>31</a:t>
            </a:fld>
            <a:endParaRPr lang="en-US" altLang="sk-SK"/>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sk-SK" smtClean="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8A2E88B7-47A5-4F2D-AA59-C40165C22476}" type="slidenum">
              <a:rPr lang="en-US" altLang="sk-SK"/>
              <a:pPr eaLnBrk="1" hangingPunct="1">
                <a:spcBef>
                  <a:spcPct val="0"/>
                </a:spcBef>
              </a:pPr>
              <a:t>32</a:t>
            </a:fld>
            <a:endParaRPr lang="en-US" altLang="sk-SK"/>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sk-SK" smtClean="0">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1CE3FA2F-E672-4408-85E9-DFB34C50B033}" type="slidenum">
              <a:rPr lang="en-US" altLang="sk-SK"/>
              <a:pPr eaLnBrk="1" hangingPunct="1">
                <a:spcBef>
                  <a:spcPct val="0"/>
                </a:spcBef>
              </a:pPr>
              <a:t>33</a:t>
            </a:fld>
            <a:endParaRPr lang="en-US" altLang="sk-SK"/>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sk-SK" smtClean="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MS PGothic" pitchFamily="34" charset="-128"/>
              </a:defRPr>
            </a:lvl1pPr>
            <a:lvl2pPr marL="37931725" indent="-37474525" eaLnBrk="0" hangingPunct="0">
              <a:spcBef>
                <a:spcPct val="30000"/>
              </a:spcBef>
              <a:defRPr sz="1200">
                <a:solidFill>
                  <a:schemeClr val="tx1"/>
                </a:solidFill>
                <a:latin typeface="Arial" charset="0"/>
                <a:ea typeface="MS PGothic" pitchFamily="34" charset="-128"/>
              </a:defRPr>
            </a:lvl2pPr>
            <a:lvl3pPr marL="1143000" indent="-228600" eaLnBrk="0" hangingPunct="0">
              <a:spcBef>
                <a:spcPct val="30000"/>
              </a:spcBef>
              <a:defRPr sz="1200">
                <a:solidFill>
                  <a:schemeClr val="tx1"/>
                </a:solidFill>
                <a:latin typeface="Arial" charset="0"/>
                <a:ea typeface="MS PGothic" pitchFamily="34" charset="-128"/>
              </a:defRPr>
            </a:lvl3pPr>
            <a:lvl4pPr marL="1600200" indent="-228600" eaLnBrk="0" hangingPunct="0">
              <a:spcBef>
                <a:spcPct val="30000"/>
              </a:spcBef>
              <a:defRPr sz="1200">
                <a:solidFill>
                  <a:schemeClr val="tx1"/>
                </a:solidFill>
                <a:latin typeface="Arial" charset="0"/>
                <a:ea typeface="MS PGothic" pitchFamily="34" charset="-128"/>
              </a:defRPr>
            </a:lvl4pPr>
            <a:lvl5pPr marL="2057400" indent="-228600" eaLnBrk="0" hangingPunct="0">
              <a:spcBef>
                <a:spcPct val="30000"/>
              </a:spcBef>
              <a:defRPr sz="1200">
                <a:solidFill>
                  <a:schemeClr val="tx1"/>
                </a:solidFill>
                <a:latin typeface="Arial" charset="0"/>
                <a:ea typeface="MS PGothic" pitchFamily="34" charset="-128"/>
              </a:defRPr>
            </a:lvl5pPr>
            <a:lvl6pPr marL="2514600" indent="-228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eaLnBrk="0" fontAlgn="base" hangingPunct="0">
              <a:spcBef>
                <a:spcPct val="30000"/>
              </a:spcBef>
              <a:spcAft>
                <a:spcPct val="0"/>
              </a:spcAft>
              <a:defRPr sz="1200">
                <a:solidFill>
                  <a:schemeClr val="tx1"/>
                </a:solidFill>
                <a:latin typeface="Arial" charset="0"/>
                <a:ea typeface="MS PGothic" pitchFamily="34" charset="-128"/>
              </a:defRPr>
            </a:lvl9pPr>
          </a:lstStyle>
          <a:p>
            <a:pPr eaLnBrk="1" hangingPunct="1">
              <a:spcBef>
                <a:spcPct val="0"/>
              </a:spcBef>
            </a:pPr>
            <a:fld id="{128310D5-C657-4516-A7AE-5DF1CEACD780}" type="slidenum">
              <a:rPr lang="en-US" altLang="sk-SK"/>
              <a:pPr eaLnBrk="1" hangingPunct="1">
                <a:spcBef>
                  <a:spcPct val="0"/>
                </a:spcBef>
              </a:pPr>
              <a:t>34</a:t>
            </a:fld>
            <a:endParaRPr lang="en-US" altLang="sk-SK"/>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sk-SK" smtClean="0">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Najprv</a:t>
            </a:r>
            <a:r>
              <a:rPr lang="en-US" dirty="0" smtClean="0"/>
              <a:t> </a:t>
            </a:r>
            <a:r>
              <a:rPr lang="en-US" dirty="0" err="1" smtClean="0"/>
              <a:t>prejdem</a:t>
            </a:r>
            <a:r>
              <a:rPr lang="en-US" dirty="0" smtClean="0"/>
              <a:t> </a:t>
            </a:r>
            <a:r>
              <a:rPr lang="en-US" dirty="0" err="1" smtClean="0"/>
              <a:t>obraz</a:t>
            </a:r>
            <a:r>
              <a:rPr lang="en-US" dirty="0" smtClean="0"/>
              <a:t> </a:t>
            </a:r>
            <a:r>
              <a:rPr lang="en-US" dirty="0" err="1" smtClean="0"/>
              <a:t>horizontalnou</a:t>
            </a:r>
            <a:r>
              <a:rPr lang="en-US" baseline="0" dirty="0" smtClean="0"/>
              <a:t> </a:t>
            </a:r>
            <a:r>
              <a:rPr lang="en-US" baseline="0" dirty="0" err="1" smtClean="0"/>
              <a:t>maskou</a:t>
            </a:r>
            <a:r>
              <a:rPr lang="en-US" baseline="0" dirty="0" smtClean="0"/>
              <a:t> a </a:t>
            </a:r>
            <a:r>
              <a:rPr lang="en-US" baseline="0" dirty="0" err="1" smtClean="0"/>
              <a:t>na</a:t>
            </a:r>
            <a:r>
              <a:rPr lang="en-US" baseline="0" dirty="0" smtClean="0"/>
              <a:t> </a:t>
            </a:r>
            <a:r>
              <a:rPr lang="en-US" baseline="0" dirty="0" err="1" smtClean="0"/>
              <a:t>vzniknuty</a:t>
            </a:r>
            <a:r>
              <a:rPr lang="en-US" baseline="0" dirty="0" smtClean="0"/>
              <a:t> </a:t>
            </a:r>
            <a:r>
              <a:rPr lang="en-US" baseline="0" dirty="0" err="1" smtClean="0"/>
              <a:t>obraz</a:t>
            </a:r>
            <a:r>
              <a:rPr lang="en-US" baseline="0" dirty="0" smtClean="0"/>
              <a:t> </a:t>
            </a:r>
            <a:r>
              <a:rPr lang="en-US" baseline="0" dirty="0" err="1" smtClean="0"/>
              <a:t>aplikujem</a:t>
            </a:r>
            <a:r>
              <a:rPr lang="en-US" baseline="0" dirty="0" smtClean="0"/>
              <a:t> </a:t>
            </a:r>
            <a:r>
              <a:rPr lang="en-US" baseline="0" dirty="0" err="1" smtClean="0"/>
              <a:t>vertikalnu</a:t>
            </a:r>
            <a:r>
              <a:rPr lang="en-US" baseline="0" dirty="0" smtClean="0"/>
              <a:t>. </a:t>
            </a:r>
            <a:r>
              <a:rPr lang="en-US" baseline="0" dirty="0" err="1" smtClean="0"/>
              <a:t>Alebo</a:t>
            </a:r>
            <a:r>
              <a:rPr lang="en-US" baseline="0" dirty="0" smtClean="0"/>
              <a:t> vise </a:t>
            </a:r>
            <a:r>
              <a:rPr lang="en-US" baseline="0" dirty="0" err="1" smtClean="0"/>
              <a:t>verza</a:t>
            </a:r>
            <a:r>
              <a:rPr lang="en-US" baseline="0" smtClean="0"/>
              <a:t>. </a:t>
            </a:r>
          </a:p>
          <a:p>
            <a:endParaRPr lang="sk-SK"/>
          </a:p>
        </p:txBody>
      </p:sp>
      <p:sp>
        <p:nvSpPr>
          <p:cNvPr id="4" name="Slide Number Placeholder 3"/>
          <p:cNvSpPr>
            <a:spLocks noGrp="1"/>
          </p:cNvSpPr>
          <p:nvPr>
            <p:ph type="sldNum" sz="quarter" idx="10"/>
          </p:nvPr>
        </p:nvSpPr>
        <p:spPr/>
        <p:txBody>
          <a:bodyPr/>
          <a:lstStyle/>
          <a:p>
            <a:fld id="{05F6AC9F-B6F8-4B5A-BAA1-234C58A5DDAF}" type="slidenum">
              <a:rPr lang="sk-SK" smtClean="0"/>
              <a:pPr/>
              <a:t>36</a:t>
            </a:fld>
            <a:endParaRPr lang="sk-SK"/>
          </a:p>
        </p:txBody>
      </p:sp>
    </p:spTree>
    <p:extLst>
      <p:ext uri="{BB962C8B-B14F-4D97-AF65-F5344CB8AC3E}">
        <p14:creationId xmlns:p14="http://schemas.microsoft.com/office/powerpoint/2010/main" val="13292659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0" i="0" u="none" strike="noStrike" kern="1200" baseline="0" dirty="0" err="1" smtClean="0">
                <a:solidFill>
                  <a:schemeClr val="tx1"/>
                </a:solidFill>
                <a:latin typeface="Arial" charset="0"/>
                <a:ea typeface="+mn-ea"/>
                <a:cs typeface="Arial" charset="0"/>
              </a:rPr>
              <a:t>the</a:t>
            </a:r>
            <a:r>
              <a:rPr lang="sk-SK" sz="1200" b="0" i="0" u="none" strike="noStrike" kern="1200" baseline="0" dirty="0" smtClean="0">
                <a:solidFill>
                  <a:schemeClr val="tx1"/>
                </a:solidFill>
                <a:latin typeface="Arial" charset="0"/>
                <a:ea typeface="+mn-ea"/>
                <a:cs typeface="Arial" charset="0"/>
              </a:rPr>
              <a:t> </a:t>
            </a:r>
            <a:r>
              <a:rPr lang="sk-SK" sz="1200" b="0" i="0" u="none" strike="noStrike" kern="1200" baseline="0" dirty="0" err="1" smtClean="0">
                <a:solidFill>
                  <a:schemeClr val="tx1"/>
                </a:solidFill>
                <a:latin typeface="Arial" charset="0"/>
                <a:ea typeface="+mn-ea"/>
                <a:cs typeface="Arial" charset="0"/>
              </a:rPr>
              <a:t>domain</a:t>
            </a:r>
            <a:r>
              <a:rPr lang="sk-SK" sz="1200" b="0" i="0" u="none" strike="noStrike" kern="1200" baseline="0" dirty="0" smtClean="0">
                <a:solidFill>
                  <a:schemeClr val="tx1"/>
                </a:solidFill>
                <a:latin typeface="Arial" charset="0"/>
                <a:ea typeface="+mn-ea"/>
                <a:cs typeface="Arial" charset="0"/>
              </a:rPr>
              <a:t> </a:t>
            </a:r>
            <a:r>
              <a:rPr lang="en-US" sz="1200" b="0" i="0" u="none" strike="noStrike" kern="1200" baseline="0" dirty="0" smtClean="0">
                <a:solidFill>
                  <a:schemeClr val="tx1"/>
                </a:solidFill>
                <a:latin typeface="Arial" charset="0"/>
                <a:ea typeface="+mn-ea"/>
                <a:cs typeface="Arial" charset="0"/>
              </a:rPr>
              <a:t>kernel is the usual Gaussian, </a:t>
            </a:r>
            <a:endParaRPr lang="sk-SK" sz="1200" b="0" i="0" u="none" strike="noStrike" kern="1200" baseline="0" dirty="0" smtClean="0">
              <a:solidFill>
                <a:schemeClr val="tx1"/>
              </a:solidFill>
              <a:latin typeface="Arial" charset="0"/>
              <a:ea typeface="+mn-ea"/>
              <a:cs typeface="Arial" charset="0"/>
            </a:endParaRPr>
          </a:p>
          <a:p>
            <a:r>
              <a:rPr lang="en-US" sz="1200" b="0" i="0" u="none" strike="noStrike" kern="1200" baseline="0" dirty="0" smtClean="0">
                <a:solidFill>
                  <a:schemeClr val="tx1"/>
                </a:solidFill>
                <a:latin typeface="Arial" charset="0"/>
                <a:ea typeface="+mn-ea"/>
                <a:cs typeface="Arial" charset="0"/>
              </a:rPr>
              <a:t>the range kernel measures appearance (intensity) similarity</a:t>
            </a:r>
            <a:r>
              <a:rPr lang="sk-SK" sz="1200" b="0" i="0" u="none" strike="noStrike" kern="1200" baseline="0" dirty="0" smtClean="0">
                <a:solidFill>
                  <a:schemeClr val="tx1"/>
                </a:solidFill>
                <a:latin typeface="Arial" charset="0"/>
                <a:ea typeface="+mn-ea"/>
                <a:cs typeface="Arial" charset="0"/>
              </a:rPr>
              <a:t> </a:t>
            </a:r>
            <a:r>
              <a:rPr lang="en-US" sz="1200" b="0" i="0" u="none" strike="noStrike" kern="1200" baseline="0" dirty="0" smtClean="0">
                <a:solidFill>
                  <a:schemeClr val="tx1"/>
                </a:solidFill>
                <a:latin typeface="Arial" charset="0"/>
                <a:ea typeface="+mn-ea"/>
                <a:cs typeface="Arial" charset="0"/>
              </a:rPr>
              <a:t>to the center pixel, and </a:t>
            </a:r>
            <a:endParaRPr lang="sk-SK" sz="1200" b="0" i="0" u="none" strike="noStrike" kern="1200" baseline="0" dirty="0" smtClean="0">
              <a:solidFill>
                <a:schemeClr val="tx1"/>
              </a:solidFill>
              <a:latin typeface="Arial" charset="0"/>
              <a:ea typeface="+mn-ea"/>
              <a:cs typeface="Arial" charset="0"/>
            </a:endParaRPr>
          </a:p>
          <a:p>
            <a:r>
              <a:rPr lang="en-US" sz="1200" b="0" i="0" u="none" strike="noStrike" kern="1200" baseline="0" dirty="0" smtClean="0">
                <a:solidFill>
                  <a:schemeClr val="tx1"/>
                </a:solidFill>
                <a:latin typeface="Arial" charset="0"/>
                <a:ea typeface="+mn-ea"/>
                <a:cs typeface="Arial" charset="0"/>
              </a:rPr>
              <a:t>the bilateral filter kernel is a product of these two.</a:t>
            </a:r>
            <a:endParaRPr lang="sk-SK" dirty="0"/>
          </a:p>
        </p:txBody>
      </p:sp>
      <p:sp>
        <p:nvSpPr>
          <p:cNvPr id="4" name="Slide Number Placeholder 3"/>
          <p:cNvSpPr>
            <a:spLocks noGrp="1"/>
          </p:cNvSpPr>
          <p:nvPr>
            <p:ph type="sldNum" sz="quarter" idx="10"/>
          </p:nvPr>
        </p:nvSpPr>
        <p:spPr/>
        <p:txBody>
          <a:bodyPr/>
          <a:lstStyle/>
          <a:p>
            <a:fld id="{05F6AC9F-B6F8-4B5A-BAA1-234C58A5DDAF}" type="slidenum">
              <a:rPr lang="sk-SK" smtClean="0"/>
              <a:pPr/>
              <a:t>39</a:t>
            </a:fld>
            <a:endParaRPr lang="sk-SK"/>
          </a:p>
        </p:txBody>
      </p:sp>
    </p:spTree>
    <p:extLst>
      <p:ext uri="{BB962C8B-B14F-4D97-AF65-F5344CB8AC3E}">
        <p14:creationId xmlns:p14="http://schemas.microsoft.com/office/powerpoint/2010/main" val="5965891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C730D6-7C25-4153-95DF-8D36E02BB163}" type="slidenum">
              <a:rPr lang="en-US"/>
              <a:pPr/>
              <a:t>47</a:t>
            </a:fld>
            <a:endParaRPr lang="en-US"/>
          </a:p>
        </p:txBody>
      </p:sp>
      <p:sp>
        <p:nvSpPr>
          <p:cNvPr id="1487874" name="Rectangle 2"/>
          <p:cNvSpPr>
            <a:spLocks noGrp="1" noRot="1" noChangeAspect="1" noChangeArrowheads="1" noTextEdit="1"/>
          </p:cNvSpPr>
          <p:nvPr>
            <p:ph type="sldImg"/>
          </p:nvPr>
        </p:nvSpPr>
        <p:spPr>
          <a:ln/>
        </p:spPr>
      </p:sp>
      <p:sp>
        <p:nvSpPr>
          <p:cNvPr id="1487875" name="Rectangle 3"/>
          <p:cNvSpPr>
            <a:spLocks noGrp="1" noChangeArrowheads="1"/>
          </p:cNvSpPr>
          <p:nvPr>
            <p:ph type="body" idx="1"/>
          </p:nvPr>
        </p:nvSpPr>
        <p:spPr>
          <a:xfrm>
            <a:off x="913542" y="4343400"/>
            <a:ext cx="5030916" cy="4114800"/>
          </a:xfrm>
        </p:spPr>
        <p:txBody>
          <a:bodyPr/>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B4B30A-322A-44A4-9C16-880A0DD84DEC}" type="slidenum">
              <a:rPr lang="en-US"/>
              <a:pPr/>
              <a:t>48</a:t>
            </a:fld>
            <a:endParaRPr lang="en-US"/>
          </a:p>
        </p:txBody>
      </p:sp>
      <p:sp>
        <p:nvSpPr>
          <p:cNvPr id="1489922" name="Rectangle 2"/>
          <p:cNvSpPr>
            <a:spLocks noGrp="1" noRot="1" noChangeAspect="1" noChangeArrowheads="1" noTextEdit="1"/>
          </p:cNvSpPr>
          <p:nvPr>
            <p:ph type="sldImg"/>
          </p:nvPr>
        </p:nvSpPr>
        <p:spPr>
          <a:ln/>
        </p:spPr>
      </p:sp>
      <p:sp>
        <p:nvSpPr>
          <p:cNvPr id="1489923" name="Rectangle 3"/>
          <p:cNvSpPr>
            <a:spLocks noGrp="1" noChangeArrowheads="1"/>
          </p:cNvSpPr>
          <p:nvPr>
            <p:ph type="body" idx="1"/>
          </p:nvPr>
        </p:nvSpPr>
        <p:spPr>
          <a:xfrm>
            <a:off x="913542" y="4343400"/>
            <a:ext cx="5030916" cy="4114800"/>
          </a:xfrm>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FE192E-0122-4B11-A796-DAFBC4BB27A0}" type="slidenum">
              <a:rPr lang="en-US"/>
              <a:pPr/>
              <a:t>54</a:t>
            </a:fld>
            <a:endParaRPr lang="en-US"/>
          </a:p>
        </p:txBody>
      </p:sp>
      <p:sp>
        <p:nvSpPr>
          <p:cNvPr id="1744898" name="Rectangle 2"/>
          <p:cNvSpPr>
            <a:spLocks noGrp="1" noRot="1" noChangeAspect="1" noChangeArrowheads="1" noTextEdit="1"/>
          </p:cNvSpPr>
          <p:nvPr>
            <p:ph type="sldImg"/>
          </p:nvPr>
        </p:nvSpPr>
        <p:spPr>
          <a:ln/>
        </p:spPr>
      </p:sp>
      <p:sp>
        <p:nvSpPr>
          <p:cNvPr id="1744899" name="Rectangle 3"/>
          <p:cNvSpPr>
            <a:spLocks noGrp="1" noChangeArrowheads="1"/>
          </p:cNvSpPr>
          <p:nvPr>
            <p:ph type="body" idx="1"/>
          </p:nvPr>
        </p:nvSpPr>
        <p:spPr/>
        <p:txBody>
          <a:bodyPr/>
          <a:lstStyle/>
          <a:p>
            <a:pPr>
              <a:spcBef>
                <a:spcPct val="0"/>
              </a:spcBef>
            </a:pPr>
            <a:r>
              <a:rPr lang="en-US" sz="700">
                <a:sym typeface="Symbol" pitchFamily="18" charset="2"/>
              </a:rPr>
              <a:t>The two-dimensional function in the left diagram is represented by contour lines in the right diagram, where arrows indicate the gradient of the function at different locations. Obviously, the gradient is always pointing in the direction of the steepest increase of the function. </a:t>
            </a:r>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9E4DF6-3A67-491C-8CA0-11C089C6804A}" type="slidenum">
              <a:rPr lang="en-US"/>
              <a:pPr/>
              <a:t>75</a:t>
            </a:fld>
            <a:endParaRPr lang="en-US"/>
          </a:p>
        </p:txBody>
      </p:sp>
      <p:sp>
        <p:nvSpPr>
          <p:cNvPr id="1800194" name="Rectangle 2"/>
          <p:cNvSpPr>
            <a:spLocks noGrp="1" noRot="1" noChangeAspect="1" noChangeArrowheads="1" noTextEdit="1"/>
          </p:cNvSpPr>
          <p:nvPr>
            <p:ph type="sldImg"/>
          </p:nvPr>
        </p:nvSpPr>
        <p:spPr>
          <a:xfrm>
            <a:off x="1143000" y="687388"/>
            <a:ext cx="4572000" cy="3429000"/>
          </a:xfrm>
          <a:ln/>
        </p:spPr>
      </p:sp>
      <p:sp>
        <p:nvSpPr>
          <p:cNvPr id="1800195" name="Rectangle 3"/>
          <p:cNvSpPr>
            <a:spLocks noGrp="1" noChangeArrowheads="1"/>
          </p:cNvSpPr>
          <p:nvPr>
            <p:ph type="body" idx="1"/>
          </p:nvPr>
        </p:nvSpPr>
        <p:spPr>
          <a:xfrm>
            <a:off x="913542" y="4344866"/>
            <a:ext cx="5030916" cy="4111869"/>
          </a:xfrm>
        </p:spPr>
        <p:txBody>
          <a:bodyPr/>
          <a:lstStyle/>
          <a:p>
            <a:r>
              <a:rPr lang="da-DK"/>
              <a:t>Pascal triangle…</a:t>
            </a:r>
            <a:endParaRPr lang="en-GB"/>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777079-3B1C-442B-AED4-03559B13CD10}" type="slidenum">
              <a:rPr lang="en-US"/>
              <a:pPr/>
              <a:t>90</a:t>
            </a:fld>
            <a:endParaRPr lang="en-US"/>
          </a:p>
        </p:txBody>
      </p:sp>
      <p:sp>
        <p:nvSpPr>
          <p:cNvPr id="1854466" name="Rectangle 2"/>
          <p:cNvSpPr>
            <a:spLocks noGrp="1" noRot="1" noChangeAspect="1" noChangeArrowheads="1" noTextEdit="1"/>
          </p:cNvSpPr>
          <p:nvPr>
            <p:ph type="sldImg"/>
          </p:nvPr>
        </p:nvSpPr>
        <p:spPr>
          <a:ln/>
        </p:spPr>
      </p:sp>
      <p:sp>
        <p:nvSpPr>
          <p:cNvPr id="1854467" name="Rectangle 3"/>
          <p:cNvSpPr>
            <a:spLocks noGrp="1" noChangeArrowheads="1"/>
          </p:cNvSpPr>
          <p:nvPr>
            <p:ph type="body" idx="1"/>
          </p:nvPr>
        </p:nvSpPr>
        <p:spPr/>
        <p:txBody>
          <a:bodyPr/>
          <a:lstStyle/>
          <a:p>
            <a:r>
              <a:rPr lang="en-US"/>
              <a:t>Gradient – zistime smer a velkost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90146" name="Group 2"/>
          <p:cNvGrpSpPr>
            <a:grpSpLocks/>
          </p:cNvGrpSpPr>
          <p:nvPr/>
        </p:nvGrpSpPr>
        <p:grpSpPr bwMode="auto">
          <a:xfrm>
            <a:off x="0" y="0"/>
            <a:ext cx="9140825" cy="6850063"/>
            <a:chOff x="0" y="0"/>
            <a:chExt cx="5758" cy="4315"/>
          </a:xfrm>
        </p:grpSpPr>
        <p:grpSp>
          <p:nvGrpSpPr>
            <p:cNvPr id="390147" name="Group 3"/>
            <p:cNvGrpSpPr>
              <a:grpSpLocks/>
            </p:cNvGrpSpPr>
            <p:nvPr userDrawn="1"/>
          </p:nvGrpSpPr>
          <p:grpSpPr bwMode="auto">
            <a:xfrm>
              <a:off x="1728" y="2230"/>
              <a:ext cx="4027" cy="2085"/>
              <a:chOff x="1728" y="2230"/>
              <a:chExt cx="4027" cy="2085"/>
            </a:xfrm>
          </p:grpSpPr>
          <p:sp>
            <p:nvSpPr>
              <p:cNvPr id="39014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endParaRPr lang="sk-SK"/>
              </a:p>
            </p:txBody>
          </p:sp>
          <p:sp>
            <p:nvSpPr>
              <p:cNvPr id="39014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endParaRPr lang="sk-SK"/>
              </a:p>
            </p:txBody>
          </p:sp>
          <p:sp>
            <p:nvSpPr>
              <p:cNvPr id="39015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endParaRPr lang="sk-SK"/>
              </a:p>
            </p:txBody>
          </p:sp>
          <p:sp>
            <p:nvSpPr>
              <p:cNvPr id="39015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endParaRPr lang="sk-SK"/>
              </a:p>
            </p:txBody>
          </p:sp>
          <p:sp>
            <p:nvSpPr>
              <p:cNvPr id="39015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endParaRPr lang="sk-SK"/>
              </a:p>
            </p:txBody>
          </p:sp>
        </p:grpSp>
        <p:sp>
          <p:nvSpPr>
            <p:cNvPr id="390153"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sk-SK"/>
            </a:p>
          </p:txBody>
        </p:sp>
        <p:sp>
          <p:nvSpPr>
            <p:cNvPr id="390154"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endParaRPr lang="sk-SK"/>
            </a:p>
          </p:txBody>
        </p:sp>
      </p:grpSp>
      <p:sp>
        <p:nvSpPr>
          <p:cNvPr id="390155" name="Rectangle 11"/>
          <p:cNvSpPr>
            <a:spLocks noGrp="1" noChangeArrowheads="1"/>
          </p:cNvSpPr>
          <p:nvPr>
            <p:ph type="ctrTitle" sz="quarter"/>
          </p:nvPr>
        </p:nvSpPr>
        <p:spPr>
          <a:xfrm>
            <a:off x="685800" y="1736725"/>
            <a:ext cx="7772400" cy="1920875"/>
          </a:xfrm>
        </p:spPr>
        <p:txBody>
          <a:bodyPr/>
          <a:lstStyle>
            <a:lvl1pPr>
              <a:defRPr sz="6000"/>
            </a:lvl1pPr>
          </a:lstStyle>
          <a:p>
            <a:r>
              <a:rPr lang="en-US"/>
              <a:t>Click to edit Master title style</a:t>
            </a:r>
          </a:p>
        </p:txBody>
      </p:sp>
      <p:sp>
        <p:nvSpPr>
          <p:cNvPr id="390156"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390157" name="Rectangle 13"/>
          <p:cNvSpPr>
            <a:spLocks noGrp="1" noChangeArrowheads="1"/>
          </p:cNvSpPr>
          <p:nvPr>
            <p:ph type="dt" sz="quarter" idx="2"/>
          </p:nvPr>
        </p:nvSpPr>
        <p:spPr>
          <a:xfrm>
            <a:off x="457200" y="6248400"/>
            <a:ext cx="2133600" cy="476250"/>
          </a:xfrm>
        </p:spPr>
        <p:txBody>
          <a:bodyPr/>
          <a:lstStyle>
            <a:lvl1pPr>
              <a:defRPr/>
            </a:lvl1pPr>
          </a:lstStyle>
          <a:p>
            <a:endParaRPr lang="en-US"/>
          </a:p>
        </p:txBody>
      </p:sp>
      <p:sp>
        <p:nvSpPr>
          <p:cNvPr id="390158" name="Rectangle 14"/>
          <p:cNvSpPr>
            <a:spLocks noGrp="1" noChangeArrowheads="1"/>
          </p:cNvSpPr>
          <p:nvPr>
            <p:ph type="ftr" sz="quarter" idx="3"/>
          </p:nvPr>
        </p:nvSpPr>
        <p:spPr>
          <a:xfrm>
            <a:off x="3124200" y="6251575"/>
            <a:ext cx="2895600" cy="476250"/>
          </a:xfrm>
        </p:spPr>
        <p:txBody>
          <a:bodyPr/>
          <a:lstStyle>
            <a:lvl1pPr>
              <a:defRPr/>
            </a:lvl1pPr>
          </a:lstStyle>
          <a:p>
            <a:endParaRPr lang="en-US"/>
          </a:p>
        </p:txBody>
      </p:sp>
      <p:sp>
        <p:nvSpPr>
          <p:cNvPr id="390159" name="Rectangle 15"/>
          <p:cNvSpPr>
            <a:spLocks noGrp="1" noChangeArrowheads="1"/>
          </p:cNvSpPr>
          <p:nvPr>
            <p:ph type="sldNum" sz="quarter" idx="4"/>
          </p:nvPr>
        </p:nvSpPr>
        <p:spPr>
          <a:xfrm>
            <a:off x="6553200" y="6254750"/>
            <a:ext cx="2133600" cy="476250"/>
          </a:xfrm>
        </p:spPr>
        <p:txBody>
          <a:bodyPr/>
          <a:lstStyle>
            <a:lvl1pPr>
              <a:defRPr/>
            </a:lvl1pPr>
          </a:lstStyle>
          <a:p>
            <a:fld id="{B63F720F-96B5-45CD-BC0E-C8B54BE40FF4}" type="slidenum">
              <a:rPr lang="en-US"/>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9F33E9E2-0D51-4947-9592-171C8C6FF453}"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k-S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9A8707B7-E121-4C7A-9C04-548DCC884A20}"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1EC0E4E4-E2C4-424C-B556-DCF7C32D6D60}"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k-S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7" name="Date Placeholder 6"/>
          <p:cNvSpPr>
            <a:spLocks noGrp="1"/>
          </p:cNvSpPr>
          <p:nvPr>
            <p:ph type="dt" sz="half"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fld id="{BD2BB9CF-2399-4DE9-9436-5F5F4A1AD699}" type="slidenum">
              <a:rPr lang="en-US"/>
              <a:pPr/>
              <a:t>‹#›</a:t>
            </a:fld>
            <a:endParaRPr lang="en-US"/>
          </a:p>
        </p:txBody>
      </p:sp>
      <p:sp>
        <p:nvSpPr>
          <p:cNvPr id="9" name="Footer Placeholder 8"/>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Date Placeholder 2"/>
          <p:cNvSpPr>
            <a:spLocks noGrp="1"/>
          </p:cNvSpPr>
          <p:nvPr>
            <p:ph type="dt" sz="half" idx="10"/>
          </p:nvPr>
        </p:nvSpPr>
        <p:spPr/>
        <p:txBody>
          <a:bodyPr/>
          <a:lstStyle>
            <a:lvl1pPr>
              <a:defRPr/>
            </a:lvl1pPr>
          </a:lstStyle>
          <a:p>
            <a:endParaRPr lang="en-US"/>
          </a:p>
        </p:txBody>
      </p:sp>
      <p:sp>
        <p:nvSpPr>
          <p:cNvPr id="4" name="Slide Number Placeholder 3"/>
          <p:cNvSpPr>
            <a:spLocks noGrp="1"/>
          </p:cNvSpPr>
          <p:nvPr>
            <p:ph type="sldNum" sz="quarter" idx="11"/>
          </p:nvPr>
        </p:nvSpPr>
        <p:spPr/>
        <p:txBody>
          <a:bodyPr/>
          <a:lstStyle>
            <a:lvl1pPr>
              <a:defRPr/>
            </a:lvl1pPr>
          </a:lstStyle>
          <a:p>
            <a:fld id="{C7A1DEB5-C3D7-4212-8574-7E6F933087FE}" type="slidenum">
              <a:rPr lang="en-US"/>
              <a:pPr/>
              <a:t>‹#›</a:t>
            </a:fld>
            <a:endParaRPr lang="en-US"/>
          </a:p>
        </p:txBody>
      </p:sp>
      <p:sp>
        <p:nvSpPr>
          <p:cNvPr id="5" name="Footer Placeholder 4"/>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D39229A5-021A-45BB-9397-66D1230E8618}" type="slidenum">
              <a:rPr lang="en-US"/>
              <a:pPr/>
              <a:t>‹#›</a:t>
            </a:fld>
            <a:endParaRPr lang="en-US"/>
          </a:p>
        </p:txBody>
      </p:sp>
      <p:sp>
        <p:nvSpPr>
          <p:cNvPr id="4" name="Footer Placeholder 3"/>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k-S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7B05D452-CE07-4AA7-B659-84BB1B1E36AD}"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k-S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64657511-A8E2-4C77-9250-EBE850831480}"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005DE386-A48B-4CDA-A57F-A0D190C72136}"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k-S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7180127A-8F7A-48AB-A50C-6696D522059C}"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sk-SK"/>
          </a:p>
        </p:txBody>
      </p:sp>
      <p:sp>
        <p:nvSpPr>
          <p:cNvPr id="3" name="Text Placeholder 2"/>
          <p:cNvSpPr>
            <a:spLocks noGrp="1"/>
          </p:cNvSpPr>
          <p:nvPr>
            <p:ph type="body"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Content Placeholder 3"/>
          <p:cNvSpPr>
            <a:spLocks noGrp="1"/>
          </p:cNvSpPr>
          <p:nvPr>
            <p:ph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5" name="Date Placeholder 4"/>
          <p:cNvSpPr>
            <a:spLocks noGrp="1"/>
          </p:cNvSpPr>
          <p:nvPr>
            <p:ph type="dt" sz="half" idx="10"/>
          </p:nvPr>
        </p:nvSpPr>
        <p:spPr>
          <a:xfrm>
            <a:off x="457200" y="6251575"/>
            <a:ext cx="2133600" cy="476250"/>
          </a:xfrm>
        </p:spPr>
        <p:txBody>
          <a:bodyPr/>
          <a:lstStyle>
            <a:lvl1pPr>
              <a:defRPr/>
            </a:lvl1pPr>
          </a:lstStyle>
          <a:p>
            <a:endParaRPr lang="en-US"/>
          </a:p>
        </p:txBody>
      </p:sp>
      <p:sp>
        <p:nvSpPr>
          <p:cNvPr id="6" name="Slide Number Placeholder 5"/>
          <p:cNvSpPr>
            <a:spLocks noGrp="1"/>
          </p:cNvSpPr>
          <p:nvPr>
            <p:ph type="sldNum" sz="quarter" idx="11"/>
          </p:nvPr>
        </p:nvSpPr>
        <p:spPr>
          <a:xfrm>
            <a:off x="6553200" y="6248400"/>
            <a:ext cx="2133600" cy="476250"/>
          </a:xfrm>
        </p:spPr>
        <p:txBody>
          <a:bodyPr/>
          <a:lstStyle>
            <a:lvl1pPr>
              <a:defRPr/>
            </a:lvl1pPr>
          </a:lstStyle>
          <a:p>
            <a:fld id="{A17291F0-CE2A-444E-A85F-B3C6D8653507}" type="slidenum">
              <a:rPr lang="en-US"/>
              <a:pPr/>
              <a:t>‹#›</a:t>
            </a:fld>
            <a:endParaRPr lang="en-US"/>
          </a:p>
        </p:txBody>
      </p:sp>
      <p:sp>
        <p:nvSpPr>
          <p:cNvPr id="7" name="Footer Placeholder 6"/>
          <p:cNvSpPr>
            <a:spLocks noGrp="1"/>
          </p:cNvSpPr>
          <p:nvPr>
            <p:ph type="ftr" sz="quarter" idx="12"/>
          </p:nvPr>
        </p:nvSpPr>
        <p:spPr>
          <a:xfrm>
            <a:off x="3124200" y="6248400"/>
            <a:ext cx="2895600" cy="476250"/>
          </a:xfrm>
        </p:spPr>
        <p:txBody>
          <a:bodyPr/>
          <a:lstStyle>
            <a:lvl1pPr>
              <a:defRPr/>
            </a:lvl1p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sk-SK"/>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6" name="Date Placeholder 5"/>
          <p:cNvSpPr>
            <a:spLocks noGrp="1"/>
          </p:cNvSpPr>
          <p:nvPr>
            <p:ph type="dt" sz="half" idx="10"/>
          </p:nvPr>
        </p:nvSpPr>
        <p:spPr>
          <a:xfrm>
            <a:off x="457200" y="6251575"/>
            <a:ext cx="2133600" cy="476250"/>
          </a:xfrm>
        </p:spPr>
        <p:txBody>
          <a:bodyPr/>
          <a:lstStyle>
            <a:lvl1pPr>
              <a:defRPr/>
            </a:lvl1pPr>
          </a:lstStyle>
          <a:p>
            <a:endParaRPr lang="en-US"/>
          </a:p>
        </p:txBody>
      </p:sp>
      <p:sp>
        <p:nvSpPr>
          <p:cNvPr id="7" name="Slide Number Placeholder 6"/>
          <p:cNvSpPr>
            <a:spLocks noGrp="1"/>
          </p:cNvSpPr>
          <p:nvPr>
            <p:ph type="sldNum" sz="quarter" idx="11"/>
          </p:nvPr>
        </p:nvSpPr>
        <p:spPr>
          <a:xfrm>
            <a:off x="6553200" y="6248400"/>
            <a:ext cx="2133600" cy="476250"/>
          </a:xfrm>
        </p:spPr>
        <p:txBody>
          <a:bodyPr/>
          <a:lstStyle>
            <a:lvl1pPr>
              <a:defRPr/>
            </a:lvl1pPr>
          </a:lstStyle>
          <a:p>
            <a:fld id="{7FDB25CD-89D1-4469-9FB7-7A8AF3C7FB3B}" type="slidenum">
              <a:rPr lang="en-US"/>
              <a:pPr/>
              <a:t>‹#›</a:t>
            </a:fld>
            <a:endParaRPr lang="en-US"/>
          </a:p>
        </p:txBody>
      </p:sp>
      <p:sp>
        <p:nvSpPr>
          <p:cNvPr id="8" name="Footer Placeholder 7"/>
          <p:cNvSpPr>
            <a:spLocks noGrp="1"/>
          </p:cNvSpPr>
          <p:nvPr>
            <p:ph type="ftr" sz="quarter" idx="12"/>
          </p:nvPr>
        </p:nvSpPr>
        <p:spPr>
          <a:xfrm>
            <a:off x="3124200" y="6248400"/>
            <a:ext cx="2895600" cy="476250"/>
          </a:xfrm>
        </p:spPr>
        <p:txBody>
          <a:bodyPr/>
          <a:lstStyle>
            <a:lvl1pPr>
              <a:defRPr/>
            </a:lvl1p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22"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389123"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3C9991C0-04D3-466A-B118-C0F8FE40D1B0}" type="slidenum">
              <a:rPr lang="en-US"/>
              <a:pPr/>
              <a:t>‹#›</a:t>
            </a:fld>
            <a:endParaRPr lang="en-US"/>
          </a:p>
        </p:txBody>
      </p:sp>
      <p:grpSp>
        <p:nvGrpSpPr>
          <p:cNvPr id="389124" name="Group 4"/>
          <p:cNvGrpSpPr>
            <a:grpSpLocks/>
          </p:cNvGrpSpPr>
          <p:nvPr/>
        </p:nvGrpSpPr>
        <p:grpSpPr bwMode="auto">
          <a:xfrm>
            <a:off x="0" y="0"/>
            <a:ext cx="9140825" cy="6850063"/>
            <a:chOff x="0" y="0"/>
            <a:chExt cx="5758" cy="4315"/>
          </a:xfrm>
        </p:grpSpPr>
        <p:grpSp>
          <p:nvGrpSpPr>
            <p:cNvPr id="389125" name="Group 5"/>
            <p:cNvGrpSpPr>
              <a:grpSpLocks/>
            </p:cNvGrpSpPr>
            <p:nvPr userDrawn="1"/>
          </p:nvGrpSpPr>
          <p:grpSpPr bwMode="auto">
            <a:xfrm>
              <a:off x="1728" y="2230"/>
              <a:ext cx="4027" cy="2085"/>
              <a:chOff x="1728" y="2230"/>
              <a:chExt cx="4027" cy="2085"/>
            </a:xfrm>
          </p:grpSpPr>
          <p:sp>
            <p:nvSpPr>
              <p:cNvPr id="389126"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endParaRPr lang="sk-SK"/>
              </a:p>
            </p:txBody>
          </p:sp>
          <p:sp>
            <p:nvSpPr>
              <p:cNvPr id="389127"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endParaRPr lang="sk-SK"/>
              </a:p>
            </p:txBody>
          </p:sp>
          <p:sp>
            <p:nvSpPr>
              <p:cNvPr id="389128"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endParaRPr lang="sk-SK"/>
              </a:p>
            </p:txBody>
          </p:sp>
          <p:sp>
            <p:nvSpPr>
              <p:cNvPr id="389129"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endParaRPr lang="sk-SK"/>
              </a:p>
            </p:txBody>
          </p:sp>
          <p:sp>
            <p:nvSpPr>
              <p:cNvPr id="389130"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endParaRPr lang="sk-SK"/>
              </a:p>
            </p:txBody>
          </p:sp>
        </p:grpSp>
        <p:sp>
          <p:nvSpPr>
            <p:cNvPr id="389131"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sk-SK"/>
            </a:p>
          </p:txBody>
        </p:sp>
        <p:sp>
          <p:nvSpPr>
            <p:cNvPr id="389132"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endParaRPr lang="sk-SK"/>
            </a:p>
          </p:txBody>
        </p:sp>
      </p:grpSp>
      <p:sp>
        <p:nvSpPr>
          <p:cNvPr id="389133"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89134"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endParaRPr lang="en-US"/>
          </a:p>
        </p:txBody>
      </p:sp>
      <p:sp>
        <p:nvSpPr>
          <p:cNvPr id="389135"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 id="2147483933" r:id="rId12"/>
    <p:sldLayoutId id="2147483934" r:id="rId13"/>
  </p:sldLayoutIdLst>
  <p:timing>
    <p:tnLst>
      <p:par>
        <p:cTn id="1" dur="indefinite" restart="never" nodeType="tmRoot"/>
      </p:par>
    </p:tnLst>
  </p:timing>
  <p:txStyles>
    <p:titleStyle>
      <a:lvl1pPr algn="ctr"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wmf"/><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w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6.png"/><Relationship Id="rId5" Type="http://schemas.openxmlformats.org/officeDocument/2006/relationships/image" Target="../media/image14.png"/><Relationship Id="rId4" Type="http://schemas.openxmlformats.org/officeDocument/2006/relationships/oleObject" Target="../embeddings/oleObject2.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7.wmf"/><Relationship Id="rId4" Type="http://schemas.openxmlformats.org/officeDocument/2006/relationships/oleObject" Target="../embeddings/oleObject3.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image" Target="../media/image18.wmf"/><Relationship Id="rId4" Type="http://schemas.openxmlformats.org/officeDocument/2006/relationships/oleObject" Target="../embeddings/oleObject4.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20.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7.bin"/><Relationship Id="rId5" Type="http://schemas.openxmlformats.org/officeDocument/2006/relationships/image" Target="../media/image18.wmf"/><Relationship Id="rId4" Type="http://schemas.openxmlformats.org/officeDocument/2006/relationships/oleObject" Target="../embeddings/oleObject6.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1.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9.bin"/><Relationship Id="rId5" Type="http://schemas.openxmlformats.org/officeDocument/2006/relationships/image" Target="../media/image18.wmf"/><Relationship Id="rId4" Type="http://schemas.openxmlformats.org/officeDocument/2006/relationships/oleObject" Target="../embeddings/oleObject8.bin"/></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25.wmf"/><Relationship Id="rId4" Type="http://schemas.openxmlformats.org/officeDocument/2006/relationships/oleObject" Target="../embeddings/oleObject10.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26.wmf"/><Relationship Id="rId4" Type="http://schemas.openxmlformats.org/officeDocument/2006/relationships/oleObject" Target="../embeddings/oleObject11.bin"/></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29.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3.bin"/><Relationship Id="rId5" Type="http://schemas.openxmlformats.org/officeDocument/2006/relationships/image" Target="../media/image28.wmf"/><Relationship Id="rId4" Type="http://schemas.openxmlformats.org/officeDocument/2006/relationships/oleObject" Target="../embeddings/oleObject12.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30.wmf"/><Relationship Id="rId4" Type="http://schemas.openxmlformats.org/officeDocument/2006/relationships/oleObject" Target="../embeddings/oleObject14.bin"/></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54.wmf"/><Relationship Id="rId3" Type="http://schemas.openxmlformats.org/officeDocument/2006/relationships/notesSlide" Target="../notesSlides/notesSlide26.xml"/><Relationship Id="rId7" Type="http://schemas.openxmlformats.org/officeDocument/2006/relationships/image" Target="../media/image51.wmf"/><Relationship Id="rId12" Type="http://schemas.openxmlformats.org/officeDocument/2006/relationships/oleObject" Target="../embeddings/oleObject19.bin"/><Relationship Id="rId2" Type="http://schemas.openxmlformats.org/officeDocument/2006/relationships/slideLayout" Target="../slideLayouts/slideLayout4.xml"/><Relationship Id="rId1" Type="http://schemas.openxmlformats.org/officeDocument/2006/relationships/vmlDrawing" Target="../drawings/vmlDrawing11.vml"/><Relationship Id="rId6" Type="http://schemas.openxmlformats.org/officeDocument/2006/relationships/oleObject" Target="../embeddings/oleObject16.bin"/><Relationship Id="rId11" Type="http://schemas.openxmlformats.org/officeDocument/2006/relationships/image" Target="../media/image53.wmf"/><Relationship Id="rId5" Type="http://schemas.openxmlformats.org/officeDocument/2006/relationships/image" Target="../media/image50.wmf"/><Relationship Id="rId15" Type="http://schemas.openxmlformats.org/officeDocument/2006/relationships/image" Target="../media/image55.wmf"/><Relationship Id="rId10" Type="http://schemas.openxmlformats.org/officeDocument/2006/relationships/oleObject" Target="../embeddings/oleObject18.bin"/><Relationship Id="rId4" Type="http://schemas.openxmlformats.org/officeDocument/2006/relationships/oleObject" Target="../embeddings/oleObject15.bin"/><Relationship Id="rId9" Type="http://schemas.openxmlformats.org/officeDocument/2006/relationships/image" Target="../media/image52.wmf"/><Relationship Id="rId14" Type="http://schemas.openxmlformats.org/officeDocument/2006/relationships/oleObject" Target="../embeddings/oleObject20.bin"/></Relationships>
</file>

<file path=ppt/slides/_rels/slide48.xml.rels><?xml version="1.0" encoding="UTF-8" standalone="yes"?>
<Relationships xmlns="http://schemas.openxmlformats.org/package/2006/relationships"><Relationship Id="rId8" Type="http://schemas.openxmlformats.org/officeDocument/2006/relationships/image" Target="../media/image56.wmf"/><Relationship Id="rId3" Type="http://schemas.openxmlformats.org/officeDocument/2006/relationships/notesSlide" Target="../notesSlides/notesSlide27.xml"/><Relationship Id="rId7" Type="http://schemas.openxmlformats.org/officeDocument/2006/relationships/oleObject" Target="../embeddings/oleObject21.bin"/><Relationship Id="rId2" Type="http://schemas.openxmlformats.org/officeDocument/2006/relationships/slideLayout" Target="../slideLayouts/slideLayout4.xml"/><Relationship Id="rId1" Type="http://schemas.openxmlformats.org/officeDocument/2006/relationships/vmlDrawing" Target="../drawings/vmlDrawing12.vml"/><Relationship Id="rId6" Type="http://schemas.openxmlformats.org/officeDocument/2006/relationships/image" Target="../media/image60.png"/><Relationship Id="rId5" Type="http://schemas.openxmlformats.org/officeDocument/2006/relationships/image" Target="../media/image59.png"/><Relationship Id="rId10" Type="http://schemas.openxmlformats.org/officeDocument/2006/relationships/image" Target="../media/image57.wmf"/><Relationship Id="rId4" Type="http://schemas.openxmlformats.org/officeDocument/2006/relationships/image" Target="../media/image58.png"/><Relationship Id="rId9" Type="http://schemas.openxmlformats.org/officeDocument/2006/relationships/oleObject" Target="../embeddings/oleObject22.bin"/></Relationships>
</file>

<file path=ppt/slides/_rels/slide4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xml"/><Relationship Id="rId5" Type="http://schemas.openxmlformats.org/officeDocument/2006/relationships/image" Target="../media/image67.jpeg"/><Relationship Id="rId4" Type="http://schemas.openxmlformats.org/officeDocument/2006/relationships/image" Target="../media/image66.jpeg"/></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tags" Target="../tags/tag2.xml"/><Relationship Id="rId7" Type="http://schemas.openxmlformats.org/officeDocument/2006/relationships/image" Target="../media/image70.png"/><Relationship Id="rId2" Type="http://schemas.openxmlformats.org/officeDocument/2006/relationships/tags" Target="../tags/tag1.xml"/><Relationship Id="rId1" Type="http://schemas.openxmlformats.org/officeDocument/2006/relationships/vmlDrawing" Target="../drawings/vmlDrawing13.vml"/><Relationship Id="rId6" Type="http://schemas.openxmlformats.org/officeDocument/2006/relationships/image" Target="../media/image68.png"/><Relationship Id="rId5" Type="http://schemas.openxmlformats.org/officeDocument/2006/relationships/oleObject" Target="../embeddings/oleObject23.bin"/><Relationship Id="rId10" Type="http://schemas.openxmlformats.org/officeDocument/2006/relationships/image" Target="../media/image71.png"/><Relationship Id="rId4" Type="http://schemas.openxmlformats.org/officeDocument/2006/relationships/slideLayout" Target="../slideLayouts/slideLayout2.xml"/><Relationship Id="rId9" Type="http://schemas.openxmlformats.org/officeDocument/2006/relationships/image" Target="../media/image69.png"/></Relationships>
</file>

<file path=ppt/slides/_rels/slide52.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tags" Target="../tags/tag4.xml"/><Relationship Id="rId7" Type="http://schemas.openxmlformats.org/officeDocument/2006/relationships/oleObject" Target="../embeddings/oleObject25.bin"/><Relationship Id="rId12" Type="http://schemas.openxmlformats.org/officeDocument/2006/relationships/image" Target="../media/image76.png"/><Relationship Id="rId2" Type="http://schemas.openxmlformats.org/officeDocument/2006/relationships/tags" Target="../tags/tag3.xml"/><Relationship Id="rId1" Type="http://schemas.openxmlformats.org/officeDocument/2006/relationships/vmlDrawing" Target="../drawings/vmlDrawing14.vml"/><Relationship Id="rId6" Type="http://schemas.openxmlformats.org/officeDocument/2006/relationships/slideLayout" Target="../slideLayouts/slideLayout2.xml"/><Relationship Id="rId11" Type="http://schemas.openxmlformats.org/officeDocument/2006/relationships/image" Target="../media/image75.png"/><Relationship Id="rId5" Type="http://schemas.openxmlformats.org/officeDocument/2006/relationships/tags" Target="../tags/tag6.xml"/><Relationship Id="rId10" Type="http://schemas.openxmlformats.org/officeDocument/2006/relationships/image" Target="../media/image74.png"/><Relationship Id="rId4" Type="http://schemas.openxmlformats.org/officeDocument/2006/relationships/tags" Target="../tags/tag5.xml"/><Relationship Id="rId9" Type="http://schemas.openxmlformats.org/officeDocument/2006/relationships/image" Target="../media/image73.png"/></Relationships>
</file>

<file path=ppt/slides/_rels/slide53.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image" Target="../media/image81.png"/><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image" Target="../media/image80.png"/><Relationship Id="rId17" Type="http://schemas.openxmlformats.org/officeDocument/2006/relationships/image" Target="../media/image77.wmf"/><Relationship Id="rId2" Type="http://schemas.openxmlformats.org/officeDocument/2006/relationships/tags" Target="../tags/tag7.xml"/><Relationship Id="rId16" Type="http://schemas.openxmlformats.org/officeDocument/2006/relationships/oleObject" Target="../embeddings/oleObject26.bin"/><Relationship Id="rId1" Type="http://schemas.openxmlformats.org/officeDocument/2006/relationships/vmlDrawing" Target="../drawings/vmlDrawing15.vml"/><Relationship Id="rId6" Type="http://schemas.openxmlformats.org/officeDocument/2006/relationships/tags" Target="../tags/tag11.xml"/><Relationship Id="rId11" Type="http://schemas.openxmlformats.org/officeDocument/2006/relationships/image" Target="../media/image79.png"/><Relationship Id="rId5" Type="http://schemas.openxmlformats.org/officeDocument/2006/relationships/tags" Target="../tags/tag10.xml"/><Relationship Id="rId15" Type="http://schemas.openxmlformats.org/officeDocument/2006/relationships/image" Target="../media/image83.png"/><Relationship Id="rId10" Type="http://schemas.openxmlformats.org/officeDocument/2006/relationships/image" Target="../media/image78.png"/><Relationship Id="rId4" Type="http://schemas.openxmlformats.org/officeDocument/2006/relationships/tags" Target="../tags/tag9.xml"/><Relationship Id="rId9" Type="http://schemas.openxmlformats.org/officeDocument/2006/relationships/slideLayout" Target="../slideLayouts/slideLayout2.xml"/><Relationship Id="rId14" Type="http://schemas.openxmlformats.org/officeDocument/2006/relationships/image" Target="../media/image82.png"/></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28.bin"/><Relationship Id="rId3" Type="http://schemas.openxmlformats.org/officeDocument/2006/relationships/notesSlide" Target="../notesSlides/notesSlide28.xml"/><Relationship Id="rId7" Type="http://schemas.openxmlformats.org/officeDocument/2006/relationships/image" Target="../media/image84.png"/><Relationship Id="rId2" Type="http://schemas.openxmlformats.org/officeDocument/2006/relationships/slideLayout" Target="../slideLayouts/slideLayout6.xml"/><Relationship Id="rId1" Type="http://schemas.openxmlformats.org/officeDocument/2006/relationships/vmlDrawing" Target="../drawings/vmlDrawing16.vml"/><Relationship Id="rId6" Type="http://schemas.openxmlformats.org/officeDocument/2006/relationships/oleObject" Target="../embeddings/oleObject27.bin"/><Relationship Id="rId11" Type="http://schemas.openxmlformats.org/officeDocument/2006/relationships/image" Target="../media/image86.wmf"/><Relationship Id="rId5" Type="http://schemas.openxmlformats.org/officeDocument/2006/relationships/image" Target="../media/image88.png"/><Relationship Id="rId10" Type="http://schemas.openxmlformats.org/officeDocument/2006/relationships/oleObject" Target="../embeddings/oleObject29.bin"/><Relationship Id="rId4" Type="http://schemas.openxmlformats.org/officeDocument/2006/relationships/image" Target="../media/image87.png"/><Relationship Id="rId9" Type="http://schemas.openxmlformats.org/officeDocument/2006/relationships/image" Target="../media/image85.w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92.emf"/><Relationship Id="rId5" Type="http://schemas.openxmlformats.org/officeDocument/2006/relationships/oleObject" Target="../embeddings/oleObject31.bin"/><Relationship Id="rId4" Type="http://schemas.openxmlformats.org/officeDocument/2006/relationships/image" Target="../media/image91.emf"/></Relationships>
</file>

<file path=ppt/slides/_rels/slide59.xml.rels><?xml version="1.0" encoding="UTF-8" standalone="yes"?>
<Relationships xmlns="http://schemas.openxmlformats.org/package/2006/relationships"><Relationship Id="rId8" Type="http://schemas.openxmlformats.org/officeDocument/2006/relationships/image" Target="../media/image95.wmf"/><Relationship Id="rId13" Type="http://schemas.openxmlformats.org/officeDocument/2006/relationships/oleObject" Target="../embeddings/oleObject37.bin"/><Relationship Id="rId3" Type="http://schemas.openxmlformats.org/officeDocument/2006/relationships/oleObject" Target="../embeddings/oleObject32.bin"/><Relationship Id="rId7" Type="http://schemas.openxmlformats.org/officeDocument/2006/relationships/oleObject" Target="../embeddings/oleObject34.bin"/><Relationship Id="rId12" Type="http://schemas.openxmlformats.org/officeDocument/2006/relationships/image" Target="../media/image97.wmf"/><Relationship Id="rId2" Type="http://schemas.openxmlformats.org/officeDocument/2006/relationships/slideLayout" Target="../slideLayouts/slideLayout6.xml"/><Relationship Id="rId16" Type="http://schemas.openxmlformats.org/officeDocument/2006/relationships/image" Target="../media/image99.wmf"/><Relationship Id="rId1" Type="http://schemas.openxmlformats.org/officeDocument/2006/relationships/vmlDrawing" Target="../drawings/vmlDrawing18.vml"/><Relationship Id="rId6" Type="http://schemas.openxmlformats.org/officeDocument/2006/relationships/image" Target="../media/image94.wmf"/><Relationship Id="rId11" Type="http://schemas.openxmlformats.org/officeDocument/2006/relationships/oleObject" Target="../embeddings/oleObject36.bin"/><Relationship Id="rId5" Type="http://schemas.openxmlformats.org/officeDocument/2006/relationships/oleObject" Target="../embeddings/oleObject33.bin"/><Relationship Id="rId15" Type="http://schemas.openxmlformats.org/officeDocument/2006/relationships/oleObject" Target="../embeddings/oleObject38.bin"/><Relationship Id="rId10" Type="http://schemas.openxmlformats.org/officeDocument/2006/relationships/image" Target="../media/image96.wmf"/><Relationship Id="rId4" Type="http://schemas.openxmlformats.org/officeDocument/2006/relationships/image" Target="../media/image93.wmf"/><Relationship Id="rId9" Type="http://schemas.openxmlformats.org/officeDocument/2006/relationships/oleObject" Target="../embeddings/oleObject35.bin"/><Relationship Id="rId14" Type="http://schemas.openxmlformats.org/officeDocument/2006/relationships/image" Target="../media/image98.wmf"/></Relationships>
</file>

<file path=ppt/slides/_rels/slide60.xml.rels><?xml version="1.0" encoding="UTF-8" standalone="yes"?>
<Relationships xmlns="http://schemas.openxmlformats.org/package/2006/relationships"><Relationship Id="rId8" Type="http://schemas.openxmlformats.org/officeDocument/2006/relationships/oleObject" Target="../embeddings/oleObject40.bin"/><Relationship Id="rId3" Type="http://schemas.openxmlformats.org/officeDocument/2006/relationships/image" Target="../media/image59.png"/><Relationship Id="rId7" Type="http://schemas.openxmlformats.org/officeDocument/2006/relationships/image" Target="../media/image97.wmf"/><Relationship Id="rId2" Type="http://schemas.openxmlformats.org/officeDocument/2006/relationships/slideLayout" Target="../slideLayouts/slideLayout6.xml"/><Relationship Id="rId1" Type="http://schemas.openxmlformats.org/officeDocument/2006/relationships/vmlDrawing" Target="../drawings/vmlDrawing19.vml"/><Relationship Id="rId6" Type="http://schemas.openxmlformats.org/officeDocument/2006/relationships/oleObject" Target="../embeddings/oleObject39.bin"/><Relationship Id="rId11" Type="http://schemas.openxmlformats.org/officeDocument/2006/relationships/image" Target="../media/image100.wmf"/><Relationship Id="rId5" Type="http://schemas.openxmlformats.org/officeDocument/2006/relationships/image" Target="../media/image102.png"/><Relationship Id="rId10" Type="http://schemas.openxmlformats.org/officeDocument/2006/relationships/oleObject" Target="../embeddings/oleObject41.bin"/><Relationship Id="rId4" Type="http://schemas.openxmlformats.org/officeDocument/2006/relationships/image" Target="../media/image101.png"/><Relationship Id="rId9" Type="http://schemas.openxmlformats.org/officeDocument/2006/relationships/image" Target="../media/image98.wmf"/></Relationships>
</file>

<file path=ppt/slides/_rels/slide61.xml.rels><?xml version="1.0" encoding="UTF-8" standalone="yes"?>
<Relationships xmlns="http://schemas.openxmlformats.org/package/2006/relationships"><Relationship Id="rId8" Type="http://schemas.openxmlformats.org/officeDocument/2006/relationships/oleObject" Target="../embeddings/oleObject43.bin"/><Relationship Id="rId3" Type="http://schemas.openxmlformats.org/officeDocument/2006/relationships/image" Target="../media/image59.png"/><Relationship Id="rId7" Type="http://schemas.openxmlformats.org/officeDocument/2006/relationships/image" Target="../media/image106.png"/><Relationship Id="rId2" Type="http://schemas.openxmlformats.org/officeDocument/2006/relationships/slideLayout" Target="../slideLayouts/slideLayout6.xml"/><Relationship Id="rId1" Type="http://schemas.openxmlformats.org/officeDocument/2006/relationships/vmlDrawing" Target="../drawings/vmlDrawing20.vml"/><Relationship Id="rId6" Type="http://schemas.openxmlformats.org/officeDocument/2006/relationships/image" Target="../media/image105.png"/><Relationship Id="rId11" Type="http://schemas.openxmlformats.org/officeDocument/2006/relationships/image" Target="../media/image104.wmf"/><Relationship Id="rId5" Type="http://schemas.openxmlformats.org/officeDocument/2006/relationships/image" Target="../media/image100.wmf"/><Relationship Id="rId10" Type="http://schemas.openxmlformats.org/officeDocument/2006/relationships/oleObject" Target="../embeddings/oleObject44.bin"/><Relationship Id="rId4" Type="http://schemas.openxmlformats.org/officeDocument/2006/relationships/oleObject" Target="../embeddings/oleObject42.bin"/><Relationship Id="rId9" Type="http://schemas.openxmlformats.org/officeDocument/2006/relationships/image" Target="../media/image103.wmf"/></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108.wmf"/><Relationship Id="rId5" Type="http://schemas.openxmlformats.org/officeDocument/2006/relationships/oleObject" Target="../embeddings/oleObject46.bin"/><Relationship Id="rId4" Type="http://schemas.openxmlformats.org/officeDocument/2006/relationships/image" Target="../media/image107.wmf"/></Relationships>
</file>

<file path=ppt/slides/_rels/slide63.xml.rels><?xml version="1.0" encoding="UTF-8" standalone="yes"?>
<Relationships xmlns="http://schemas.openxmlformats.org/package/2006/relationships"><Relationship Id="rId8" Type="http://schemas.openxmlformats.org/officeDocument/2006/relationships/oleObject" Target="../embeddings/oleObject49.bin"/><Relationship Id="rId3" Type="http://schemas.openxmlformats.org/officeDocument/2006/relationships/image" Target="../media/image59.png"/><Relationship Id="rId7" Type="http://schemas.openxmlformats.org/officeDocument/2006/relationships/image" Target="../media/image98.wmf"/><Relationship Id="rId2" Type="http://schemas.openxmlformats.org/officeDocument/2006/relationships/slideLayout" Target="../slideLayouts/slideLayout6.xml"/><Relationship Id="rId1" Type="http://schemas.openxmlformats.org/officeDocument/2006/relationships/vmlDrawing" Target="../drawings/vmlDrawing22.vml"/><Relationship Id="rId6" Type="http://schemas.openxmlformats.org/officeDocument/2006/relationships/oleObject" Target="../embeddings/oleObject48.bin"/><Relationship Id="rId11" Type="http://schemas.openxmlformats.org/officeDocument/2006/relationships/image" Target="../media/image110.png"/><Relationship Id="rId5" Type="http://schemas.openxmlformats.org/officeDocument/2006/relationships/image" Target="../media/image97.wmf"/><Relationship Id="rId10" Type="http://schemas.openxmlformats.org/officeDocument/2006/relationships/image" Target="../media/image109.png"/><Relationship Id="rId4" Type="http://schemas.openxmlformats.org/officeDocument/2006/relationships/oleObject" Target="../embeddings/oleObject47.bin"/><Relationship Id="rId9" Type="http://schemas.openxmlformats.org/officeDocument/2006/relationships/image" Target="../media/image100.wmf"/></Relationships>
</file>

<file path=ppt/slides/_rels/slide64.xml.rels><?xml version="1.0" encoding="UTF-8" standalone="yes"?>
<Relationships xmlns="http://schemas.openxmlformats.org/package/2006/relationships"><Relationship Id="rId8" Type="http://schemas.openxmlformats.org/officeDocument/2006/relationships/oleObject" Target="../embeddings/oleObject52.bin"/><Relationship Id="rId3" Type="http://schemas.openxmlformats.org/officeDocument/2006/relationships/image" Target="../media/image59.png"/><Relationship Id="rId7" Type="http://schemas.openxmlformats.org/officeDocument/2006/relationships/image" Target="../media/image111.wmf"/><Relationship Id="rId2" Type="http://schemas.openxmlformats.org/officeDocument/2006/relationships/slideLayout" Target="../slideLayouts/slideLayout6.xml"/><Relationship Id="rId1" Type="http://schemas.openxmlformats.org/officeDocument/2006/relationships/vmlDrawing" Target="../drawings/vmlDrawing23.vml"/><Relationship Id="rId6" Type="http://schemas.openxmlformats.org/officeDocument/2006/relationships/oleObject" Target="../embeddings/oleObject51.bin"/><Relationship Id="rId11" Type="http://schemas.openxmlformats.org/officeDocument/2006/relationships/image" Target="../media/image114.png"/><Relationship Id="rId5" Type="http://schemas.openxmlformats.org/officeDocument/2006/relationships/image" Target="../media/image100.wmf"/><Relationship Id="rId10" Type="http://schemas.openxmlformats.org/officeDocument/2006/relationships/image" Target="../media/image113.png"/><Relationship Id="rId4" Type="http://schemas.openxmlformats.org/officeDocument/2006/relationships/oleObject" Target="../embeddings/oleObject50.bin"/><Relationship Id="rId9" Type="http://schemas.openxmlformats.org/officeDocument/2006/relationships/image" Target="../media/image112.wmf"/></Relationships>
</file>

<file path=ppt/slides/_rels/slide65.xml.rels><?xml version="1.0" encoding="UTF-8" standalone="yes"?>
<Relationships xmlns="http://schemas.openxmlformats.org/package/2006/relationships"><Relationship Id="rId8" Type="http://schemas.openxmlformats.org/officeDocument/2006/relationships/image" Target="../media/image117.wmf"/><Relationship Id="rId13" Type="http://schemas.openxmlformats.org/officeDocument/2006/relationships/oleObject" Target="../embeddings/oleObject58.bin"/><Relationship Id="rId3" Type="http://schemas.openxmlformats.org/officeDocument/2006/relationships/oleObject" Target="../embeddings/oleObject53.bin"/><Relationship Id="rId7" Type="http://schemas.openxmlformats.org/officeDocument/2006/relationships/oleObject" Target="../embeddings/oleObject55.bin"/><Relationship Id="rId12" Type="http://schemas.openxmlformats.org/officeDocument/2006/relationships/image" Target="../media/image85.wmf"/><Relationship Id="rId2" Type="http://schemas.openxmlformats.org/officeDocument/2006/relationships/slideLayout" Target="../slideLayouts/slideLayout2.xml"/><Relationship Id="rId16" Type="http://schemas.openxmlformats.org/officeDocument/2006/relationships/oleObject" Target="../embeddings/oleObject60.bin"/><Relationship Id="rId1" Type="http://schemas.openxmlformats.org/officeDocument/2006/relationships/vmlDrawing" Target="../drawings/vmlDrawing24.vml"/><Relationship Id="rId6" Type="http://schemas.openxmlformats.org/officeDocument/2006/relationships/image" Target="../media/image116.wmf"/><Relationship Id="rId11" Type="http://schemas.openxmlformats.org/officeDocument/2006/relationships/oleObject" Target="../embeddings/oleObject57.bin"/><Relationship Id="rId5" Type="http://schemas.openxmlformats.org/officeDocument/2006/relationships/oleObject" Target="../embeddings/oleObject54.bin"/><Relationship Id="rId15" Type="http://schemas.openxmlformats.org/officeDocument/2006/relationships/oleObject" Target="../embeddings/oleObject59.bin"/><Relationship Id="rId10" Type="http://schemas.openxmlformats.org/officeDocument/2006/relationships/image" Target="../media/image118.wmf"/><Relationship Id="rId4" Type="http://schemas.openxmlformats.org/officeDocument/2006/relationships/image" Target="../media/image115.wmf"/><Relationship Id="rId9" Type="http://schemas.openxmlformats.org/officeDocument/2006/relationships/oleObject" Target="../embeddings/oleObject56.bin"/><Relationship Id="rId14" Type="http://schemas.openxmlformats.org/officeDocument/2006/relationships/image" Target="../media/image86.wmf"/></Relationships>
</file>

<file path=ppt/slides/_rels/slide66.xml.rels><?xml version="1.0" encoding="UTF-8" standalone="yes"?>
<Relationships xmlns="http://schemas.openxmlformats.org/package/2006/relationships"><Relationship Id="rId8" Type="http://schemas.openxmlformats.org/officeDocument/2006/relationships/image" Target="../media/image121.wmf"/><Relationship Id="rId3" Type="http://schemas.openxmlformats.org/officeDocument/2006/relationships/oleObject" Target="../embeddings/oleObject61.bin"/><Relationship Id="rId7" Type="http://schemas.openxmlformats.org/officeDocument/2006/relationships/oleObject" Target="../embeddings/oleObject63.bin"/><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image" Target="../media/image120.wmf"/><Relationship Id="rId5" Type="http://schemas.openxmlformats.org/officeDocument/2006/relationships/oleObject" Target="../embeddings/oleObject62.bin"/><Relationship Id="rId10" Type="http://schemas.openxmlformats.org/officeDocument/2006/relationships/image" Target="../media/image122.wmf"/><Relationship Id="rId4" Type="http://schemas.openxmlformats.org/officeDocument/2006/relationships/image" Target="../media/image119.wmf"/><Relationship Id="rId9" Type="http://schemas.openxmlformats.org/officeDocument/2006/relationships/oleObject" Target="../embeddings/oleObject64.bin"/></Relationships>
</file>

<file path=ppt/slides/_rels/slide67.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6.xml"/><Relationship Id="rId5" Type="http://schemas.openxmlformats.org/officeDocument/2006/relationships/image" Target="../media/image127.png"/><Relationship Id="rId4" Type="http://schemas.openxmlformats.org/officeDocument/2006/relationships/image" Target="../media/image126.png"/></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65.bin"/><Relationship Id="rId2" Type="http://schemas.openxmlformats.org/officeDocument/2006/relationships/slideLayout" Target="../slideLayouts/slideLayout6.xml"/><Relationship Id="rId1" Type="http://schemas.openxmlformats.org/officeDocument/2006/relationships/vmlDrawing" Target="../drawings/vmlDrawing26.vml"/><Relationship Id="rId4" Type="http://schemas.openxmlformats.org/officeDocument/2006/relationships/image" Target="../media/image128.emf"/></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Layout" Target="../slideLayouts/slideLayout6.xml"/><Relationship Id="rId1" Type="http://schemas.openxmlformats.org/officeDocument/2006/relationships/vmlDrawing" Target="../drawings/vmlDrawing27.vml"/><Relationship Id="rId6" Type="http://schemas.openxmlformats.org/officeDocument/2006/relationships/image" Target="../media/image130.emf"/><Relationship Id="rId5" Type="http://schemas.openxmlformats.org/officeDocument/2006/relationships/oleObject" Target="../embeddings/oleObject67.bin"/><Relationship Id="rId4" Type="http://schemas.openxmlformats.org/officeDocument/2006/relationships/image" Target="../media/image129.emf"/></Relationships>
</file>

<file path=ppt/slides/_rels/slide73.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133.png"/><Relationship Id="rId7" Type="http://schemas.openxmlformats.org/officeDocument/2006/relationships/image" Target="../media/image137.png"/><Relationship Id="rId2" Type="http://schemas.openxmlformats.org/officeDocument/2006/relationships/image" Target="../media/image132.png"/><Relationship Id="rId1" Type="http://schemas.openxmlformats.org/officeDocument/2006/relationships/slideLayout" Target="../slideLayouts/slideLayout6.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4.png"/></Relationships>
</file>

<file path=ppt/slides/_rels/slide75.xml.rels><?xml version="1.0" encoding="UTF-8" standalone="yes"?>
<Relationships xmlns="http://schemas.openxmlformats.org/package/2006/relationships"><Relationship Id="rId8" Type="http://schemas.openxmlformats.org/officeDocument/2006/relationships/image" Target="../media/image139.wmf"/><Relationship Id="rId3" Type="http://schemas.openxmlformats.org/officeDocument/2006/relationships/notesSlide" Target="../notesSlides/notesSlide29.xml"/><Relationship Id="rId7" Type="http://schemas.openxmlformats.org/officeDocument/2006/relationships/oleObject" Target="../embeddings/oleObject69.bin"/><Relationship Id="rId2" Type="http://schemas.openxmlformats.org/officeDocument/2006/relationships/slideLayout" Target="../slideLayouts/slideLayout2.xml"/><Relationship Id="rId1" Type="http://schemas.openxmlformats.org/officeDocument/2006/relationships/vmlDrawing" Target="../drawings/vmlDrawing28.vml"/><Relationship Id="rId6" Type="http://schemas.openxmlformats.org/officeDocument/2006/relationships/image" Target="../media/image141.png"/><Relationship Id="rId5" Type="http://schemas.openxmlformats.org/officeDocument/2006/relationships/image" Target="../media/image138.wmf"/><Relationship Id="rId10" Type="http://schemas.openxmlformats.org/officeDocument/2006/relationships/image" Target="../media/image140.wmf"/><Relationship Id="rId4" Type="http://schemas.openxmlformats.org/officeDocument/2006/relationships/oleObject" Target="../embeddings/oleObject68.bin"/><Relationship Id="rId9" Type="http://schemas.openxmlformats.org/officeDocument/2006/relationships/oleObject" Target="../embeddings/oleObject70.bin"/></Relationships>
</file>

<file path=ppt/slides/_rels/slide76.xml.rels><?xml version="1.0" encoding="UTF-8" standalone="yes"?>
<Relationships xmlns="http://schemas.openxmlformats.org/package/2006/relationships"><Relationship Id="rId8" Type="http://schemas.openxmlformats.org/officeDocument/2006/relationships/oleObject" Target="../embeddings/oleObject73.bin"/><Relationship Id="rId3" Type="http://schemas.openxmlformats.org/officeDocument/2006/relationships/oleObject" Target="../embeddings/oleObject71.bin"/><Relationship Id="rId7" Type="http://schemas.openxmlformats.org/officeDocument/2006/relationships/image" Target="../media/image144.png"/><Relationship Id="rId2" Type="http://schemas.openxmlformats.org/officeDocument/2006/relationships/slideLayout" Target="../slideLayouts/slideLayout6.xml"/><Relationship Id="rId1" Type="http://schemas.openxmlformats.org/officeDocument/2006/relationships/vmlDrawing" Target="../drawings/vmlDrawing29.vml"/><Relationship Id="rId6" Type="http://schemas.openxmlformats.org/officeDocument/2006/relationships/image" Target="../media/image143.wmf"/><Relationship Id="rId5" Type="http://schemas.openxmlformats.org/officeDocument/2006/relationships/oleObject" Target="../embeddings/oleObject72.bin"/><Relationship Id="rId4" Type="http://schemas.openxmlformats.org/officeDocument/2006/relationships/image" Target="../media/image142.wmf"/><Relationship Id="rId9" Type="http://schemas.openxmlformats.org/officeDocument/2006/relationships/image" Target="../media/image14.png"/></Relationships>
</file>

<file path=ppt/slides/_rels/slide77.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6.xml"/><Relationship Id="rId4" Type="http://schemas.openxmlformats.org/officeDocument/2006/relationships/image" Target="../media/image147.png"/></Relationships>
</file>

<file path=ppt/slides/_rels/slide78.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150.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8" Type="http://schemas.openxmlformats.org/officeDocument/2006/relationships/image" Target="../media/image160.png"/><Relationship Id="rId13" Type="http://schemas.openxmlformats.org/officeDocument/2006/relationships/oleObject" Target="../embeddings/oleObject76.bin"/><Relationship Id="rId3" Type="http://schemas.openxmlformats.org/officeDocument/2006/relationships/image" Target="../media/image155.png"/><Relationship Id="rId7" Type="http://schemas.openxmlformats.org/officeDocument/2006/relationships/image" Target="../media/image159.png"/><Relationship Id="rId12" Type="http://schemas.openxmlformats.org/officeDocument/2006/relationships/image" Target="../media/image153.wmf"/><Relationship Id="rId2" Type="http://schemas.openxmlformats.org/officeDocument/2006/relationships/slideLayout" Target="../slideLayouts/slideLayout6.xml"/><Relationship Id="rId1" Type="http://schemas.openxmlformats.org/officeDocument/2006/relationships/vmlDrawing" Target="../drawings/vmlDrawing30.vml"/><Relationship Id="rId6" Type="http://schemas.openxmlformats.org/officeDocument/2006/relationships/image" Target="../media/image158.png"/><Relationship Id="rId11" Type="http://schemas.openxmlformats.org/officeDocument/2006/relationships/oleObject" Target="../embeddings/oleObject75.bin"/><Relationship Id="rId5" Type="http://schemas.openxmlformats.org/officeDocument/2006/relationships/image" Target="../media/image157.png"/><Relationship Id="rId10" Type="http://schemas.openxmlformats.org/officeDocument/2006/relationships/image" Target="../media/image152.wmf"/><Relationship Id="rId4" Type="http://schemas.openxmlformats.org/officeDocument/2006/relationships/image" Target="../media/image156.png"/><Relationship Id="rId9" Type="http://schemas.openxmlformats.org/officeDocument/2006/relationships/oleObject" Target="../embeddings/oleObject74.bin"/><Relationship Id="rId14" Type="http://schemas.openxmlformats.org/officeDocument/2006/relationships/image" Target="../media/image154.wmf"/></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8" Type="http://schemas.openxmlformats.org/officeDocument/2006/relationships/image" Target="../media/image164.wmf"/><Relationship Id="rId3" Type="http://schemas.openxmlformats.org/officeDocument/2006/relationships/oleObject" Target="../embeddings/oleObject77.bin"/><Relationship Id="rId7" Type="http://schemas.openxmlformats.org/officeDocument/2006/relationships/oleObject" Target="../embeddings/oleObject79.bin"/><Relationship Id="rId12" Type="http://schemas.openxmlformats.org/officeDocument/2006/relationships/image" Target="../media/image166.wmf"/><Relationship Id="rId2" Type="http://schemas.openxmlformats.org/officeDocument/2006/relationships/slideLayout" Target="../slideLayouts/slideLayout6.xml"/><Relationship Id="rId1" Type="http://schemas.openxmlformats.org/officeDocument/2006/relationships/vmlDrawing" Target="../drawings/vmlDrawing31.vml"/><Relationship Id="rId6" Type="http://schemas.openxmlformats.org/officeDocument/2006/relationships/image" Target="../media/image139.wmf"/><Relationship Id="rId11" Type="http://schemas.openxmlformats.org/officeDocument/2006/relationships/oleObject" Target="../embeddings/oleObject81.bin"/><Relationship Id="rId5" Type="http://schemas.openxmlformats.org/officeDocument/2006/relationships/oleObject" Target="../embeddings/oleObject78.bin"/><Relationship Id="rId10" Type="http://schemas.openxmlformats.org/officeDocument/2006/relationships/image" Target="../media/image165.wmf"/><Relationship Id="rId4" Type="http://schemas.openxmlformats.org/officeDocument/2006/relationships/image" Target="../media/image163.wmf"/><Relationship Id="rId9" Type="http://schemas.openxmlformats.org/officeDocument/2006/relationships/oleObject" Target="../embeddings/oleObject80.bin"/></Relationships>
</file>

<file path=ppt/slides/_rels/slide87.xml.rels><?xml version="1.0" encoding="UTF-8" standalone="yes"?>
<Relationships xmlns="http://schemas.openxmlformats.org/package/2006/relationships"><Relationship Id="rId8" Type="http://schemas.openxmlformats.org/officeDocument/2006/relationships/image" Target="../media/image171.png"/><Relationship Id="rId3" Type="http://schemas.openxmlformats.org/officeDocument/2006/relationships/oleObject" Target="../embeddings/oleObject82.bin"/><Relationship Id="rId7" Type="http://schemas.openxmlformats.org/officeDocument/2006/relationships/image" Target="../media/image170.png"/><Relationship Id="rId2" Type="http://schemas.openxmlformats.org/officeDocument/2006/relationships/slideLayout" Target="../slideLayouts/slideLayout6.xml"/><Relationship Id="rId1" Type="http://schemas.openxmlformats.org/officeDocument/2006/relationships/vmlDrawing" Target="../drawings/vmlDrawing32.vml"/><Relationship Id="rId6" Type="http://schemas.openxmlformats.org/officeDocument/2006/relationships/image" Target="../media/image168.wmf"/><Relationship Id="rId5" Type="http://schemas.openxmlformats.org/officeDocument/2006/relationships/oleObject" Target="../embeddings/oleObject83.bin"/><Relationship Id="rId10" Type="http://schemas.openxmlformats.org/officeDocument/2006/relationships/image" Target="../media/image169.wmf"/><Relationship Id="rId4" Type="http://schemas.openxmlformats.org/officeDocument/2006/relationships/image" Target="../media/image167.wmf"/><Relationship Id="rId9" Type="http://schemas.openxmlformats.org/officeDocument/2006/relationships/oleObject" Target="../embeddings/oleObject84.bin"/></Relationships>
</file>

<file path=ppt/slides/_rels/slide88.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5.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5.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75.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3588" y="1119188"/>
            <a:ext cx="7772400" cy="1920875"/>
          </a:xfrm>
        </p:spPr>
        <p:txBody>
          <a:bodyPr/>
          <a:lstStyle/>
          <a:p>
            <a:r>
              <a:rPr lang="en-US" dirty="0" err="1" smtClean="0"/>
              <a:t>Predspracovanie</a:t>
            </a:r>
            <a:r>
              <a:rPr lang="en-US" dirty="0" smtClean="0"/>
              <a:t> </a:t>
            </a:r>
            <a:r>
              <a:rPr lang="en-US" dirty="0" err="1" smtClean="0"/>
              <a:t>obrazu</a:t>
            </a:r>
            <a:endParaRPr lang="sk-SK" dirty="0"/>
          </a:p>
        </p:txBody>
      </p:sp>
      <p:sp>
        <p:nvSpPr>
          <p:cNvPr id="4" name="Subtitle 3"/>
          <p:cNvSpPr>
            <a:spLocks noGrp="1"/>
          </p:cNvSpPr>
          <p:nvPr>
            <p:ph type="subTitle" sz="quarter" idx="1"/>
          </p:nvPr>
        </p:nvSpPr>
        <p:spPr>
          <a:xfrm>
            <a:off x="705577" y="4590853"/>
            <a:ext cx="7680960" cy="1436884"/>
          </a:xfrm>
        </p:spPr>
        <p:txBody>
          <a:bodyPr/>
          <a:lstStyle/>
          <a:p>
            <a:pPr algn="l"/>
            <a:r>
              <a:rPr lang="en-US" sz="2000" dirty="0" smtClean="0"/>
              <a:t>Gonzales, Woods: Digital Image Processing 2002</a:t>
            </a:r>
          </a:p>
          <a:p>
            <a:pPr algn="l"/>
            <a:r>
              <a:rPr lang="en-US" sz="2000" dirty="0" smtClean="0"/>
              <a:t>	</a:t>
            </a:r>
            <a:r>
              <a:rPr lang="en-US" sz="2000" dirty="0" err="1" smtClean="0"/>
              <a:t>kapitola</a:t>
            </a:r>
            <a:r>
              <a:rPr lang="en-US" sz="2000" dirty="0" smtClean="0"/>
              <a:t>: Image restoration</a:t>
            </a:r>
          </a:p>
          <a:p>
            <a:pPr algn="l"/>
            <a:r>
              <a:rPr lang="sk-SK" sz="2000" dirty="0" err="1" smtClean="0"/>
              <a:t>Sonka</a:t>
            </a:r>
            <a:r>
              <a:rPr lang="sk-SK" sz="2000" dirty="0" smtClean="0"/>
              <a:t>, </a:t>
            </a:r>
            <a:r>
              <a:rPr lang="sk-SK" sz="2000" dirty="0" err="1" smtClean="0"/>
              <a:t>Hlavac</a:t>
            </a:r>
            <a:r>
              <a:rPr lang="sk-SK" sz="2000" dirty="0" smtClean="0"/>
              <a:t>, </a:t>
            </a:r>
            <a:r>
              <a:rPr lang="sk-SK" sz="2000" dirty="0" err="1" smtClean="0"/>
              <a:t>Boyle</a:t>
            </a:r>
            <a:r>
              <a:rPr lang="sk-SK" sz="2000" dirty="0" smtClean="0"/>
              <a:t>: </a:t>
            </a:r>
            <a:r>
              <a:rPr lang="sk-SK" sz="2000" dirty="0" err="1" smtClean="0"/>
              <a:t>Image</a:t>
            </a:r>
            <a:r>
              <a:rPr lang="sk-SK" sz="2000" dirty="0" smtClean="0"/>
              <a:t> </a:t>
            </a:r>
            <a:r>
              <a:rPr lang="sk-SK" sz="2000" dirty="0" err="1" smtClean="0"/>
              <a:t>Processing</a:t>
            </a:r>
            <a:r>
              <a:rPr lang="sk-SK" sz="2000" dirty="0" smtClean="0"/>
              <a:t>, </a:t>
            </a:r>
            <a:r>
              <a:rPr lang="sk-SK" sz="2000" dirty="0" err="1" smtClean="0"/>
              <a:t>Analysis</a:t>
            </a:r>
            <a:r>
              <a:rPr lang="sk-SK" sz="2000" dirty="0" smtClean="0"/>
              <a:t> and </a:t>
            </a:r>
            <a:r>
              <a:rPr lang="sk-SK" sz="2000" dirty="0" err="1" smtClean="0"/>
              <a:t>Machine</a:t>
            </a:r>
            <a:r>
              <a:rPr lang="sk-SK" sz="2000" dirty="0" smtClean="0"/>
              <a:t> </a:t>
            </a:r>
            <a:r>
              <a:rPr lang="sk-SK" sz="2000" dirty="0" err="1" smtClean="0"/>
              <a:t>vision</a:t>
            </a:r>
            <a:r>
              <a:rPr lang="sk-SK" sz="2000" dirty="0" smtClean="0"/>
              <a:t>, 	kapitola: </a:t>
            </a:r>
            <a:r>
              <a:rPr lang="en-US" sz="2000" dirty="0" smtClean="0"/>
              <a:t>Image pre-processing</a:t>
            </a:r>
            <a:endParaRPr lang="sk-SK" sz="2000" dirty="0" smtClean="0"/>
          </a:p>
          <a:p>
            <a:pPr algn="l"/>
            <a:r>
              <a:rPr lang="sk-SK" sz="2000" dirty="0" err="1" smtClean="0"/>
              <a:t>Szeliski</a:t>
            </a:r>
            <a:r>
              <a:rPr lang="sk-SK" sz="2000" dirty="0" smtClean="0"/>
              <a:t>: </a:t>
            </a:r>
            <a:r>
              <a:rPr lang="sk-SK" sz="2000" dirty="0" err="1"/>
              <a:t>Computer</a:t>
            </a:r>
            <a:r>
              <a:rPr lang="sk-SK" sz="2000" dirty="0"/>
              <a:t> </a:t>
            </a:r>
            <a:r>
              <a:rPr lang="sk-SK" sz="2000" dirty="0" err="1"/>
              <a:t>Vision</a:t>
            </a:r>
            <a:r>
              <a:rPr lang="sk-SK" sz="2000" dirty="0" smtClean="0"/>
              <a:t>: </a:t>
            </a:r>
            <a:r>
              <a:rPr lang="sk-SK" sz="2000" dirty="0" err="1" smtClean="0"/>
              <a:t>Algorithms</a:t>
            </a:r>
            <a:r>
              <a:rPr lang="sk-SK" sz="2000" dirty="0" smtClean="0"/>
              <a:t> </a:t>
            </a:r>
            <a:r>
              <a:rPr lang="sk-SK" sz="2000" dirty="0"/>
              <a:t>and </a:t>
            </a:r>
            <a:r>
              <a:rPr lang="sk-SK" sz="2000" dirty="0" err="1" smtClean="0"/>
              <a:t>Applications</a:t>
            </a:r>
            <a:endParaRPr lang="sk-SK" sz="2000" dirty="0" smtClean="0"/>
          </a:p>
          <a:p>
            <a:pPr algn="l"/>
            <a:r>
              <a:rPr lang="sk-SK" sz="2000" dirty="0"/>
              <a:t>	</a:t>
            </a:r>
            <a:r>
              <a:rPr lang="sk-SK" sz="2000" dirty="0" smtClean="0"/>
              <a:t>kapitola: </a:t>
            </a:r>
            <a:r>
              <a:rPr lang="sk-SK" sz="2000" dirty="0" err="1"/>
              <a:t>Image</a:t>
            </a:r>
            <a:r>
              <a:rPr lang="sk-SK" sz="2000" dirty="0"/>
              <a:t> </a:t>
            </a:r>
            <a:r>
              <a:rPr lang="sk-SK" sz="2000" dirty="0" err="1"/>
              <a:t>processing</a:t>
            </a:r>
            <a:endParaRPr lang="sk-SK" sz="20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Predspracovanie</a:t>
            </a:r>
            <a:r>
              <a:rPr lang="en-US" dirty="0" smtClean="0"/>
              <a:t> </a:t>
            </a:r>
            <a:r>
              <a:rPr lang="en-US" dirty="0" err="1" smtClean="0"/>
              <a:t>obrazu</a:t>
            </a:r>
            <a:endParaRPr lang="sk-SK" dirty="0"/>
          </a:p>
        </p:txBody>
      </p:sp>
      <p:sp>
        <p:nvSpPr>
          <p:cNvPr id="3" name="Content Placeholder 2"/>
          <p:cNvSpPr>
            <a:spLocks noGrp="1"/>
          </p:cNvSpPr>
          <p:nvPr>
            <p:ph idx="1"/>
          </p:nvPr>
        </p:nvSpPr>
        <p:spPr>
          <a:xfrm>
            <a:off x="471715" y="2369457"/>
            <a:ext cx="8229600" cy="3145971"/>
          </a:xfrm>
        </p:spPr>
        <p:txBody>
          <a:bodyPr/>
          <a:lstStyle/>
          <a:p>
            <a:r>
              <a:rPr lang="sk-SK" dirty="0" smtClean="0"/>
              <a:t>operácie s obrazmi na najnižšej úrovni abstrakcie </a:t>
            </a:r>
            <a:endParaRPr lang="en-US" dirty="0" smtClean="0"/>
          </a:p>
          <a:p>
            <a:r>
              <a:rPr lang="sk-SK" dirty="0" smtClean="0"/>
              <a:t>aj vstup aj výstup sú ikonické dáta</a:t>
            </a:r>
          </a:p>
          <a:p>
            <a:endParaRPr lang="sk-SK"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k-SK"/>
          </a:p>
        </p:txBody>
      </p:sp>
      <p:sp>
        <p:nvSpPr>
          <p:cNvPr id="3" name="Content Placeholder 2"/>
          <p:cNvSpPr>
            <a:spLocks noGrp="1"/>
          </p:cNvSpPr>
          <p:nvPr>
            <p:ph idx="1"/>
          </p:nvPr>
        </p:nvSpPr>
        <p:spPr>
          <a:xfrm>
            <a:off x="500743" y="2108200"/>
            <a:ext cx="8229600" cy="4525963"/>
          </a:xfrm>
        </p:spPr>
        <p:txBody>
          <a:bodyPr/>
          <a:lstStyle/>
          <a:p>
            <a:pPr lvl="0"/>
            <a:r>
              <a:rPr lang="sk-SK" b="1" dirty="0" smtClean="0">
                <a:solidFill>
                  <a:srgbClr val="FFC000"/>
                </a:solidFill>
              </a:rPr>
              <a:t>Cieľom</a:t>
            </a:r>
            <a:r>
              <a:rPr lang="sk-SK" dirty="0" smtClean="0"/>
              <a:t> predspracovania je zlepšenie kvality obrazových dát, ktorá potlačí neželané deformácie a skreslenia alebo zlepší niektoré črty obrazu, ktoré sú dôležité z hľadiska ďalšieho spracovania.</a:t>
            </a:r>
          </a:p>
          <a:p>
            <a:pPr lvl="0"/>
            <a:r>
              <a:rPr lang="sk-SK" dirty="0" smtClean="0"/>
              <a:t>Niekedy vylepšovanie (</a:t>
            </a:r>
            <a:r>
              <a:rPr lang="sk-SK" dirty="0" err="1" smtClean="0"/>
              <a:t>enhancement</a:t>
            </a:r>
            <a:r>
              <a:rPr lang="sk-SK" dirty="0" smtClean="0"/>
              <a:t>) a rekonštrukcia (</a:t>
            </a:r>
            <a:r>
              <a:rPr lang="sk-SK" dirty="0" err="1" smtClean="0"/>
              <a:t>restoration</a:t>
            </a:r>
            <a:r>
              <a:rPr lang="sk-SK" dirty="0" smtClean="0"/>
              <a:t>) obrazu</a:t>
            </a:r>
          </a:p>
          <a:p>
            <a:endParaRPr lang="sk-SK"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6227" y="1222828"/>
            <a:ext cx="8425543" cy="4525963"/>
          </a:xfrm>
        </p:spPr>
        <p:txBody>
          <a:bodyPr/>
          <a:lstStyle/>
          <a:p>
            <a:pPr>
              <a:buNone/>
            </a:pPr>
            <a:r>
              <a:rPr lang="sk-SK" dirty="0" smtClean="0"/>
              <a:t>Existujú 4 základné typy metód predspracovania</a:t>
            </a:r>
            <a:r>
              <a:rPr lang="sk-SK" sz="2800" dirty="0" smtClean="0"/>
              <a:t>:</a:t>
            </a:r>
            <a:endParaRPr lang="en-US" sz="2800" dirty="0" smtClean="0"/>
          </a:p>
          <a:p>
            <a:pPr>
              <a:buNone/>
            </a:pPr>
            <a:endParaRPr lang="sk-SK" sz="2800" dirty="0" smtClean="0"/>
          </a:p>
          <a:p>
            <a:r>
              <a:rPr lang="sk-SK" sz="2800" dirty="0" err="1" smtClean="0"/>
              <a:t>Jasové</a:t>
            </a:r>
            <a:r>
              <a:rPr lang="sk-SK" sz="2800" dirty="0" smtClean="0"/>
              <a:t> transformácie– transformácia závisí od vlastností pixla samotného</a:t>
            </a:r>
          </a:p>
          <a:p>
            <a:r>
              <a:rPr lang="sk-SK" sz="2800" dirty="0" smtClean="0"/>
              <a:t>Geometrické transformácie</a:t>
            </a:r>
          </a:p>
          <a:p>
            <a:r>
              <a:rPr lang="sk-SK" sz="2800" b="1" dirty="0" smtClean="0">
                <a:solidFill>
                  <a:srgbClr val="FFC000"/>
                </a:solidFill>
              </a:rPr>
              <a:t>Lokálne predspracovanie </a:t>
            </a:r>
            <a:r>
              <a:rPr lang="sk-SK" sz="2800" dirty="0" smtClean="0"/>
              <a:t>– transformácie závisí od samotného pixla a jeho okolia</a:t>
            </a:r>
          </a:p>
          <a:p>
            <a:r>
              <a:rPr lang="sk-SK" sz="2800" dirty="0" smtClean="0"/>
              <a:t>Rekonštrukcia obrazu – niekedy nepatrí, rieši chyby pri snímaní</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dirty="0" smtClean="0"/>
              <a:t>Lokálne predspracovanie</a:t>
            </a:r>
            <a:endParaRPr lang="sk-SK" dirty="0"/>
          </a:p>
        </p:txBody>
      </p:sp>
      <p:sp>
        <p:nvSpPr>
          <p:cNvPr id="3" name="Content Placeholder 2"/>
          <p:cNvSpPr>
            <a:spLocks noGrp="1"/>
          </p:cNvSpPr>
          <p:nvPr>
            <p:ph idx="1"/>
          </p:nvPr>
        </p:nvSpPr>
        <p:spPr/>
        <p:txBody>
          <a:bodyPr/>
          <a:lstStyle/>
          <a:p>
            <a:pPr lvl="0"/>
            <a:r>
              <a:rPr lang="sk-SK" sz="2800" dirty="0" smtClean="0"/>
              <a:t>Metódy lokálneho predspracovania používajú malé okolie obrazového bodu (obyčajne štvorcové) </a:t>
            </a:r>
            <a:endParaRPr lang="en-US" sz="2800" dirty="0" smtClean="0"/>
          </a:p>
          <a:p>
            <a:pPr lvl="0"/>
            <a:r>
              <a:rPr lang="sk-SK" sz="2800" dirty="0" smtClean="0"/>
              <a:t>zo vstupného obrazu vytvoríme novú jasovú hodnotu obrazového bodu vo výstupnom obraze. </a:t>
            </a:r>
            <a:endParaRPr lang="en-US" sz="2800" dirty="0" smtClean="0"/>
          </a:p>
          <a:p>
            <a:pPr lvl="0"/>
            <a:r>
              <a:rPr lang="sk-SK" sz="2800" dirty="0" smtClean="0"/>
              <a:t>Také operácie sa nazývajú </a:t>
            </a:r>
            <a:r>
              <a:rPr lang="sk-SK" sz="2800" b="1" dirty="0" smtClean="0">
                <a:solidFill>
                  <a:srgbClr val="FFC000"/>
                </a:solidFill>
              </a:rPr>
              <a:t>filtrácie</a:t>
            </a:r>
            <a:r>
              <a:rPr lang="sk-SK" sz="2800" dirty="0" smtClean="0"/>
              <a:t>. </a:t>
            </a:r>
          </a:p>
          <a:p>
            <a:endParaRPr lang="sk-SK"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r="60216" b="49875"/>
          <a:stretch>
            <a:fillRect/>
          </a:stretch>
        </p:blipFill>
        <p:spPr bwMode="auto">
          <a:xfrm>
            <a:off x="1377950" y="4394200"/>
            <a:ext cx="2509838" cy="190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l="39734" t="50250" r="20204" b="-1212"/>
          <a:stretch>
            <a:fillRect/>
          </a:stretch>
        </p:blipFill>
        <p:spPr bwMode="auto">
          <a:xfrm>
            <a:off x="5238750" y="4394200"/>
            <a:ext cx="2527300"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6"/>
          <p:cNvSpPr>
            <a:spLocks noChangeArrowheads="1"/>
          </p:cNvSpPr>
          <p:nvPr/>
        </p:nvSpPr>
        <p:spPr bwMode="auto">
          <a:xfrm>
            <a:off x="3956050" y="5038725"/>
            <a:ext cx="1212850" cy="614363"/>
          </a:xfrm>
          <a:prstGeom prst="rightArrow">
            <a:avLst>
              <a:gd name="adj1" fmla="val 50000"/>
              <a:gd name="adj2" fmla="val 49354"/>
            </a:avLst>
          </a:prstGeom>
          <a:solidFill>
            <a:srgbClr val="FFFF00"/>
          </a:solidFill>
          <a:ln w="12700">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endParaRPr lang="sk-SK" altLang="sk-SK" sz="18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0858" y="675786"/>
            <a:ext cx="8229600" cy="4525963"/>
          </a:xfrm>
        </p:spPr>
        <p:txBody>
          <a:bodyPr/>
          <a:lstStyle/>
          <a:p>
            <a:pPr lvl="0"/>
            <a:r>
              <a:rPr lang="sk-SK" dirty="0" smtClean="0"/>
              <a:t>Predspracovanie môže sledovať dva ciele: </a:t>
            </a:r>
            <a:r>
              <a:rPr lang="sk-SK" i="1" dirty="0" smtClean="0">
                <a:solidFill>
                  <a:srgbClr val="FFC000"/>
                </a:solidFill>
              </a:rPr>
              <a:t>vyhladzovanie</a:t>
            </a:r>
            <a:r>
              <a:rPr lang="sk-SK" i="1" dirty="0" smtClean="0"/>
              <a:t> </a:t>
            </a:r>
            <a:r>
              <a:rPr lang="sk-SK" dirty="0" smtClean="0"/>
              <a:t>a </a:t>
            </a:r>
            <a:r>
              <a:rPr lang="sk-SK" i="1" dirty="0" smtClean="0">
                <a:solidFill>
                  <a:srgbClr val="FFC000"/>
                </a:solidFill>
              </a:rPr>
              <a:t>detekciu (zvýraznenie) hrán</a:t>
            </a:r>
            <a:r>
              <a:rPr lang="sk-SK" i="1" dirty="0" smtClean="0"/>
              <a:t>. </a:t>
            </a:r>
            <a:endParaRPr lang="sk-SK" dirty="0" smtClean="0"/>
          </a:p>
          <a:p>
            <a:pPr lvl="1"/>
            <a:r>
              <a:rPr lang="sk-SK" dirty="0" smtClean="0"/>
              <a:t>vyhladzovanie – rozostruje hrany, lebo potláča vyššie frekvencie</a:t>
            </a:r>
          </a:p>
          <a:p>
            <a:pPr lvl="1"/>
            <a:r>
              <a:rPr lang="sk-SK" dirty="0" smtClean="0"/>
              <a:t>detekcia hrán – zvýrazňuje vyššie frekvencie, zvýrazňuje aj šum</a:t>
            </a:r>
          </a:p>
          <a:p>
            <a:pPr lvl="1"/>
            <a:r>
              <a:rPr lang="sk-SK" dirty="0" smtClean="0"/>
              <a:t>to je protichodné, ale niektoré techniky robia oboje</a:t>
            </a:r>
          </a:p>
          <a:p>
            <a:pPr>
              <a:buNone/>
            </a:pPr>
            <a:endParaRPr lang="sk-SK" dirty="0" smtClean="0"/>
          </a:p>
          <a:p>
            <a:pPr lvl="0"/>
            <a:r>
              <a:rPr lang="sk-SK" dirty="0" smtClean="0"/>
              <a:t>Iná klasifikácie metód lokálneho predspracovania rozlišuje lineárne a nelineárne transformácie.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IE" altLang="sk-SK" smtClean="0"/>
              <a:t>Noise and Images</a:t>
            </a:r>
            <a:endParaRPr lang="en-US" altLang="sk-SK" smtClean="0"/>
          </a:p>
        </p:txBody>
      </p:sp>
      <p:grpSp>
        <p:nvGrpSpPr>
          <p:cNvPr id="6147" name="Group 15"/>
          <p:cNvGrpSpPr>
            <a:grpSpLocks/>
          </p:cNvGrpSpPr>
          <p:nvPr/>
        </p:nvGrpSpPr>
        <p:grpSpPr bwMode="auto">
          <a:xfrm>
            <a:off x="5072063" y="1589088"/>
            <a:ext cx="3786187" cy="4924425"/>
            <a:chOff x="3195" y="1001"/>
            <a:chExt cx="2385" cy="3102"/>
          </a:xfrm>
        </p:grpSpPr>
        <p:pic>
          <p:nvPicPr>
            <p:cNvPr id="6149" name="Picture 4"/>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47" y="1001"/>
              <a:ext cx="1233" cy="1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nvGrpSpPr>
            <p:cNvPr id="6150" name="Group 11"/>
            <p:cNvGrpSpPr>
              <a:grpSpLocks/>
            </p:cNvGrpSpPr>
            <p:nvPr/>
          </p:nvGrpSpPr>
          <p:grpSpPr bwMode="auto">
            <a:xfrm>
              <a:off x="3195" y="1700"/>
              <a:ext cx="2205" cy="1686"/>
              <a:chOff x="3195" y="1700"/>
              <a:chExt cx="2205" cy="1686"/>
            </a:xfrm>
          </p:grpSpPr>
          <p:pic>
            <p:nvPicPr>
              <p:cNvPr id="6152" name="Picture 7"/>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9352212">
                <a:off x="3584" y="1700"/>
                <a:ext cx="1816" cy="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153" name="Rectangle 8"/>
              <p:cNvSpPr>
                <a:spLocks noChangeArrowheads="1"/>
              </p:cNvSpPr>
              <p:nvPr/>
            </p:nvSpPr>
            <p:spPr bwMode="auto">
              <a:xfrm rot="-916088">
                <a:off x="3195" y="2464"/>
                <a:ext cx="506" cy="556"/>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endParaRPr lang="sk-SK" altLang="sk-SK" sz="1800"/>
              </a:p>
            </p:txBody>
          </p:sp>
        </p:grpSp>
        <p:pic>
          <p:nvPicPr>
            <p:cNvPr id="6151" name="Picture 6" descr="j031145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58" y="2960"/>
              <a:ext cx="1042" cy="1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8" name="Rectangle 3"/>
          <p:cNvSpPr>
            <a:spLocks noGrp="1" noChangeArrowheads="1"/>
          </p:cNvSpPr>
          <p:nvPr>
            <p:ph type="body" idx="1"/>
          </p:nvPr>
        </p:nvSpPr>
        <p:spPr>
          <a:xfrm>
            <a:off x="457200" y="1333500"/>
            <a:ext cx="5707063" cy="5524500"/>
          </a:xfrm>
        </p:spPr>
        <p:txBody>
          <a:bodyPr/>
          <a:lstStyle/>
          <a:p>
            <a:pPr marL="0" indent="0" eaLnBrk="1" hangingPunct="1">
              <a:buFontTx/>
              <a:buNone/>
            </a:pPr>
            <a:r>
              <a:rPr lang="en-IE" altLang="sk-SK" dirty="0" smtClean="0"/>
              <a:t>The sources of noise in digital images arise during image acquisition (digitization), transmission and processing</a:t>
            </a:r>
          </a:p>
          <a:p>
            <a:pPr lvl="1" eaLnBrk="1" hangingPunct="1"/>
            <a:r>
              <a:rPr lang="en-IE" altLang="sk-SK" dirty="0" smtClean="0"/>
              <a:t>Imaging sensors can be affected by ambient conditions</a:t>
            </a:r>
          </a:p>
          <a:p>
            <a:pPr lvl="1" eaLnBrk="1" hangingPunct="1"/>
            <a:r>
              <a:rPr lang="en-IE" altLang="sk-SK" dirty="0" smtClean="0"/>
              <a:t>Interference can be added </a:t>
            </a:r>
            <a:br>
              <a:rPr lang="en-IE" altLang="sk-SK" dirty="0" smtClean="0"/>
            </a:br>
            <a:r>
              <a:rPr lang="en-IE" altLang="sk-SK" dirty="0" smtClean="0"/>
              <a:t>to an image during transmission</a:t>
            </a:r>
            <a:endParaRPr lang="en-US" altLang="sk-SK" dirty="0" smtClean="0"/>
          </a:p>
        </p:txBody>
      </p:sp>
    </p:spTree>
    <p:extLst>
      <p:ext uri="{BB962C8B-B14F-4D97-AF65-F5344CB8AC3E}">
        <p14:creationId xmlns:p14="http://schemas.microsoft.com/office/powerpoint/2010/main" val="18668543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IE" altLang="sk-SK" dirty="0" smtClean="0"/>
              <a:t>Noise Model</a:t>
            </a:r>
            <a:endParaRPr lang="en-US" altLang="sk-SK" dirty="0" smtClean="0"/>
          </a:p>
        </p:txBody>
      </p:sp>
      <p:sp>
        <p:nvSpPr>
          <p:cNvPr id="7171" name="Rectangle 3"/>
          <p:cNvSpPr>
            <a:spLocks noGrp="1" noChangeArrowheads="1"/>
          </p:cNvSpPr>
          <p:nvPr>
            <p:ph type="body" idx="1"/>
          </p:nvPr>
        </p:nvSpPr>
        <p:spPr/>
        <p:txBody>
          <a:bodyPr/>
          <a:lstStyle/>
          <a:p>
            <a:pPr marL="0" indent="0" eaLnBrk="1" hangingPunct="1">
              <a:buFontTx/>
              <a:buNone/>
            </a:pPr>
            <a:r>
              <a:rPr lang="en-IE" altLang="sk-SK" sz="2800" dirty="0" smtClean="0"/>
              <a:t>We can consider a noisy image to be modelled as follows:</a:t>
            </a:r>
          </a:p>
          <a:p>
            <a:pPr marL="0" indent="0" eaLnBrk="1" hangingPunct="1">
              <a:buFontTx/>
              <a:buNone/>
            </a:pPr>
            <a:endParaRPr lang="en-IE" altLang="sk-SK" sz="2800" dirty="0" smtClean="0"/>
          </a:p>
          <a:p>
            <a:pPr marL="0" indent="0" eaLnBrk="1" hangingPunct="1">
              <a:buFontTx/>
              <a:buNone/>
            </a:pPr>
            <a:endParaRPr lang="en-IE" altLang="sk-SK" sz="2800" dirty="0" smtClean="0"/>
          </a:p>
          <a:p>
            <a:pPr marL="0" indent="0" eaLnBrk="1" hangingPunct="1">
              <a:buFontTx/>
              <a:buNone/>
            </a:pPr>
            <a:r>
              <a:rPr lang="en-IE" altLang="sk-SK" sz="2800" i="1" dirty="0" smtClean="0">
                <a:latin typeface="Times New Roman" pitchFamily="18" charset="0"/>
              </a:rPr>
              <a:t>f(x, y)</a:t>
            </a:r>
            <a:r>
              <a:rPr lang="en-IE" altLang="sk-SK" sz="2800" dirty="0" smtClean="0"/>
              <a:t> is the original image pixel,    </a:t>
            </a:r>
          </a:p>
          <a:p>
            <a:pPr marL="0" indent="0" eaLnBrk="1" hangingPunct="1">
              <a:buFontTx/>
              <a:buNone/>
            </a:pPr>
            <a:r>
              <a:rPr lang="el-GR" altLang="sk-SK" sz="2800" i="1" dirty="0" smtClean="0">
                <a:latin typeface="Times New Roman" pitchFamily="18" charset="0"/>
                <a:cs typeface="Times New Roman" pitchFamily="18" charset="0"/>
              </a:rPr>
              <a:t>η</a:t>
            </a:r>
            <a:r>
              <a:rPr lang="en-IE" altLang="sk-SK" sz="2800" i="1" dirty="0" smtClean="0">
                <a:latin typeface="Times New Roman" pitchFamily="18" charset="0"/>
                <a:cs typeface="Times New Roman" pitchFamily="18" charset="0"/>
              </a:rPr>
              <a:t>(x, y)</a:t>
            </a:r>
            <a:r>
              <a:rPr lang="en-IE" altLang="sk-SK" sz="2800" dirty="0" smtClean="0">
                <a:cs typeface="Times New Roman" pitchFamily="18" charset="0"/>
              </a:rPr>
              <a:t> is the noise term and </a:t>
            </a:r>
          </a:p>
          <a:p>
            <a:pPr marL="0" indent="0" eaLnBrk="1" hangingPunct="1">
              <a:buFontTx/>
              <a:buNone/>
            </a:pPr>
            <a:r>
              <a:rPr lang="en-IE" altLang="sk-SK" sz="2800" i="1" dirty="0" smtClean="0">
                <a:latin typeface="Times New Roman" pitchFamily="18" charset="0"/>
                <a:cs typeface="Times New Roman" pitchFamily="18" charset="0"/>
              </a:rPr>
              <a:t>g(x, y)</a:t>
            </a:r>
            <a:r>
              <a:rPr lang="en-IE" altLang="sk-SK" sz="2800" dirty="0" smtClean="0">
                <a:cs typeface="Times New Roman" pitchFamily="18" charset="0"/>
              </a:rPr>
              <a:t> is the resulting noisy pixel</a:t>
            </a:r>
          </a:p>
          <a:p>
            <a:pPr marL="0" indent="0" eaLnBrk="1" hangingPunct="1">
              <a:buFontTx/>
              <a:buNone/>
            </a:pPr>
            <a:r>
              <a:rPr lang="en-IE" altLang="sk-SK" sz="2800" dirty="0" smtClean="0">
                <a:cs typeface="Times New Roman" pitchFamily="18" charset="0"/>
              </a:rPr>
              <a:t>If we can estimate the model it will help us to figure out how to restore the image</a:t>
            </a:r>
            <a:endParaRPr lang="el-GR" altLang="sk-SK" sz="2800" i="1" dirty="0" smtClean="0">
              <a:latin typeface="Times New Roman" pitchFamily="18" charset="0"/>
              <a:cs typeface="Times New Roman" pitchFamily="18" charset="0"/>
            </a:endParaRPr>
          </a:p>
        </p:txBody>
      </p:sp>
      <p:graphicFrame>
        <p:nvGraphicFramePr>
          <p:cNvPr id="7172" name="Object 2"/>
          <p:cNvGraphicFramePr>
            <a:graphicFrameLocks noChangeAspect="1"/>
          </p:cNvGraphicFramePr>
          <p:nvPr>
            <p:extLst>
              <p:ext uri="{D42A27DB-BD31-4B8C-83A1-F6EECF244321}">
                <p14:modId xmlns:p14="http://schemas.microsoft.com/office/powerpoint/2010/main" val="3493044167"/>
              </p:ext>
            </p:extLst>
          </p:nvPr>
        </p:nvGraphicFramePr>
        <p:xfrm>
          <a:off x="1895475" y="2315123"/>
          <a:ext cx="4905030" cy="618025"/>
        </p:xfrm>
        <a:graphic>
          <a:graphicData uri="http://schemas.openxmlformats.org/presentationml/2006/ole">
            <mc:AlternateContent xmlns:mc="http://schemas.openxmlformats.org/markup-compatibility/2006">
              <mc:Choice xmlns:v="urn:schemas-microsoft-com:vml" Requires="v">
                <p:oleObj spid="_x0000_s24606" name="Equation" r:id="rId4" imgW="1612900" imgH="203200" progId="Equation.3">
                  <p:embed/>
                </p:oleObj>
              </mc:Choice>
              <mc:Fallback>
                <p:oleObj name="Equation" r:id="rId4" imgW="1612900" imgH="203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95475" y="2315123"/>
                        <a:ext cx="4905030" cy="618025"/>
                      </a:xfrm>
                      <a:prstGeom prst="rect">
                        <a:avLst/>
                      </a:prstGeom>
                      <a:solidFill>
                        <a:schemeClr val="tx1"/>
                      </a:solidFill>
                      <a:ln>
                        <a:noFill/>
                      </a:ln>
                      <a:effectLst/>
                    </p:spPr>
                  </p:pic>
                </p:oleObj>
              </mc:Fallback>
            </mc:AlternateContent>
          </a:graphicData>
        </a:graphic>
      </p:graphicFrame>
    </p:spTree>
    <p:extLst>
      <p:ext uri="{BB962C8B-B14F-4D97-AF65-F5344CB8AC3E}">
        <p14:creationId xmlns:p14="http://schemas.microsoft.com/office/powerpoint/2010/main" val="34110103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6"/>
          <p:cNvSpPr>
            <a:spLocks noGrp="1" noChangeArrowheads="1"/>
          </p:cNvSpPr>
          <p:nvPr>
            <p:ph type="title"/>
          </p:nvPr>
        </p:nvSpPr>
        <p:spPr/>
        <p:txBody>
          <a:bodyPr/>
          <a:lstStyle/>
          <a:p>
            <a:pPr eaLnBrk="1" hangingPunct="1"/>
            <a:r>
              <a:rPr lang="en-IE" altLang="sk-SK" smtClean="0"/>
              <a:t>Noise Models</a:t>
            </a:r>
            <a:endParaRPr lang="en-US" altLang="sk-SK" smtClean="0"/>
          </a:p>
        </p:txBody>
      </p:sp>
      <p:grpSp>
        <p:nvGrpSpPr>
          <p:cNvPr id="9220" name="Group 13"/>
          <p:cNvGrpSpPr>
            <a:grpSpLocks/>
          </p:cNvGrpSpPr>
          <p:nvPr/>
        </p:nvGrpSpPr>
        <p:grpSpPr bwMode="auto">
          <a:xfrm>
            <a:off x="-3175" y="1631950"/>
            <a:ext cx="260350" cy="5229225"/>
            <a:chOff x="-2" y="1034"/>
            <a:chExt cx="164" cy="3294"/>
          </a:xfrm>
        </p:grpSpPr>
        <p:pic>
          <p:nvPicPr>
            <p:cNvPr id="9222" name="Picture 14" descr="boo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17" y="4184"/>
              <a:ext cx="125"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3" name="Rectangle 15"/>
            <p:cNvSpPr>
              <a:spLocks noChangeArrowheads="1"/>
            </p:cNvSpPr>
            <p:nvPr/>
          </p:nvSpPr>
          <p:spPr bwMode="auto">
            <a:xfrm rot="-5400000">
              <a:off x="-1508" y="2540"/>
              <a:ext cx="3172" cy="159"/>
            </a:xfrm>
            <a:prstGeom prst="rect">
              <a:avLst/>
            </a:prstGeom>
            <a:solidFill>
              <a:schemeClr val="accent2"/>
            </a:solidFill>
            <a:ln w="12700">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1200">
                  <a:solidFill>
                    <a:schemeClr val="bg1"/>
                  </a:solidFill>
                </a:rPr>
                <a:t>Images taken from Gonzalez &amp; Woods, Digital Image Processing (2002)</a:t>
              </a:r>
              <a:endParaRPr lang="en-US" altLang="sk-SK" sz="1200">
                <a:solidFill>
                  <a:schemeClr val="bg1"/>
                </a:solidFill>
              </a:endParaRPr>
            </a:p>
          </p:txBody>
        </p:sp>
      </p:grpSp>
      <p:sp>
        <p:nvSpPr>
          <p:cNvPr id="9221" name="Rectangle 17"/>
          <p:cNvSpPr>
            <a:spLocks noGrp="1" noChangeArrowheads="1"/>
          </p:cNvSpPr>
          <p:nvPr>
            <p:ph type="body" idx="1"/>
          </p:nvPr>
        </p:nvSpPr>
        <p:spPr>
          <a:xfrm>
            <a:off x="457200" y="1333500"/>
            <a:ext cx="5138738" cy="5524500"/>
          </a:xfrm>
        </p:spPr>
        <p:txBody>
          <a:bodyPr/>
          <a:lstStyle/>
          <a:p>
            <a:pPr marL="0" indent="0" eaLnBrk="1" hangingPunct="1">
              <a:buFontTx/>
              <a:buNone/>
            </a:pPr>
            <a:r>
              <a:rPr lang="en-IE" altLang="sk-SK" sz="2800" dirty="0" smtClean="0"/>
              <a:t>There are many different models for the image </a:t>
            </a:r>
            <a:br>
              <a:rPr lang="en-IE" altLang="sk-SK" sz="2800" dirty="0" smtClean="0"/>
            </a:br>
            <a:r>
              <a:rPr lang="en-IE" altLang="sk-SK" sz="2800" dirty="0" smtClean="0"/>
              <a:t>noise term </a:t>
            </a:r>
            <a:r>
              <a:rPr lang="el-GR" altLang="sk-SK" sz="2800" i="1" dirty="0" smtClean="0">
                <a:latin typeface="Times New Roman" pitchFamily="18" charset="0"/>
                <a:cs typeface="Times New Roman" pitchFamily="18" charset="0"/>
              </a:rPr>
              <a:t>η</a:t>
            </a:r>
            <a:r>
              <a:rPr lang="en-IE" altLang="sk-SK" sz="2800" i="1" dirty="0" smtClean="0">
                <a:latin typeface="Times New Roman" pitchFamily="18" charset="0"/>
                <a:cs typeface="Times New Roman" pitchFamily="18" charset="0"/>
              </a:rPr>
              <a:t>(x, y)</a:t>
            </a:r>
            <a:r>
              <a:rPr lang="en-IE" altLang="sk-SK" sz="2800" dirty="0" smtClean="0"/>
              <a:t>:</a:t>
            </a:r>
          </a:p>
          <a:p>
            <a:r>
              <a:rPr lang="en-IE" altLang="sk-SK" sz="2400" dirty="0" smtClean="0"/>
              <a:t>Gaussian – poor </a:t>
            </a:r>
            <a:r>
              <a:rPr lang="en-IE" altLang="sk-SK" sz="2400" dirty="0" err="1" smtClean="0"/>
              <a:t>ilum</a:t>
            </a:r>
            <a:r>
              <a:rPr lang="en-IE" altLang="sk-SK" sz="2400" dirty="0" smtClean="0"/>
              <a:t>, high temp.</a:t>
            </a:r>
          </a:p>
          <a:p>
            <a:pPr lvl="1"/>
            <a:r>
              <a:rPr lang="en-IE" altLang="sk-SK" sz="2000" dirty="0" smtClean="0"/>
              <a:t>Most common model</a:t>
            </a:r>
          </a:p>
          <a:p>
            <a:r>
              <a:rPr lang="en-IE" altLang="sk-SK" sz="2400" dirty="0" smtClean="0"/>
              <a:t>Rayleigh - range imaging</a:t>
            </a:r>
          </a:p>
          <a:p>
            <a:r>
              <a:rPr lang="en-IE" altLang="sk-SK" sz="2400" dirty="0" err="1" smtClean="0"/>
              <a:t>Erlang</a:t>
            </a:r>
            <a:r>
              <a:rPr lang="en-IE" altLang="sk-SK" sz="2400" dirty="0" smtClean="0"/>
              <a:t> (Gamma) – laser imaging</a:t>
            </a:r>
          </a:p>
          <a:p>
            <a:r>
              <a:rPr lang="en-IE" altLang="sk-SK" sz="2400" dirty="0"/>
              <a:t>Exponential </a:t>
            </a:r>
            <a:r>
              <a:rPr lang="en-IE" altLang="sk-SK" sz="2400" dirty="0" smtClean="0"/>
              <a:t>- laser </a:t>
            </a:r>
            <a:r>
              <a:rPr lang="en-IE" altLang="sk-SK" sz="2400" dirty="0"/>
              <a:t>imaging</a:t>
            </a:r>
            <a:endParaRPr lang="en-IE" altLang="sk-SK" sz="2400" dirty="0" smtClean="0"/>
          </a:p>
          <a:p>
            <a:r>
              <a:rPr lang="en-IE" altLang="sk-SK" sz="2400" dirty="0" smtClean="0"/>
              <a:t>Uniform</a:t>
            </a:r>
          </a:p>
          <a:p>
            <a:r>
              <a:rPr lang="en-IE" altLang="sk-SK" sz="2400" dirty="0" smtClean="0"/>
              <a:t>Impulse - digitalization</a:t>
            </a:r>
          </a:p>
          <a:p>
            <a:pPr lvl="1"/>
            <a:r>
              <a:rPr lang="en-IE" altLang="sk-SK" sz="2000" i="1" dirty="0" smtClean="0"/>
              <a:t>Salt and pepper</a:t>
            </a:r>
            <a:r>
              <a:rPr lang="en-IE" altLang="sk-SK" sz="2000" dirty="0" smtClean="0"/>
              <a:t> noise</a:t>
            </a:r>
            <a:endParaRPr lang="en-US" altLang="sk-SK" sz="2000" dirty="0" smtClean="0"/>
          </a:p>
        </p:txBody>
      </p:sp>
      <p:grpSp>
        <p:nvGrpSpPr>
          <p:cNvPr id="2" name="Group 1"/>
          <p:cNvGrpSpPr/>
          <p:nvPr/>
        </p:nvGrpSpPr>
        <p:grpSpPr>
          <a:xfrm>
            <a:off x="5249863" y="1279525"/>
            <a:ext cx="3816350" cy="5535613"/>
            <a:chOff x="5249863" y="1279525"/>
            <a:chExt cx="3816350" cy="5535613"/>
          </a:xfrm>
        </p:grpSpPr>
        <p:pic>
          <p:nvPicPr>
            <p:cNvPr id="9224" name="Picture 4"/>
            <p:cNvPicPr>
              <a:picLocks noChangeAspect="1" noChangeArrowheads="1"/>
            </p:cNvPicPr>
            <p:nvPr/>
          </p:nvPicPr>
          <p:blipFill>
            <a:blip r:embed="rId4">
              <a:lum bright="-42000" contrast="60000"/>
              <a:extLst>
                <a:ext uri="{28A0092B-C50C-407E-A947-70E740481C1C}">
                  <a14:useLocalDpi xmlns:a14="http://schemas.microsoft.com/office/drawing/2010/main" val="0"/>
                </a:ext>
              </a:extLst>
            </a:blip>
            <a:srcRect/>
            <a:stretch>
              <a:fillRect/>
            </a:stretch>
          </p:blipFill>
          <p:spPr bwMode="auto">
            <a:xfrm>
              <a:off x="5249863" y="1279525"/>
              <a:ext cx="3816350" cy="553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5" name="Text Box 5"/>
            <p:cNvSpPr txBox="1">
              <a:spLocks noChangeArrowheads="1"/>
            </p:cNvSpPr>
            <p:nvPr/>
          </p:nvSpPr>
          <p:spPr bwMode="auto">
            <a:xfrm>
              <a:off x="6507163" y="1770063"/>
              <a:ext cx="757238" cy="215900"/>
            </a:xfrm>
            <a:prstGeom prst="rect">
              <a:avLst/>
            </a:prstGeom>
            <a:solidFill>
              <a:schemeClr val="tx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IE" altLang="sk-SK" sz="1400" dirty="0">
                  <a:solidFill>
                    <a:schemeClr val="bg1"/>
                  </a:solidFill>
                </a:rPr>
                <a:t>Gaussian</a:t>
              </a:r>
              <a:endParaRPr lang="en-US" altLang="sk-SK" sz="1400" dirty="0">
                <a:solidFill>
                  <a:schemeClr val="bg1"/>
                </a:solidFill>
              </a:endParaRPr>
            </a:p>
          </p:txBody>
        </p:sp>
        <p:sp>
          <p:nvSpPr>
            <p:cNvPr id="9226" name="Text Box 6"/>
            <p:cNvSpPr txBox="1">
              <a:spLocks noChangeArrowheads="1"/>
            </p:cNvSpPr>
            <p:nvPr/>
          </p:nvSpPr>
          <p:spPr bwMode="auto">
            <a:xfrm>
              <a:off x="7966076" y="1771650"/>
              <a:ext cx="696913" cy="215900"/>
            </a:xfrm>
            <a:prstGeom prst="rect">
              <a:avLst/>
            </a:prstGeom>
            <a:solidFill>
              <a:schemeClr val="tx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IE" altLang="sk-SK" sz="1400" dirty="0">
                  <a:solidFill>
                    <a:schemeClr val="bg1"/>
                  </a:solidFill>
                </a:rPr>
                <a:t>Rayleigh</a:t>
              </a:r>
              <a:endParaRPr lang="en-US" altLang="sk-SK" sz="1400" dirty="0">
                <a:solidFill>
                  <a:schemeClr val="bg1"/>
                </a:solidFill>
              </a:endParaRPr>
            </a:p>
          </p:txBody>
        </p:sp>
        <p:sp>
          <p:nvSpPr>
            <p:cNvPr id="9227" name="Text Box 7"/>
            <p:cNvSpPr txBox="1">
              <a:spLocks noChangeArrowheads="1"/>
            </p:cNvSpPr>
            <p:nvPr/>
          </p:nvSpPr>
          <p:spPr bwMode="auto">
            <a:xfrm>
              <a:off x="5967413" y="3602038"/>
              <a:ext cx="517525" cy="215900"/>
            </a:xfrm>
            <a:prstGeom prst="rect">
              <a:avLst/>
            </a:prstGeom>
            <a:solidFill>
              <a:schemeClr val="tx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IE" altLang="sk-SK" sz="1400" dirty="0" err="1">
                  <a:solidFill>
                    <a:schemeClr val="bg1"/>
                  </a:solidFill>
                </a:rPr>
                <a:t>Erlang</a:t>
              </a:r>
              <a:endParaRPr lang="en-US" altLang="sk-SK" sz="1400" dirty="0">
                <a:solidFill>
                  <a:schemeClr val="bg1"/>
                </a:solidFill>
              </a:endParaRPr>
            </a:p>
          </p:txBody>
        </p:sp>
        <p:sp>
          <p:nvSpPr>
            <p:cNvPr id="9228" name="Text Box 8"/>
            <p:cNvSpPr txBox="1">
              <a:spLocks noChangeArrowheads="1"/>
            </p:cNvSpPr>
            <p:nvPr/>
          </p:nvSpPr>
          <p:spPr bwMode="auto">
            <a:xfrm>
              <a:off x="7567613" y="3602038"/>
              <a:ext cx="936625" cy="215900"/>
            </a:xfrm>
            <a:prstGeom prst="rect">
              <a:avLst/>
            </a:prstGeom>
            <a:solidFill>
              <a:schemeClr val="tx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IE" altLang="sk-SK" sz="1400" dirty="0">
                  <a:solidFill>
                    <a:schemeClr val="bg1"/>
                  </a:solidFill>
                </a:rPr>
                <a:t>Exponential</a:t>
              </a:r>
              <a:endParaRPr lang="en-US" altLang="sk-SK" sz="1400" dirty="0">
                <a:solidFill>
                  <a:schemeClr val="bg1"/>
                </a:solidFill>
              </a:endParaRPr>
            </a:p>
          </p:txBody>
        </p:sp>
        <p:sp>
          <p:nvSpPr>
            <p:cNvPr id="9229" name="Text Box 9"/>
            <p:cNvSpPr txBox="1">
              <a:spLocks noChangeArrowheads="1"/>
            </p:cNvSpPr>
            <p:nvPr/>
          </p:nvSpPr>
          <p:spPr bwMode="auto">
            <a:xfrm>
              <a:off x="6369051" y="5246688"/>
              <a:ext cx="627063" cy="215900"/>
            </a:xfrm>
            <a:prstGeom prst="rect">
              <a:avLst/>
            </a:prstGeom>
            <a:solidFill>
              <a:schemeClr val="tx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IE" altLang="sk-SK" sz="1400" dirty="0">
                  <a:solidFill>
                    <a:schemeClr val="bg1"/>
                  </a:solidFill>
                </a:rPr>
                <a:t>Uniform</a:t>
              </a:r>
              <a:endParaRPr lang="en-US" altLang="sk-SK" sz="1400" dirty="0">
                <a:solidFill>
                  <a:schemeClr val="bg1"/>
                </a:solidFill>
              </a:endParaRPr>
            </a:p>
          </p:txBody>
        </p:sp>
        <p:sp>
          <p:nvSpPr>
            <p:cNvPr id="9230" name="Text Box 10"/>
            <p:cNvSpPr txBox="1">
              <a:spLocks noChangeArrowheads="1"/>
            </p:cNvSpPr>
            <p:nvPr/>
          </p:nvSpPr>
          <p:spPr bwMode="auto">
            <a:xfrm>
              <a:off x="8313738" y="5126038"/>
              <a:ext cx="627063" cy="215900"/>
            </a:xfrm>
            <a:prstGeom prst="rect">
              <a:avLst/>
            </a:prstGeom>
            <a:solidFill>
              <a:schemeClr val="tx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IE" altLang="sk-SK" sz="1400" dirty="0">
                  <a:solidFill>
                    <a:schemeClr val="bg1"/>
                  </a:solidFill>
                </a:rPr>
                <a:t>Impulse</a:t>
              </a:r>
              <a:endParaRPr lang="en-US" altLang="sk-SK" sz="1400" dirty="0">
                <a:solidFill>
                  <a:schemeClr val="bg1"/>
                </a:solidFill>
              </a:endParaRPr>
            </a:p>
          </p:txBody>
        </p:sp>
        <p:sp>
          <p:nvSpPr>
            <p:cNvPr id="9231" name="Rectangle 11"/>
            <p:cNvSpPr>
              <a:spLocks noChangeArrowheads="1"/>
            </p:cNvSpPr>
            <p:nvPr/>
          </p:nvSpPr>
          <p:spPr bwMode="auto">
            <a:xfrm>
              <a:off x="6727826" y="5500688"/>
              <a:ext cx="385763" cy="228600"/>
            </a:xfrm>
            <a:prstGeom prst="rect">
              <a:avLst/>
            </a:prstGeom>
            <a:solidFill>
              <a:schemeClr val="tx1"/>
            </a:solidFill>
            <a:ln w="12700">
              <a:noFill/>
              <a:miter lim="800000"/>
              <a:headEnd/>
              <a:tailEnd/>
            </a:ln>
          </p:spPr>
          <p:txBody>
            <a:bodyPr wrap="none" anchor="ct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endParaRPr lang="sk-SK" altLang="sk-SK" sz="1800"/>
            </a:p>
          </p:txBody>
        </p:sp>
        <p:sp>
          <p:nvSpPr>
            <p:cNvPr id="16" name="Rectangle 11"/>
            <p:cNvSpPr>
              <a:spLocks noChangeArrowheads="1"/>
            </p:cNvSpPr>
            <p:nvPr/>
          </p:nvSpPr>
          <p:spPr bwMode="auto">
            <a:xfrm>
              <a:off x="8508932" y="5525537"/>
              <a:ext cx="385763" cy="228600"/>
            </a:xfrm>
            <a:prstGeom prst="rect">
              <a:avLst/>
            </a:prstGeom>
            <a:solidFill>
              <a:schemeClr val="tx1"/>
            </a:solidFill>
            <a:ln w="12700">
              <a:noFill/>
              <a:miter lim="800000"/>
              <a:headEnd/>
              <a:tailEnd/>
            </a:ln>
          </p:spPr>
          <p:txBody>
            <a:bodyPr wrap="none" anchor="ct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endParaRPr lang="sk-SK" altLang="sk-SK" sz="1800"/>
            </a:p>
          </p:txBody>
        </p:sp>
      </p:grpSp>
    </p:spTree>
    <p:extLst>
      <p:ext uri="{BB962C8B-B14F-4D97-AF65-F5344CB8AC3E}">
        <p14:creationId xmlns:p14="http://schemas.microsoft.com/office/powerpoint/2010/main" val="471100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IE" altLang="sk-SK" smtClean="0"/>
              <a:t>Noise Example</a:t>
            </a:r>
            <a:endParaRPr lang="en-US" altLang="sk-SK" smtClean="0"/>
          </a:p>
        </p:txBody>
      </p:sp>
      <p:sp>
        <p:nvSpPr>
          <p:cNvPr id="10243" name="Rectangle 3"/>
          <p:cNvSpPr>
            <a:spLocks noGrp="1" noChangeArrowheads="1"/>
          </p:cNvSpPr>
          <p:nvPr>
            <p:ph type="body" idx="1"/>
          </p:nvPr>
        </p:nvSpPr>
        <p:spPr>
          <a:xfrm>
            <a:off x="457200" y="1333500"/>
            <a:ext cx="5753100" cy="5524500"/>
          </a:xfrm>
        </p:spPr>
        <p:txBody>
          <a:bodyPr/>
          <a:lstStyle/>
          <a:p>
            <a:pPr marL="0" indent="0" eaLnBrk="1" hangingPunct="1">
              <a:buFontTx/>
              <a:buNone/>
            </a:pPr>
            <a:r>
              <a:rPr lang="en-IE" altLang="sk-SK" sz="2800" dirty="0" smtClean="0"/>
              <a:t>The test pattern to the right is ideal for demonstrating the addition of noise</a:t>
            </a:r>
          </a:p>
          <a:p>
            <a:pPr marL="0" indent="0" eaLnBrk="1" hangingPunct="1">
              <a:buFontTx/>
              <a:buNone/>
            </a:pPr>
            <a:r>
              <a:rPr lang="en-IE" altLang="sk-SK" sz="2800" dirty="0" smtClean="0"/>
              <a:t>The following slides will show the result of adding noise based on various models to this image </a:t>
            </a:r>
            <a:endParaRPr lang="en-US" altLang="sk-SK" sz="2800" dirty="0" smtClean="0"/>
          </a:p>
        </p:txBody>
      </p:sp>
      <p:pic>
        <p:nvPicPr>
          <p:cNvPr id="1024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r="50633"/>
          <a:stretch>
            <a:fillRect/>
          </a:stretch>
        </p:blipFill>
        <p:spPr bwMode="auto">
          <a:xfrm>
            <a:off x="6205538" y="1304925"/>
            <a:ext cx="2474912"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45" name="Group 5"/>
          <p:cNvGrpSpPr>
            <a:grpSpLocks/>
          </p:cNvGrpSpPr>
          <p:nvPr/>
        </p:nvGrpSpPr>
        <p:grpSpPr bwMode="auto">
          <a:xfrm>
            <a:off x="-3175" y="1631950"/>
            <a:ext cx="260350" cy="5229225"/>
            <a:chOff x="-2" y="1034"/>
            <a:chExt cx="164" cy="3294"/>
          </a:xfrm>
        </p:grpSpPr>
        <p:pic>
          <p:nvPicPr>
            <p:cNvPr id="10254" name="Picture 6" descr="boo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17" y="4184"/>
              <a:ext cx="125"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5" name="Rectangle 7"/>
            <p:cNvSpPr>
              <a:spLocks noChangeArrowheads="1"/>
            </p:cNvSpPr>
            <p:nvPr/>
          </p:nvSpPr>
          <p:spPr bwMode="auto">
            <a:xfrm rot="-5400000">
              <a:off x="-1508" y="2540"/>
              <a:ext cx="3172" cy="159"/>
            </a:xfrm>
            <a:prstGeom prst="rect">
              <a:avLst/>
            </a:prstGeom>
            <a:solidFill>
              <a:schemeClr val="accent2"/>
            </a:solidFill>
            <a:ln w="12700">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1200">
                  <a:solidFill>
                    <a:schemeClr val="bg1"/>
                  </a:solidFill>
                </a:rPr>
                <a:t>Images taken from Gonzalez &amp; Woods, Digital Image Processing (2002)</a:t>
              </a:r>
              <a:endParaRPr lang="en-US" altLang="sk-SK" sz="1200">
                <a:solidFill>
                  <a:schemeClr val="bg1"/>
                </a:solidFill>
              </a:endParaRPr>
            </a:p>
          </p:txBody>
        </p:sp>
      </p:grpSp>
      <p:grpSp>
        <p:nvGrpSpPr>
          <p:cNvPr id="10246" name="Group 15"/>
          <p:cNvGrpSpPr>
            <a:grpSpLocks/>
          </p:cNvGrpSpPr>
          <p:nvPr/>
        </p:nvGrpSpPr>
        <p:grpSpPr bwMode="auto">
          <a:xfrm>
            <a:off x="6243638" y="4041775"/>
            <a:ext cx="2371725" cy="2486025"/>
            <a:chOff x="3933" y="2546"/>
            <a:chExt cx="1494" cy="1566"/>
          </a:xfrm>
        </p:grpSpPr>
        <p:sp>
          <p:nvSpPr>
            <p:cNvPr id="10249" name="Rectangle 8"/>
            <p:cNvSpPr>
              <a:spLocks noChangeArrowheads="1"/>
            </p:cNvSpPr>
            <p:nvPr/>
          </p:nvSpPr>
          <p:spPr bwMode="auto">
            <a:xfrm>
              <a:off x="3953" y="2582"/>
              <a:ext cx="1449" cy="1530"/>
            </a:xfrm>
            <a:prstGeom prst="rect">
              <a:avLst/>
            </a:prstGeom>
            <a:solidFill>
              <a:schemeClr val="accent1"/>
            </a:solidFill>
            <a:ln w="12700">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ctr" eaLnBrk="1" hangingPunct="1">
                <a:spcBef>
                  <a:spcPct val="0"/>
                </a:spcBef>
                <a:buFontTx/>
                <a:buNone/>
              </a:pPr>
              <a:r>
                <a:rPr lang="en-IE" altLang="sk-SK" sz="1800"/>
                <a:t>Histogram to go here</a:t>
              </a:r>
              <a:endParaRPr lang="en-US" altLang="sk-SK" sz="1800"/>
            </a:p>
          </p:txBody>
        </p:sp>
        <p:sp>
          <p:nvSpPr>
            <p:cNvPr id="10250" name="Rectangle 9"/>
            <p:cNvSpPr>
              <a:spLocks noChangeArrowheads="1"/>
            </p:cNvSpPr>
            <p:nvPr/>
          </p:nvSpPr>
          <p:spPr bwMode="auto">
            <a:xfrm>
              <a:off x="3933" y="2546"/>
              <a:ext cx="1494" cy="1566"/>
            </a:xfrm>
            <a:prstGeom prst="rect">
              <a:avLst/>
            </a:prstGeom>
            <a:solidFill>
              <a:srgbClr val="000000"/>
            </a:solidFill>
            <a:ln w="12700">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endParaRPr lang="sk-SK" altLang="sk-SK" sz="1800"/>
            </a:p>
          </p:txBody>
        </p:sp>
        <p:sp>
          <p:nvSpPr>
            <p:cNvPr id="10251" name="Line 10"/>
            <p:cNvSpPr>
              <a:spLocks noChangeShapeType="1"/>
            </p:cNvSpPr>
            <p:nvPr/>
          </p:nvSpPr>
          <p:spPr bwMode="auto">
            <a:xfrm flipV="1">
              <a:off x="3981" y="2771"/>
              <a:ext cx="0" cy="134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0252" name="Line 11"/>
            <p:cNvSpPr>
              <a:spLocks noChangeShapeType="1"/>
            </p:cNvSpPr>
            <p:nvPr/>
          </p:nvSpPr>
          <p:spPr bwMode="auto">
            <a:xfrm flipV="1">
              <a:off x="4667" y="2888"/>
              <a:ext cx="0" cy="122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0253" name="Line 12"/>
            <p:cNvSpPr>
              <a:spLocks noChangeShapeType="1"/>
            </p:cNvSpPr>
            <p:nvPr/>
          </p:nvSpPr>
          <p:spPr bwMode="auto">
            <a:xfrm flipV="1">
              <a:off x="5258" y="2978"/>
              <a:ext cx="0" cy="113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grpSp>
      <p:sp>
        <p:nvSpPr>
          <p:cNvPr id="10247" name="Text Box 13"/>
          <p:cNvSpPr txBox="1">
            <a:spLocks noChangeArrowheads="1"/>
          </p:cNvSpPr>
          <p:nvPr/>
        </p:nvSpPr>
        <p:spPr bwMode="auto">
          <a:xfrm>
            <a:off x="7038975" y="3679825"/>
            <a:ext cx="819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IE" altLang="sk-SK" sz="1800"/>
              <a:t>Image</a:t>
            </a:r>
            <a:endParaRPr lang="en-GB" altLang="sk-SK" sz="1800"/>
          </a:p>
        </p:txBody>
      </p:sp>
      <p:sp>
        <p:nvSpPr>
          <p:cNvPr id="10248" name="Text Box 14"/>
          <p:cNvSpPr txBox="1">
            <a:spLocks noChangeArrowheads="1"/>
          </p:cNvSpPr>
          <p:nvPr/>
        </p:nvSpPr>
        <p:spPr bwMode="auto">
          <a:xfrm>
            <a:off x="6815138" y="6529388"/>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IE" altLang="sk-SK" sz="1800"/>
              <a:t>Histogram</a:t>
            </a:r>
            <a:endParaRPr lang="en-GB" altLang="sk-SK" sz="1800"/>
          </a:p>
        </p:txBody>
      </p:sp>
    </p:spTree>
    <p:extLst>
      <p:ext uri="{BB962C8B-B14F-4D97-AF65-F5344CB8AC3E}">
        <p14:creationId xmlns:p14="http://schemas.microsoft.com/office/powerpoint/2010/main" val="38215938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IE" altLang="sk-SK" smtClean="0"/>
              <a:t>Noise Example (cont…)</a:t>
            </a:r>
            <a:endParaRPr lang="en-US" altLang="sk-SK" smtClean="0"/>
          </a:p>
        </p:txBody>
      </p:sp>
      <p:pic>
        <p:nvPicPr>
          <p:cNvPr id="11267"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b="15727"/>
          <a:stretch>
            <a:fillRect/>
          </a:stretch>
        </p:blipFill>
        <p:spPr bwMode="auto">
          <a:xfrm>
            <a:off x="938213" y="1439863"/>
            <a:ext cx="7256462" cy="511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268" name="Group 5"/>
          <p:cNvGrpSpPr>
            <a:grpSpLocks/>
          </p:cNvGrpSpPr>
          <p:nvPr/>
        </p:nvGrpSpPr>
        <p:grpSpPr bwMode="auto">
          <a:xfrm>
            <a:off x="-3175" y="1631950"/>
            <a:ext cx="260350" cy="5229225"/>
            <a:chOff x="-2" y="1034"/>
            <a:chExt cx="164" cy="3294"/>
          </a:xfrm>
        </p:grpSpPr>
        <p:pic>
          <p:nvPicPr>
            <p:cNvPr id="11272" name="Picture 6" descr="boo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17" y="4184"/>
              <a:ext cx="125"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3" name="Rectangle 7"/>
            <p:cNvSpPr>
              <a:spLocks noChangeArrowheads="1"/>
            </p:cNvSpPr>
            <p:nvPr/>
          </p:nvSpPr>
          <p:spPr bwMode="auto">
            <a:xfrm rot="-5400000">
              <a:off x="-1508" y="2540"/>
              <a:ext cx="3172" cy="159"/>
            </a:xfrm>
            <a:prstGeom prst="rect">
              <a:avLst/>
            </a:prstGeom>
            <a:solidFill>
              <a:schemeClr val="accent2"/>
            </a:solidFill>
            <a:ln w="12700">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1200">
                  <a:solidFill>
                    <a:schemeClr val="bg1"/>
                  </a:solidFill>
                </a:rPr>
                <a:t>Images taken from Gonzalez &amp; Woods, Digital Image Processing (2002)</a:t>
              </a:r>
              <a:endParaRPr lang="en-US" altLang="sk-SK" sz="1200">
                <a:solidFill>
                  <a:schemeClr val="bg1"/>
                </a:solidFill>
              </a:endParaRPr>
            </a:p>
          </p:txBody>
        </p:sp>
      </p:grpSp>
      <p:sp>
        <p:nvSpPr>
          <p:cNvPr id="11269" name="Text Box 8"/>
          <p:cNvSpPr txBox="1">
            <a:spLocks noChangeArrowheads="1"/>
          </p:cNvSpPr>
          <p:nvPr/>
        </p:nvSpPr>
        <p:spPr bwMode="auto">
          <a:xfrm>
            <a:off x="1657350" y="6257925"/>
            <a:ext cx="1149350" cy="366713"/>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IE" altLang="sk-SK" sz="1800"/>
              <a:t>Gaussian</a:t>
            </a:r>
            <a:endParaRPr lang="en-US" altLang="sk-SK" sz="1800"/>
          </a:p>
        </p:txBody>
      </p:sp>
      <p:sp>
        <p:nvSpPr>
          <p:cNvPr id="11270" name="Text Box 9"/>
          <p:cNvSpPr txBox="1">
            <a:spLocks noChangeArrowheads="1"/>
          </p:cNvSpPr>
          <p:nvPr/>
        </p:nvSpPr>
        <p:spPr bwMode="auto">
          <a:xfrm>
            <a:off x="4048125" y="6257925"/>
            <a:ext cx="1073150" cy="366713"/>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IE" altLang="sk-SK" sz="1800"/>
              <a:t>Rayleigh</a:t>
            </a:r>
            <a:endParaRPr lang="en-US" altLang="sk-SK" sz="1800"/>
          </a:p>
        </p:txBody>
      </p:sp>
      <p:sp>
        <p:nvSpPr>
          <p:cNvPr id="11271" name="Text Box 10"/>
          <p:cNvSpPr txBox="1">
            <a:spLocks noChangeArrowheads="1"/>
          </p:cNvSpPr>
          <p:nvPr/>
        </p:nvSpPr>
        <p:spPr bwMode="auto">
          <a:xfrm>
            <a:off x="6588125" y="6257925"/>
            <a:ext cx="844550" cy="366713"/>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IE" altLang="sk-SK" sz="1800"/>
              <a:t>Erlang</a:t>
            </a:r>
            <a:endParaRPr lang="en-US" altLang="sk-SK" sz="1800"/>
          </a:p>
        </p:txBody>
      </p:sp>
    </p:spTree>
    <p:extLst>
      <p:ext uri="{BB962C8B-B14F-4D97-AF65-F5344CB8AC3E}">
        <p14:creationId xmlns:p14="http://schemas.microsoft.com/office/powerpoint/2010/main" val="25776997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IE" altLang="sk-SK" smtClean="0"/>
              <a:t>Noise Example (cont…)</a:t>
            </a:r>
            <a:endParaRPr lang="en-US" altLang="sk-SK" smtClean="0"/>
          </a:p>
        </p:txBody>
      </p:sp>
      <p:pic>
        <p:nvPicPr>
          <p:cNvPr id="1229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b="14720"/>
          <a:stretch>
            <a:fillRect/>
          </a:stretch>
        </p:blipFill>
        <p:spPr bwMode="auto">
          <a:xfrm>
            <a:off x="976313" y="1438275"/>
            <a:ext cx="7180262" cy="512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292" name="Group 5"/>
          <p:cNvGrpSpPr>
            <a:grpSpLocks/>
          </p:cNvGrpSpPr>
          <p:nvPr/>
        </p:nvGrpSpPr>
        <p:grpSpPr bwMode="auto">
          <a:xfrm>
            <a:off x="-3175" y="1631950"/>
            <a:ext cx="260350" cy="5229225"/>
            <a:chOff x="-2" y="1034"/>
            <a:chExt cx="164" cy="3294"/>
          </a:xfrm>
        </p:grpSpPr>
        <p:pic>
          <p:nvPicPr>
            <p:cNvPr id="12328" name="Picture 6" descr="boo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17" y="4184"/>
              <a:ext cx="125"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29" name="Rectangle 7"/>
            <p:cNvSpPr>
              <a:spLocks noChangeArrowheads="1"/>
            </p:cNvSpPr>
            <p:nvPr/>
          </p:nvSpPr>
          <p:spPr bwMode="auto">
            <a:xfrm rot="-5400000">
              <a:off x="-1508" y="2540"/>
              <a:ext cx="3172" cy="159"/>
            </a:xfrm>
            <a:prstGeom prst="rect">
              <a:avLst/>
            </a:prstGeom>
            <a:solidFill>
              <a:schemeClr val="accent2"/>
            </a:solidFill>
            <a:ln w="12700">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1200">
                  <a:solidFill>
                    <a:schemeClr val="bg1"/>
                  </a:solidFill>
                </a:rPr>
                <a:t>Images taken from Gonzalez &amp; Woods, Digital Image Processing (2002)</a:t>
              </a:r>
              <a:endParaRPr lang="en-US" altLang="sk-SK" sz="1200">
                <a:solidFill>
                  <a:schemeClr val="bg1"/>
                </a:solidFill>
              </a:endParaRPr>
            </a:p>
          </p:txBody>
        </p:sp>
      </p:grpSp>
      <p:sp>
        <p:nvSpPr>
          <p:cNvPr id="12293" name="Text Box 8"/>
          <p:cNvSpPr txBox="1">
            <a:spLocks noChangeArrowheads="1"/>
          </p:cNvSpPr>
          <p:nvPr/>
        </p:nvSpPr>
        <p:spPr bwMode="auto">
          <a:xfrm>
            <a:off x="1543050" y="6257925"/>
            <a:ext cx="1377950" cy="366713"/>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ctr" eaLnBrk="1" hangingPunct="1">
              <a:spcBef>
                <a:spcPct val="0"/>
              </a:spcBef>
              <a:buFontTx/>
              <a:buNone/>
            </a:pPr>
            <a:r>
              <a:rPr lang="en-IE" altLang="sk-SK" sz="1800"/>
              <a:t>Exponential</a:t>
            </a:r>
            <a:endParaRPr lang="en-US" altLang="sk-SK" sz="1800"/>
          </a:p>
        </p:txBody>
      </p:sp>
      <p:sp>
        <p:nvSpPr>
          <p:cNvPr id="12294" name="Text Box 9"/>
          <p:cNvSpPr txBox="1">
            <a:spLocks noChangeArrowheads="1"/>
          </p:cNvSpPr>
          <p:nvPr/>
        </p:nvSpPr>
        <p:spPr bwMode="auto">
          <a:xfrm>
            <a:off x="4048125" y="6257925"/>
            <a:ext cx="984250" cy="366713"/>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IE" altLang="sk-SK" sz="1800"/>
              <a:t>Uniform</a:t>
            </a:r>
            <a:endParaRPr lang="en-US" altLang="sk-SK" sz="1800"/>
          </a:p>
        </p:txBody>
      </p:sp>
      <p:sp>
        <p:nvSpPr>
          <p:cNvPr id="12295" name="Text Box 10"/>
          <p:cNvSpPr txBox="1">
            <a:spLocks noChangeArrowheads="1"/>
          </p:cNvSpPr>
          <p:nvPr/>
        </p:nvSpPr>
        <p:spPr bwMode="auto">
          <a:xfrm>
            <a:off x="6351588" y="6257925"/>
            <a:ext cx="1223962" cy="366713"/>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ctr" eaLnBrk="1" hangingPunct="1">
              <a:spcBef>
                <a:spcPct val="0"/>
              </a:spcBef>
              <a:buFontTx/>
              <a:buNone/>
            </a:pPr>
            <a:r>
              <a:rPr lang="en-IE" altLang="sk-SK" sz="1800"/>
              <a:t>Impulse</a:t>
            </a:r>
            <a:endParaRPr lang="en-US" altLang="sk-SK" sz="1800"/>
          </a:p>
        </p:txBody>
      </p:sp>
      <p:sp>
        <p:nvSpPr>
          <p:cNvPr id="12297" name="Line 19"/>
          <p:cNvSpPr>
            <a:spLocks noChangeShapeType="1"/>
          </p:cNvSpPr>
          <p:nvPr/>
        </p:nvSpPr>
        <p:spPr bwMode="auto">
          <a:xfrm flipV="1">
            <a:off x="7877175" y="6121400"/>
            <a:ext cx="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2298" name="Line 21"/>
          <p:cNvSpPr>
            <a:spLocks noChangeShapeType="1"/>
          </p:cNvSpPr>
          <p:nvPr/>
        </p:nvSpPr>
        <p:spPr bwMode="auto">
          <a:xfrm flipV="1">
            <a:off x="7740650" y="6134100"/>
            <a:ext cx="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2299" name="Line 22"/>
          <p:cNvSpPr>
            <a:spLocks noChangeShapeType="1"/>
          </p:cNvSpPr>
          <p:nvPr/>
        </p:nvSpPr>
        <p:spPr bwMode="auto">
          <a:xfrm flipV="1">
            <a:off x="7332663" y="6127750"/>
            <a:ext cx="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2300" name="Line 23"/>
          <p:cNvSpPr>
            <a:spLocks noChangeShapeType="1"/>
          </p:cNvSpPr>
          <p:nvPr/>
        </p:nvSpPr>
        <p:spPr bwMode="auto">
          <a:xfrm flipV="1">
            <a:off x="6030913" y="6146800"/>
            <a:ext cx="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2301" name="Line 24"/>
          <p:cNvSpPr>
            <a:spLocks noChangeShapeType="1"/>
          </p:cNvSpPr>
          <p:nvPr/>
        </p:nvSpPr>
        <p:spPr bwMode="auto">
          <a:xfrm flipV="1">
            <a:off x="7604125" y="6127750"/>
            <a:ext cx="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2302" name="Line 25"/>
          <p:cNvSpPr>
            <a:spLocks noChangeShapeType="1"/>
          </p:cNvSpPr>
          <p:nvPr/>
        </p:nvSpPr>
        <p:spPr bwMode="auto">
          <a:xfrm flipV="1">
            <a:off x="7469188" y="6121400"/>
            <a:ext cx="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2303" name="Line 27"/>
          <p:cNvSpPr>
            <a:spLocks noChangeShapeType="1"/>
          </p:cNvSpPr>
          <p:nvPr/>
        </p:nvSpPr>
        <p:spPr bwMode="auto">
          <a:xfrm flipV="1">
            <a:off x="6846888" y="6134100"/>
            <a:ext cx="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2304" name="Line 28"/>
          <p:cNvSpPr>
            <a:spLocks noChangeShapeType="1"/>
          </p:cNvSpPr>
          <p:nvPr/>
        </p:nvSpPr>
        <p:spPr bwMode="auto">
          <a:xfrm flipV="1">
            <a:off x="6710363" y="6172200"/>
            <a:ext cx="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2305" name="Line 29"/>
          <p:cNvSpPr>
            <a:spLocks noChangeShapeType="1"/>
          </p:cNvSpPr>
          <p:nvPr/>
        </p:nvSpPr>
        <p:spPr bwMode="auto">
          <a:xfrm flipV="1">
            <a:off x="6167438" y="6127750"/>
            <a:ext cx="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2306" name="Line 30"/>
          <p:cNvSpPr>
            <a:spLocks noChangeShapeType="1"/>
          </p:cNvSpPr>
          <p:nvPr/>
        </p:nvSpPr>
        <p:spPr bwMode="auto">
          <a:xfrm flipV="1">
            <a:off x="7197725" y="6159500"/>
            <a:ext cx="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2307" name="Line 31"/>
          <p:cNvSpPr>
            <a:spLocks noChangeShapeType="1"/>
          </p:cNvSpPr>
          <p:nvPr/>
        </p:nvSpPr>
        <p:spPr bwMode="auto">
          <a:xfrm flipV="1">
            <a:off x="7061200" y="6127750"/>
            <a:ext cx="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2308" name="Line 32"/>
          <p:cNvSpPr>
            <a:spLocks noChangeShapeType="1"/>
          </p:cNvSpPr>
          <p:nvPr/>
        </p:nvSpPr>
        <p:spPr bwMode="auto">
          <a:xfrm flipV="1">
            <a:off x="6575425" y="6134100"/>
            <a:ext cx="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2310" name="Line 34"/>
          <p:cNvSpPr>
            <a:spLocks noChangeShapeType="1"/>
          </p:cNvSpPr>
          <p:nvPr/>
        </p:nvSpPr>
        <p:spPr bwMode="auto">
          <a:xfrm flipV="1">
            <a:off x="6302375" y="6153150"/>
            <a:ext cx="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2311" name="Line 36"/>
          <p:cNvSpPr>
            <a:spLocks noChangeShapeType="1"/>
          </p:cNvSpPr>
          <p:nvPr/>
        </p:nvSpPr>
        <p:spPr bwMode="auto">
          <a:xfrm flipV="1">
            <a:off x="7807325" y="6089650"/>
            <a:ext cx="0" cy="114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2312" name="Line 37"/>
          <p:cNvSpPr>
            <a:spLocks noChangeShapeType="1"/>
          </p:cNvSpPr>
          <p:nvPr/>
        </p:nvSpPr>
        <p:spPr bwMode="auto">
          <a:xfrm flipV="1">
            <a:off x="7670800" y="6165850"/>
            <a:ext cx="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2313" name="Line 38"/>
          <p:cNvSpPr>
            <a:spLocks noChangeShapeType="1"/>
          </p:cNvSpPr>
          <p:nvPr/>
        </p:nvSpPr>
        <p:spPr bwMode="auto">
          <a:xfrm flipV="1">
            <a:off x="7262813" y="6140450"/>
            <a:ext cx="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2314" name="Line 40"/>
          <p:cNvSpPr>
            <a:spLocks noChangeShapeType="1"/>
          </p:cNvSpPr>
          <p:nvPr/>
        </p:nvSpPr>
        <p:spPr bwMode="auto">
          <a:xfrm flipV="1">
            <a:off x="7534275" y="6096000"/>
            <a:ext cx="0" cy="10795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2315" name="Line 41"/>
          <p:cNvSpPr>
            <a:spLocks noChangeShapeType="1"/>
          </p:cNvSpPr>
          <p:nvPr/>
        </p:nvSpPr>
        <p:spPr bwMode="auto">
          <a:xfrm flipV="1">
            <a:off x="7399338" y="6153150"/>
            <a:ext cx="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2317" name="Line 43"/>
          <p:cNvSpPr>
            <a:spLocks noChangeShapeType="1"/>
          </p:cNvSpPr>
          <p:nvPr/>
        </p:nvSpPr>
        <p:spPr bwMode="auto">
          <a:xfrm flipV="1">
            <a:off x="6640513" y="6140450"/>
            <a:ext cx="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2318" name="Line 44"/>
          <p:cNvSpPr>
            <a:spLocks noChangeShapeType="1"/>
          </p:cNvSpPr>
          <p:nvPr/>
        </p:nvSpPr>
        <p:spPr bwMode="auto">
          <a:xfrm flipV="1">
            <a:off x="5849938" y="3924300"/>
            <a:ext cx="0" cy="22987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2319" name="Line 45"/>
          <p:cNvSpPr>
            <a:spLocks noChangeShapeType="1"/>
          </p:cNvSpPr>
          <p:nvPr/>
        </p:nvSpPr>
        <p:spPr bwMode="auto">
          <a:xfrm flipV="1">
            <a:off x="7127875" y="6127750"/>
            <a:ext cx="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12321" name="Line 48"/>
          <p:cNvSpPr>
            <a:spLocks noChangeShapeType="1"/>
          </p:cNvSpPr>
          <p:nvPr/>
        </p:nvSpPr>
        <p:spPr bwMode="auto">
          <a:xfrm flipV="1">
            <a:off x="6369050" y="6096000"/>
            <a:ext cx="0" cy="13335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grpSp>
        <p:nvGrpSpPr>
          <p:cNvPr id="42" name="Group 15"/>
          <p:cNvGrpSpPr>
            <a:grpSpLocks/>
          </p:cNvGrpSpPr>
          <p:nvPr/>
        </p:nvGrpSpPr>
        <p:grpSpPr bwMode="auto">
          <a:xfrm>
            <a:off x="5772150" y="3854579"/>
            <a:ext cx="2371725" cy="2336671"/>
            <a:chOff x="3933" y="2546"/>
            <a:chExt cx="1494" cy="1566"/>
          </a:xfrm>
        </p:grpSpPr>
        <p:sp>
          <p:nvSpPr>
            <p:cNvPr id="43" name="Rectangle 8"/>
            <p:cNvSpPr>
              <a:spLocks noChangeArrowheads="1"/>
            </p:cNvSpPr>
            <p:nvPr/>
          </p:nvSpPr>
          <p:spPr bwMode="auto">
            <a:xfrm>
              <a:off x="3953" y="2582"/>
              <a:ext cx="1449" cy="1530"/>
            </a:xfrm>
            <a:prstGeom prst="rect">
              <a:avLst/>
            </a:prstGeom>
            <a:solidFill>
              <a:schemeClr val="accent1"/>
            </a:solidFill>
            <a:ln w="12700">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ctr" eaLnBrk="1" hangingPunct="1">
                <a:spcBef>
                  <a:spcPct val="0"/>
                </a:spcBef>
                <a:buFontTx/>
                <a:buNone/>
              </a:pPr>
              <a:r>
                <a:rPr lang="en-IE" altLang="sk-SK" sz="1800"/>
                <a:t>Histogram to go here</a:t>
              </a:r>
              <a:endParaRPr lang="en-US" altLang="sk-SK" sz="1800"/>
            </a:p>
          </p:txBody>
        </p:sp>
        <p:sp>
          <p:nvSpPr>
            <p:cNvPr id="44" name="Rectangle 9"/>
            <p:cNvSpPr>
              <a:spLocks noChangeArrowheads="1"/>
            </p:cNvSpPr>
            <p:nvPr/>
          </p:nvSpPr>
          <p:spPr bwMode="auto">
            <a:xfrm>
              <a:off x="3933" y="2546"/>
              <a:ext cx="1494" cy="1566"/>
            </a:xfrm>
            <a:prstGeom prst="rect">
              <a:avLst/>
            </a:prstGeom>
            <a:solidFill>
              <a:srgbClr val="000000"/>
            </a:solidFill>
            <a:ln w="12700">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endParaRPr lang="sk-SK" altLang="sk-SK" sz="1800"/>
            </a:p>
          </p:txBody>
        </p:sp>
        <p:sp>
          <p:nvSpPr>
            <p:cNvPr id="45" name="Line 10"/>
            <p:cNvSpPr>
              <a:spLocks noChangeShapeType="1"/>
            </p:cNvSpPr>
            <p:nvPr/>
          </p:nvSpPr>
          <p:spPr bwMode="auto">
            <a:xfrm flipV="1">
              <a:off x="3987" y="2771"/>
              <a:ext cx="0" cy="134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46" name="Line 11"/>
            <p:cNvSpPr>
              <a:spLocks noChangeShapeType="1"/>
            </p:cNvSpPr>
            <p:nvPr/>
          </p:nvSpPr>
          <p:spPr bwMode="auto">
            <a:xfrm flipV="1">
              <a:off x="4667" y="3161"/>
              <a:ext cx="0" cy="95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
          <p:nvSpPr>
            <p:cNvPr id="47" name="Line 12"/>
            <p:cNvSpPr>
              <a:spLocks noChangeShapeType="1"/>
            </p:cNvSpPr>
            <p:nvPr/>
          </p:nvSpPr>
          <p:spPr bwMode="auto">
            <a:xfrm flipV="1">
              <a:off x="5258" y="3237"/>
              <a:ext cx="1" cy="8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grpSp>
      <p:sp>
        <p:nvSpPr>
          <p:cNvPr id="48" name="Line 11"/>
          <p:cNvSpPr>
            <a:spLocks noChangeShapeType="1"/>
          </p:cNvSpPr>
          <p:nvPr/>
        </p:nvSpPr>
        <p:spPr bwMode="auto">
          <a:xfrm flipV="1">
            <a:off x="8104188" y="5695950"/>
            <a:ext cx="0" cy="55245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sk-SK"/>
          </a:p>
        </p:txBody>
      </p:sp>
    </p:spTree>
    <p:extLst>
      <p:ext uri="{BB962C8B-B14F-4D97-AF65-F5344CB8AC3E}">
        <p14:creationId xmlns:p14="http://schemas.microsoft.com/office/powerpoint/2010/main" val="26589662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dirty="0" smtClean="0"/>
              <a:t>Filtrovanie obrazu</a:t>
            </a:r>
            <a:endParaRPr lang="sk-SK" dirty="0"/>
          </a:p>
        </p:txBody>
      </p:sp>
      <p:sp>
        <p:nvSpPr>
          <p:cNvPr id="3" name="Content Placeholder 2"/>
          <p:cNvSpPr>
            <a:spLocks noGrp="1"/>
          </p:cNvSpPr>
          <p:nvPr>
            <p:ph idx="1"/>
          </p:nvPr>
        </p:nvSpPr>
        <p:spPr/>
        <p:txBody>
          <a:bodyPr/>
          <a:lstStyle/>
          <a:p>
            <a:r>
              <a:rPr lang="sk-SK" dirty="0" smtClean="0"/>
              <a:t>Lineárne filtre</a:t>
            </a:r>
          </a:p>
          <a:p>
            <a:pPr lvl="1"/>
            <a:r>
              <a:rPr lang="sk-SK" dirty="0" smtClean="0"/>
              <a:t>Výsledná hodnota pixla je vážený súčet okolitých pixlov </a:t>
            </a:r>
            <a:r>
              <a:rPr lang="en-US" dirty="0" smtClean="0"/>
              <a:t>(mean, …)</a:t>
            </a:r>
            <a:endParaRPr lang="sk-SK" dirty="0" smtClean="0"/>
          </a:p>
          <a:p>
            <a:pPr lvl="1"/>
            <a:endParaRPr lang="sk-SK" dirty="0" smtClean="0"/>
          </a:p>
          <a:p>
            <a:r>
              <a:rPr lang="sk-SK" dirty="0" smtClean="0"/>
              <a:t>Nelineárne filtre</a:t>
            </a:r>
          </a:p>
          <a:p>
            <a:pPr lvl="1"/>
            <a:r>
              <a:rPr lang="sk-SK" dirty="0" err="1" smtClean="0"/>
              <a:t>Median</a:t>
            </a:r>
            <a:r>
              <a:rPr lang="sk-SK" dirty="0" smtClean="0"/>
              <a:t> </a:t>
            </a:r>
            <a:r>
              <a:rPr lang="sk-SK" dirty="0" err="1" smtClean="0"/>
              <a:t>filtering</a:t>
            </a:r>
            <a:endParaRPr lang="sk-SK" dirty="0" smtClean="0"/>
          </a:p>
          <a:p>
            <a:pPr lvl="1"/>
            <a:r>
              <a:rPr lang="sk-SK" dirty="0" smtClean="0"/>
              <a:t>Bilaterálny </a:t>
            </a:r>
            <a:r>
              <a:rPr lang="sk-SK" dirty="0" err="1" smtClean="0"/>
              <a:t>filtering</a:t>
            </a:r>
            <a:r>
              <a:rPr lang="sk-SK" dirty="0" smtClean="0"/>
              <a:t> </a:t>
            </a:r>
            <a:endParaRPr lang="en-US" dirty="0" smtClean="0"/>
          </a:p>
          <a:p>
            <a:pPr lvl="1"/>
            <a:r>
              <a:rPr lang="en-US" dirty="0" smtClean="0"/>
              <a:t>…</a:t>
            </a:r>
            <a:endParaRPr lang="sk-SK" dirty="0" smtClean="0"/>
          </a:p>
          <a:p>
            <a:r>
              <a:rPr lang="sk-SK" dirty="0" smtClean="0"/>
              <a:t>Morfológia – na nasledujúcej prednáške</a:t>
            </a:r>
          </a:p>
        </p:txBody>
      </p:sp>
    </p:spTree>
    <p:extLst>
      <p:ext uri="{BB962C8B-B14F-4D97-AF65-F5344CB8AC3E}">
        <p14:creationId xmlns:p14="http://schemas.microsoft.com/office/powerpoint/2010/main" val="951236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8334"/>
            <a:ext cx="8229600" cy="895794"/>
          </a:xfrm>
        </p:spPr>
        <p:txBody>
          <a:bodyPr/>
          <a:lstStyle/>
          <a:p>
            <a:r>
              <a:rPr lang="sk-SK" dirty="0" smtClean="0"/>
              <a:t>Vyhladzovanie</a:t>
            </a:r>
            <a:endParaRPr lang="sk-SK" dirty="0"/>
          </a:p>
        </p:txBody>
      </p:sp>
      <p:sp>
        <p:nvSpPr>
          <p:cNvPr id="3" name="Content Placeholder 2"/>
          <p:cNvSpPr>
            <a:spLocks noGrp="1"/>
          </p:cNvSpPr>
          <p:nvPr>
            <p:ph idx="1"/>
          </p:nvPr>
        </p:nvSpPr>
        <p:spPr>
          <a:xfrm>
            <a:off x="420624" y="1152144"/>
            <a:ext cx="8229600" cy="4525963"/>
          </a:xfrm>
        </p:spPr>
        <p:txBody>
          <a:bodyPr/>
          <a:lstStyle/>
          <a:p>
            <a:pPr lvl="0"/>
            <a:r>
              <a:rPr lang="sk-SK" sz="2800" dirty="0" smtClean="0"/>
              <a:t>založené na priemerovaní a jeho modifikáciách, alebo na usporiadaných filtroch (ako medián)</a:t>
            </a:r>
          </a:p>
          <a:p>
            <a:endParaRPr lang="sk-SK" sz="2800" dirty="0" smtClean="0"/>
          </a:p>
          <a:p>
            <a:endParaRPr lang="sk-SK" sz="2800" dirty="0" smtClean="0"/>
          </a:p>
          <a:p>
            <a:r>
              <a:rPr lang="sk-SK" sz="2800" dirty="0" smtClean="0"/>
              <a:t>Ekvivalentne diskrétnej </a:t>
            </a:r>
            <a:r>
              <a:rPr lang="sk-SK" sz="2800" dirty="0" err="1" smtClean="0"/>
              <a:t>konvolúcii</a:t>
            </a:r>
            <a:r>
              <a:rPr lang="sk-SK" sz="2800" dirty="0" smtClean="0"/>
              <a:t> s </a:t>
            </a:r>
            <a:r>
              <a:rPr lang="sk-SK" sz="2800" dirty="0" err="1" smtClean="0"/>
              <a:t>kernelom</a:t>
            </a:r>
            <a:r>
              <a:rPr lang="sk-SK" sz="2800" dirty="0" smtClean="0"/>
              <a:t> h</a:t>
            </a:r>
            <a:endParaRPr lang="sk-SK" sz="2800" dirty="0"/>
          </a:p>
        </p:txBody>
      </p:sp>
      <p:pic>
        <p:nvPicPr>
          <p:cNvPr id="2050" name="Picture 2"/>
          <p:cNvPicPr>
            <a:picLocks noChangeAspect="1" noChangeArrowheads="1"/>
          </p:cNvPicPr>
          <p:nvPr/>
        </p:nvPicPr>
        <p:blipFill>
          <a:blip r:embed="rId2" cstate="print"/>
          <a:srcRect l="21561" t="52406" r="25985" b="34681"/>
          <a:stretch>
            <a:fillRect/>
          </a:stretch>
        </p:blipFill>
        <p:spPr bwMode="auto">
          <a:xfrm>
            <a:off x="2199651" y="2359058"/>
            <a:ext cx="4018269" cy="741917"/>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l="35940" t="32021" r="40677" b="50428"/>
          <a:stretch>
            <a:fillRect/>
          </a:stretch>
        </p:blipFill>
        <p:spPr bwMode="auto">
          <a:xfrm>
            <a:off x="3136392" y="3703603"/>
            <a:ext cx="2331720" cy="1312663"/>
          </a:xfrm>
          <a:prstGeom prst="rect">
            <a:avLst/>
          </a:prstGeom>
          <a:noFill/>
          <a:ln w="9525">
            <a:noFill/>
            <a:miter lim="800000"/>
            <a:headEnd/>
            <a:tailEnd/>
          </a:ln>
          <a:effectLst/>
        </p:spPr>
      </p:pic>
      <p:pic>
        <p:nvPicPr>
          <p:cNvPr id="6" name="Picture 3"/>
          <p:cNvPicPr>
            <a:picLocks noChangeAspect="1" noChangeArrowheads="1"/>
          </p:cNvPicPr>
          <p:nvPr/>
        </p:nvPicPr>
        <p:blipFill>
          <a:blip r:embed="rId3" cstate="print"/>
          <a:srcRect l="19723" t="69011" r="24501" b="12651"/>
          <a:stretch>
            <a:fillRect/>
          </a:stretch>
        </p:blipFill>
        <p:spPr bwMode="auto">
          <a:xfrm>
            <a:off x="1252728" y="5177381"/>
            <a:ext cx="6195736" cy="152781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k-SK"/>
          </a:p>
        </p:txBody>
      </p:sp>
      <p:sp>
        <p:nvSpPr>
          <p:cNvPr id="3" name="Content Placeholder 2"/>
          <p:cNvSpPr>
            <a:spLocks noGrp="1"/>
          </p:cNvSpPr>
          <p:nvPr>
            <p:ph idx="1"/>
          </p:nvPr>
        </p:nvSpPr>
        <p:spPr/>
        <p:txBody>
          <a:bodyPr/>
          <a:lstStyle/>
          <a:p>
            <a:endParaRPr lang="sk-SK"/>
          </a:p>
        </p:txBody>
      </p:sp>
      <p:pic>
        <p:nvPicPr>
          <p:cNvPr id="1026" name="Picture 2"/>
          <p:cNvPicPr>
            <a:picLocks noChangeAspect="1" noChangeArrowheads="1"/>
          </p:cNvPicPr>
          <p:nvPr/>
        </p:nvPicPr>
        <p:blipFill>
          <a:blip r:embed="rId2" cstate="print"/>
          <a:srcRect l="22261" t="17139" r="19199" b="9234"/>
          <a:stretch>
            <a:fillRect/>
          </a:stretch>
        </p:blipFill>
        <p:spPr bwMode="auto">
          <a:xfrm>
            <a:off x="1041738" y="205976"/>
            <a:ext cx="6916303" cy="652400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dirty="0" err="1" smtClean="0"/>
              <a:t>Gaussov</a:t>
            </a:r>
            <a:r>
              <a:rPr lang="sk-SK" dirty="0" smtClean="0"/>
              <a:t> filter</a:t>
            </a:r>
            <a:endParaRPr lang="sk-SK" dirty="0"/>
          </a:p>
        </p:txBody>
      </p:sp>
      <p:sp>
        <p:nvSpPr>
          <p:cNvPr id="3" name="Content Placeholder 2"/>
          <p:cNvSpPr>
            <a:spLocks noGrp="1"/>
          </p:cNvSpPr>
          <p:nvPr>
            <p:ph idx="1"/>
          </p:nvPr>
        </p:nvSpPr>
        <p:spPr>
          <a:xfrm>
            <a:off x="457200" y="2668772"/>
            <a:ext cx="8229600" cy="3457391"/>
          </a:xfrm>
        </p:spPr>
        <p:txBody>
          <a:bodyPr/>
          <a:lstStyle/>
          <a:p>
            <a:r>
              <a:rPr lang="sk-SK" dirty="0" smtClean="0"/>
              <a:t>Vyhladenie obrazu</a:t>
            </a:r>
          </a:p>
          <a:p>
            <a:r>
              <a:rPr lang="sk-SK" dirty="0" smtClean="0"/>
              <a:t>Vhodný pri odstraňovaní </a:t>
            </a:r>
          </a:p>
          <a:p>
            <a:pPr marL="0" indent="0">
              <a:buNone/>
            </a:pPr>
            <a:r>
              <a:rPr lang="sk-SK" dirty="0"/>
              <a:t> </a:t>
            </a:r>
            <a:r>
              <a:rPr lang="sk-SK" dirty="0" smtClean="0"/>
              <a:t>  </a:t>
            </a:r>
            <a:r>
              <a:rPr lang="sk-SK" dirty="0" err="1" smtClean="0"/>
              <a:t>Gaussovho</a:t>
            </a:r>
            <a:r>
              <a:rPr lang="sk-SK" dirty="0" smtClean="0"/>
              <a:t> šumu</a:t>
            </a:r>
            <a:endParaRPr lang="sk-SK" dirty="0"/>
          </a:p>
        </p:txBody>
      </p:sp>
      <p:pic>
        <p:nvPicPr>
          <p:cNvPr id="2355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467291" y="1650837"/>
            <a:ext cx="2881425" cy="624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16"/>
          <p:cNvGrpSpPr>
            <a:grpSpLocks/>
          </p:cNvGrpSpPr>
          <p:nvPr/>
        </p:nvGrpSpPr>
        <p:grpSpPr bwMode="auto">
          <a:xfrm>
            <a:off x="6135392" y="1113982"/>
            <a:ext cx="2733675" cy="2306638"/>
            <a:chOff x="737" y="2490"/>
            <a:chExt cx="1722" cy="1453"/>
          </a:xfrm>
        </p:grpSpPr>
        <p:graphicFrame>
          <p:nvGraphicFramePr>
            <p:cNvPr id="6" name="Object 7"/>
            <p:cNvGraphicFramePr>
              <a:graphicFrameLocks noChangeAspect="1"/>
            </p:cNvGraphicFramePr>
            <p:nvPr/>
          </p:nvGraphicFramePr>
          <p:xfrm>
            <a:off x="737" y="2733"/>
            <a:ext cx="1722" cy="1210"/>
          </p:xfrm>
          <a:graphic>
            <a:graphicData uri="http://schemas.openxmlformats.org/presentationml/2006/ole">
              <mc:AlternateContent xmlns:mc="http://schemas.openxmlformats.org/markup-compatibility/2006">
                <mc:Choice xmlns:v="urn:schemas-microsoft-com:vml" Requires="v">
                  <p:oleObj spid="_x0000_s23604" name="Photo Editor Photo" r:id="rId4" imgW="4133333" imgH="2905531" progId="MSPhotoEd.3">
                    <p:embed/>
                  </p:oleObj>
                </mc:Choice>
                <mc:Fallback>
                  <p:oleObj name="Photo Editor Photo" r:id="rId4" imgW="4133333" imgH="2905531"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7" y="2733"/>
                          <a:ext cx="1722" cy="1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Text Box 13"/>
            <p:cNvSpPr txBox="1">
              <a:spLocks noChangeArrowheads="1"/>
            </p:cNvSpPr>
            <p:nvPr/>
          </p:nvSpPr>
          <p:spPr bwMode="auto">
            <a:xfrm>
              <a:off x="1223" y="2490"/>
              <a:ext cx="80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2400" b="0" dirty="0"/>
                <a:t>Gaussian</a:t>
              </a:r>
            </a:p>
          </p:txBody>
        </p:sp>
      </p:grpSp>
      <p:pic>
        <p:nvPicPr>
          <p:cNvPr id="23555"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1941512" y="4588838"/>
            <a:ext cx="4965405" cy="2045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097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IE" altLang="sk-SK" smtClean="0"/>
              <a:t>Filtering to Remove Noise</a:t>
            </a:r>
            <a:endParaRPr lang="en-US" altLang="sk-SK" smtClean="0"/>
          </a:p>
        </p:txBody>
      </p:sp>
      <p:sp>
        <p:nvSpPr>
          <p:cNvPr id="13315" name="Rectangle 3"/>
          <p:cNvSpPr>
            <a:spLocks noGrp="1" noChangeArrowheads="1"/>
          </p:cNvSpPr>
          <p:nvPr>
            <p:ph type="body" idx="1"/>
          </p:nvPr>
        </p:nvSpPr>
        <p:spPr/>
        <p:txBody>
          <a:bodyPr/>
          <a:lstStyle/>
          <a:p>
            <a:pPr marL="0" indent="0" defTabSz="993775" eaLnBrk="1" hangingPunct="1">
              <a:buFontTx/>
              <a:buNone/>
              <a:tabLst>
                <a:tab pos="2333625" algn="l"/>
              </a:tabLst>
            </a:pPr>
            <a:r>
              <a:rPr lang="en-IE" altLang="sk-SK" sz="2800" dirty="0" smtClean="0"/>
              <a:t>We can use spatial filters of different kinds to remove different kinds of noise</a:t>
            </a:r>
          </a:p>
          <a:p>
            <a:pPr marL="0" indent="0" defTabSz="993775" eaLnBrk="1" hangingPunct="1">
              <a:buFontTx/>
              <a:buNone/>
              <a:tabLst>
                <a:tab pos="2333625" algn="l"/>
              </a:tabLst>
            </a:pPr>
            <a:r>
              <a:rPr lang="en-IE" altLang="sk-SK" sz="2800" dirty="0" smtClean="0"/>
              <a:t>The </a:t>
            </a:r>
            <a:r>
              <a:rPr lang="en-IE" altLang="sk-SK" sz="2800" dirty="0" smtClean="0">
                <a:solidFill>
                  <a:srgbClr val="FFC000"/>
                </a:solidFill>
                <a:effectLst/>
              </a:rPr>
              <a:t>arithmetic mean </a:t>
            </a:r>
            <a:r>
              <a:rPr lang="en-IE" altLang="sk-SK" sz="2800" dirty="0" smtClean="0"/>
              <a:t>filter is a very simple one and is calculated as follows:</a:t>
            </a:r>
          </a:p>
          <a:p>
            <a:pPr marL="0" indent="0" defTabSz="993775" eaLnBrk="1" hangingPunct="1">
              <a:buFontTx/>
              <a:buNone/>
              <a:tabLst>
                <a:tab pos="2333625" algn="l"/>
              </a:tabLst>
            </a:pPr>
            <a:endParaRPr lang="en-IE" altLang="sk-SK" sz="2800" dirty="0" smtClean="0"/>
          </a:p>
          <a:p>
            <a:pPr marL="0" indent="0" defTabSz="993775" eaLnBrk="1" hangingPunct="1">
              <a:buFontTx/>
              <a:buNone/>
              <a:tabLst>
                <a:tab pos="2333625" algn="l"/>
              </a:tabLst>
            </a:pPr>
            <a:endParaRPr lang="en-IE" altLang="sk-SK" sz="2800" dirty="0" smtClean="0"/>
          </a:p>
          <a:p>
            <a:pPr marL="0" indent="0" defTabSz="993775" eaLnBrk="1" hangingPunct="1">
              <a:buFontTx/>
              <a:buNone/>
              <a:tabLst>
                <a:tab pos="2333625" algn="l"/>
              </a:tabLst>
            </a:pPr>
            <a:r>
              <a:rPr lang="en-IE" altLang="sk-SK" sz="2800" dirty="0" smtClean="0"/>
              <a:t>	This is implemented as the </a:t>
            </a:r>
            <a:br>
              <a:rPr lang="en-IE" altLang="sk-SK" sz="2800" dirty="0" smtClean="0"/>
            </a:br>
            <a:r>
              <a:rPr lang="en-IE" altLang="sk-SK" sz="2800" dirty="0" smtClean="0"/>
              <a:t>	simple smoothing filter</a:t>
            </a:r>
          </a:p>
          <a:p>
            <a:pPr marL="0" indent="0" defTabSz="993775" eaLnBrk="1" hangingPunct="1">
              <a:buFontTx/>
              <a:buNone/>
              <a:tabLst>
                <a:tab pos="2333625" algn="l"/>
              </a:tabLst>
            </a:pPr>
            <a:r>
              <a:rPr lang="en-IE" altLang="sk-SK" sz="2800" dirty="0" smtClean="0"/>
              <a:t>	Blurs the image to remove </a:t>
            </a:r>
            <a:br>
              <a:rPr lang="en-IE" altLang="sk-SK" sz="2800" dirty="0" smtClean="0"/>
            </a:br>
            <a:r>
              <a:rPr lang="en-IE" altLang="sk-SK" sz="2800" dirty="0" smtClean="0"/>
              <a:t>	noise</a:t>
            </a:r>
            <a:endParaRPr lang="en-US" altLang="sk-SK" sz="2800" dirty="0" smtClean="0"/>
          </a:p>
        </p:txBody>
      </p:sp>
      <p:graphicFrame>
        <p:nvGraphicFramePr>
          <p:cNvPr id="13316" name="Object 2"/>
          <p:cNvGraphicFramePr>
            <a:graphicFrameLocks noChangeAspect="1"/>
          </p:cNvGraphicFramePr>
          <p:nvPr>
            <p:extLst>
              <p:ext uri="{D42A27DB-BD31-4B8C-83A1-F6EECF244321}">
                <p14:modId xmlns:p14="http://schemas.microsoft.com/office/powerpoint/2010/main" val="3937991893"/>
              </p:ext>
            </p:extLst>
          </p:nvPr>
        </p:nvGraphicFramePr>
        <p:xfrm>
          <a:off x="2908301" y="3702050"/>
          <a:ext cx="2254250" cy="681951"/>
        </p:xfrm>
        <a:graphic>
          <a:graphicData uri="http://schemas.openxmlformats.org/presentationml/2006/ole">
            <mc:AlternateContent xmlns:mc="http://schemas.openxmlformats.org/markup-compatibility/2006">
              <mc:Choice xmlns:v="urn:schemas-microsoft-com:vml" Requires="v">
                <p:oleObj spid="_x0000_s25632" name="Equation" r:id="rId4" imgW="1511300" imgH="457200" progId="Equation.3">
                  <p:embed/>
                </p:oleObj>
              </mc:Choice>
              <mc:Fallback>
                <p:oleObj name="Equation" r:id="rId4" imgW="1511300" imgH="457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8301" y="3702050"/>
                        <a:ext cx="2254250" cy="681951"/>
                      </a:xfrm>
                      <a:prstGeom prst="rect">
                        <a:avLst/>
                      </a:prstGeom>
                      <a:solidFill>
                        <a:schemeClr val="tx1"/>
                      </a:solidFill>
                      <a:ln>
                        <a:solidFill>
                          <a:schemeClr val="tx1"/>
                        </a:solidFill>
                      </a:ln>
                      <a:effectLst/>
                    </p:spPr>
                  </p:pic>
                </p:oleObj>
              </mc:Fallback>
            </mc:AlternateContent>
          </a:graphicData>
        </a:graphic>
      </p:graphicFrame>
      <p:graphicFrame>
        <p:nvGraphicFramePr>
          <p:cNvPr id="120837" name="Group 5"/>
          <p:cNvGraphicFramePr>
            <a:graphicFrameLocks noGrp="1"/>
          </p:cNvGraphicFramePr>
          <p:nvPr/>
        </p:nvGraphicFramePr>
        <p:xfrm>
          <a:off x="577850" y="4748213"/>
          <a:ext cx="2057400" cy="1970088"/>
        </p:xfrm>
        <a:graphic>
          <a:graphicData uri="http://schemas.openxmlformats.org/drawingml/2006/table">
            <a:tbl>
              <a:tblPr/>
              <a:tblGrid>
                <a:gridCol w="685800"/>
                <a:gridCol w="685800"/>
                <a:gridCol w="685800"/>
              </a:tblGrid>
              <a:tr h="657225">
                <a:tc>
                  <a:txBody>
                    <a:bodyPr/>
                    <a:lstStyle>
                      <a:lvl1pPr eaLnBrk="0" hangingPunct="0">
                        <a:spcBef>
                          <a:spcPct val="20000"/>
                        </a:spcBef>
                        <a:defRPr sz="2800">
                          <a:solidFill>
                            <a:schemeClr val="tx1"/>
                          </a:solidFill>
                          <a:latin typeface="Arial" pitchFamily="34" charset="0"/>
                          <a:ea typeface="MS PGothic" pitchFamily="34" charset="-128"/>
                        </a:defRPr>
                      </a:lvl1pPr>
                      <a:lvl2pPr marL="37931725" indent="-37474525" eaLnBrk="0" hangingPunct="0">
                        <a:spcBef>
                          <a:spcPct val="20000"/>
                        </a:spcBef>
                        <a:defRPr sz="2400">
                          <a:solidFill>
                            <a:schemeClr val="tx1"/>
                          </a:solidFill>
                          <a:latin typeface="Arial" pitchFamily="34" charset="0"/>
                          <a:ea typeface="MS PGothic" pitchFamily="34" charset="-128"/>
                        </a:defRPr>
                      </a:lvl2pPr>
                      <a:lvl3pPr eaLnBrk="0" hangingPunct="0">
                        <a:spcBef>
                          <a:spcPct val="20000"/>
                        </a:spcBef>
                        <a:defRPr sz="2000">
                          <a:solidFill>
                            <a:schemeClr val="tx1"/>
                          </a:solidFill>
                          <a:latin typeface="Arial" pitchFamily="34" charset="0"/>
                          <a:ea typeface="MS PGothic" pitchFamily="34" charset="-128"/>
                        </a:defRPr>
                      </a:lvl3pPr>
                      <a:lvl4pPr eaLnBrk="0" hangingPunct="0">
                        <a:spcBef>
                          <a:spcPct val="20000"/>
                        </a:spcBef>
                        <a:defRPr>
                          <a:solidFill>
                            <a:schemeClr val="tx1"/>
                          </a:solidFill>
                          <a:latin typeface="Arial" pitchFamily="34" charset="0"/>
                          <a:ea typeface="MS PGothic" pitchFamily="34" charset="-128"/>
                        </a:defRPr>
                      </a:lvl4pPr>
                      <a:lvl5pPr eaLnBrk="0" hangingPunct="0">
                        <a:spcBef>
                          <a:spcPct val="20000"/>
                        </a:spcBef>
                        <a:defRPr>
                          <a:solidFill>
                            <a:schemeClr val="tx1"/>
                          </a:solidFill>
                          <a:latin typeface="Arial" pitchFamily="34" charset="0"/>
                          <a:ea typeface="MS PGothic" pitchFamily="34" charset="-128"/>
                        </a:defRPr>
                      </a:lvl5pPr>
                      <a:lvl6pPr marL="457200" eaLnBrk="0" fontAlgn="base" hangingPunct="0">
                        <a:spcBef>
                          <a:spcPct val="20000"/>
                        </a:spcBef>
                        <a:spcAft>
                          <a:spcPct val="0"/>
                        </a:spcAft>
                        <a:defRPr>
                          <a:solidFill>
                            <a:schemeClr val="tx1"/>
                          </a:solidFill>
                          <a:latin typeface="Arial" pitchFamily="34" charset="0"/>
                          <a:ea typeface="MS PGothic" pitchFamily="34" charset="-128"/>
                        </a:defRPr>
                      </a:lvl6pPr>
                      <a:lvl7pPr marL="914400" eaLnBrk="0" fontAlgn="base" hangingPunct="0">
                        <a:spcBef>
                          <a:spcPct val="20000"/>
                        </a:spcBef>
                        <a:spcAft>
                          <a:spcPct val="0"/>
                        </a:spcAft>
                        <a:defRPr>
                          <a:solidFill>
                            <a:schemeClr val="tx1"/>
                          </a:solidFill>
                          <a:latin typeface="Arial" pitchFamily="34" charset="0"/>
                          <a:ea typeface="MS PGothic" pitchFamily="34" charset="-128"/>
                        </a:defRPr>
                      </a:lvl7pPr>
                      <a:lvl8pPr marL="1371600" eaLnBrk="0" fontAlgn="base" hangingPunct="0">
                        <a:spcBef>
                          <a:spcPct val="20000"/>
                        </a:spcBef>
                        <a:spcAft>
                          <a:spcPct val="0"/>
                        </a:spcAft>
                        <a:defRPr>
                          <a:solidFill>
                            <a:schemeClr val="tx1"/>
                          </a:solidFill>
                          <a:latin typeface="Arial" pitchFamily="34" charset="0"/>
                          <a:ea typeface="MS PGothic" pitchFamily="34" charset="-128"/>
                        </a:defRPr>
                      </a:lvl8pPr>
                      <a:lvl9pPr marL="1828800" eaLnBrk="0" fontAlgn="base" hangingPunct="0">
                        <a:spcBef>
                          <a:spcPct val="20000"/>
                        </a:spcBef>
                        <a:spcAft>
                          <a:spcPct val="0"/>
                        </a:spcAft>
                        <a:defRPr>
                          <a:solidFill>
                            <a:schemeClr val="tx1"/>
                          </a:solidFill>
                          <a:latin typeface="Arial" pitchFamily="34" charset="0"/>
                          <a:ea typeface="MS PGothic"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IE" altLang="sk-SK" sz="2800" b="0" i="0" u="none" strike="noStrike" cap="none" normalizeH="0" baseline="30000" smtClean="0">
                          <a:ln>
                            <a:noFill/>
                          </a:ln>
                          <a:solidFill>
                            <a:schemeClr val="tx1"/>
                          </a:solidFill>
                          <a:effectLst/>
                          <a:latin typeface="Arial" pitchFamily="34" charset="0"/>
                          <a:ea typeface="MS PGothic" pitchFamily="34" charset="-128"/>
                        </a:rPr>
                        <a:t>1</a:t>
                      </a:r>
                      <a:r>
                        <a:rPr kumimoji="0" lang="en-IE" altLang="sk-SK" sz="2800" b="0" i="0" u="none" strike="noStrike" cap="none" normalizeH="0" baseline="0" smtClean="0">
                          <a:ln>
                            <a:noFill/>
                          </a:ln>
                          <a:solidFill>
                            <a:schemeClr val="tx1"/>
                          </a:solidFill>
                          <a:effectLst/>
                          <a:latin typeface="Arial" pitchFamily="34" charset="0"/>
                          <a:ea typeface="MS PGothic" pitchFamily="34" charset="-128"/>
                        </a:rPr>
                        <a:t>/</a:t>
                      </a:r>
                      <a:r>
                        <a:rPr kumimoji="0" lang="en-IE" altLang="sk-SK" sz="2800" b="0" i="0" u="none" strike="noStrike" cap="none" normalizeH="0" baseline="-25000" smtClean="0">
                          <a:ln>
                            <a:noFill/>
                          </a:ln>
                          <a:solidFill>
                            <a:schemeClr val="tx1"/>
                          </a:solidFill>
                          <a:effectLst/>
                          <a:latin typeface="Arial" pitchFamily="34" charset="0"/>
                          <a:ea typeface="MS PGothic" pitchFamily="34" charset="-128"/>
                        </a:rPr>
                        <a:t>9</a:t>
                      </a:r>
                      <a:endParaRPr kumimoji="0" lang="en-US" altLang="sk-SK" sz="2800" b="0" i="0" u="none" strike="noStrike" cap="none" normalizeH="0" baseline="0" smtClean="0">
                        <a:ln>
                          <a:noFill/>
                        </a:ln>
                        <a:solidFill>
                          <a:schemeClr val="tx1"/>
                        </a:solidFill>
                        <a:effectLst/>
                        <a:latin typeface="Arial" pitchFamily="34" charset="0"/>
                        <a:ea typeface="MS PGothic" pitchFamily="34" charset="-128"/>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MS PGothic" pitchFamily="34" charset="-128"/>
                        </a:defRPr>
                      </a:lvl1pPr>
                      <a:lvl2pPr marL="37931725" indent="-37474525" eaLnBrk="0" hangingPunct="0">
                        <a:spcBef>
                          <a:spcPct val="20000"/>
                        </a:spcBef>
                        <a:defRPr sz="2400">
                          <a:solidFill>
                            <a:schemeClr val="tx1"/>
                          </a:solidFill>
                          <a:latin typeface="Arial" pitchFamily="34" charset="0"/>
                          <a:ea typeface="MS PGothic" pitchFamily="34" charset="-128"/>
                        </a:defRPr>
                      </a:lvl2pPr>
                      <a:lvl3pPr eaLnBrk="0" hangingPunct="0">
                        <a:spcBef>
                          <a:spcPct val="20000"/>
                        </a:spcBef>
                        <a:defRPr sz="2000">
                          <a:solidFill>
                            <a:schemeClr val="tx1"/>
                          </a:solidFill>
                          <a:latin typeface="Arial" pitchFamily="34" charset="0"/>
                          <a:ea typeface="MS PGothic" pitchFamily="34" charset="-128"/>
                        </a:defRPr>
                      </a:lvl3pPr>
                      <a:lvl4pPr eaLnBrk="0" hangingPunct="0">
                        <a:spcBef>
                          <a:spcPct val="20000"/>
                        </a:spcBef>
                        <a:defRPr>
                          <a:solidFill>
                            <a:schemeClr val="tx1"/>
                          </a:solidFill>
                          <a:latin typeface="Arial" pitchFamily="34" charset="0"/>
                          <a:ea typeface="MS PGothic" pitchFamily="34" charset="-128"/>
                        </a:defRPr>
                      </a:lvl4pPr>
                      <a:lvl5pPr eaLnBrk="0" hangingPunct="0">
                        <a:spcBef>
                          <a:spcPct val="20000"/>
                        </a:spcBef>
                        <a:defRPr>
                          <a:solidFill>
                            <a:schemeClr val="tx1"/>
                          </a:solidFill>
                          <a:latin typeface="Arial" pitchFamily="34" charset="0"/>
                          <a:ea typeface="MS PGothic" pitchFamily="34" charset="-128"/>
                        </a:defRPr>
                      </a:lvl5pPr>
                      <a:lvl6pPr marL="457200" eaLnBrk="0" fontAlgn="base" hangingPunct="0">
                        <a:spcBef>
                          <a:spcPct val="20000"/>
                        </a:spcBef>
                        <a:spcAft>
                          <a:spcPct val="0"/>
                        </a:spcAft>
                        <a:defRPr>
                          <a:solidFill>
                            <a:schemeClr val="tx1"/>
                          </a:solidFill>
                          <a:latin typeface="Arial" pitchFamily="34" charset="0"/>
                          <a:ea typeface="MS PGothic" pitchFamily="34" charset="-128"/>
                        </a:defRPr>
                      </a:lvl6pPr>
                      <a:lvl7pPr marL="914400" eaLnBrk="0" fontAlgn="base" hangingPunct="0">
                        <a:spcBef>
                          <a:spcPct val="20000"/>
                        </a:spcBef>
                        <a:spcAft>
                          <a:spcPct val="0"/>
                        </a:spcAft>
                        <a:defRPr>
                          <a:solidFill>
                            <a:schemeClr val="tx1"/>
                          </a:solidFill>
                          <a:latin typeface="Arial" pitchFamily="34" charset="0"/>
                          <a:ea typeface="MS PGothic" pitchFamily="34" charset="-128"/>
                        </a:defRPr>
                      </a:lvl7pPr>
                      <a:lvl8pPr marL="1371600" eaLnBrk="0" fontAlgn="base" hangingPunct="0">
                        <a:spcBef>
                          <a:spcPct val="20000"/>
                        </a:spcBef>
                        <a:spcAft>
                          <a:spcPct val="0"/>
                        </a:spcAft>
                        <a:defRPr>
                          <a:solidFill>
                            <a:schemeClr val="tx1"/>
                          </a:solidFill>
                          <a:latin typeface="Arial" pitchFamily="34" charset="0"/>
                          <a:ea typeface="MS PGothic" pitchFamily="34" charset="-128"/>
                        </a:defRPr>
                      </a:lvl8pPr>
                      <a:lvl9pPr marL="1828800" eaLnBrk="0" fontAlgn="base" hangingPunct="0">
                        <a:spcBef>
                          <a:spcPct val="20000"/>
                        </a:spcBef>
                        <a:spcAft>
                          <a:spcPct val="0"/>
                        </a:spcAft>
                        <a:defRPr>
                          <a:solidFill>
                            <a:schemeClr val="tx1"/>
                          </a:solidFill>
                          <a:latin typeface="Arial" pitchFamily="34" charset="0"/>
                          <a:ea typeface="MS PGothic"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IE" altLang="sk-SK" sz="2800" b="0" i="0" u="none" strike="noStrike" cap="none" normalizeH="0" baseline="30000" smtClean="0">
                          <a:ln>
                            <a:noFill/>
                          </a:ln>
                          <a:solidFill>
                            <a:schemeClr val="tx1"/>
                          </a:solidFill>
                          <a:effectLst/>
                          <a:latin typeface="Arial" pitchFamily="34" charset="0"/>
                          <a:ea typeface="MS PGothic" pitchFamily="34" charset="-128"/>
                        </a:rPr>
                        <a:t>1</a:t>
                      </a:r>
                      <a:r>
                        <a:rPr kumimoji="0" lang="en-IE" altLang="sk-SK" sz="2800" b="0" i="0" u="none" strike="noStrike" cap="none" normalizeH="0" baseline="0" smtClean="0">
                          <a:ln>
                            <a:noFill/>
                          </a:ln>
                          <a:solidFill>
                            <a:schemeClr val="tx1"/>
                          </a:solidFill>
                          <a:effectLst/>
                          <a:latin typeface="Arial" pitchFamily="34" charset="0"/>
                          <a:ea typeface="MS PGothic" pitchFamily="34" charset="-128"/>
                        </a:rPr>
                        <a:t>/</a:t>
                      </a:r>
                      <a:r>
                        <a:rPr kumimoji="0" lang="en-IE" altLang="sk-SK" sz="2800" b="0" i="0" u="none" strike="noStrike" cap="none" normalizeH="0" baseline="-25000" smtClean="0">
                          <a:ln>
                            <a:noFill/>
                          </a:ln>
                          <a:solidFill>
                            <a:schemeClr val="tx1"/>
                          </a:solidFill>
                          <a:effectLst/>
                          <a:latin typeface="Arial" pitchFamily="34" charset="0"/>
                          <a:ea typeface="MS PGothic" pitchFamily="34" charset="-128"/>
                        </a:rPr>
                        <a:t>9</a:t>
                      </a:r>
                      <a:endParaRPr kumimoji="0" lang="en-US" altLang="sk-SK" sz="2800" b="0" i="0" u="none" strike="noStrike" cap="none" normalizeH="0" baseline="-25000" smtClean="0">
                        <a:ln>
                          <a:noFill/>
                        </a:ln>
                        <a:solidFill>
                          <a:schemeClr val="tx1"/>
                        </a:solidFill>
                        <a:effectLst/>
                        <a:latin typeface="Arial" pitchFamily="34" charset="0"/>
                        <a:ea typeface="MS PGothic" pitchFamily="34" charset="-128"/>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MS PGothic" pitchFamily="34" charset="-128"/>
                        </a:defRPr>
                      </a:lvl1pPr>
                      <a:lvl2pPr marL="37931725" indent="-37474525" eaLnBrk="0" hangingPunct="0">
                        <a:spcBef>
                          <a:spcPct val="20000"/>
                        </a:spcBef>
                        <a:defRPr sz="2400">
                          <a:solidFill>
                            <a:schemeClr val="tx1"/>
                          </a:solidFill>
                          <a:latin typeface="Arial" pitchFamily="34" charset="0"/>
                          <a:ea typeface="MS PGothic" pitchFamily="34" charset="-128"/>
                        </a:defRPr>
                      </a:lvl2pPr>
                      <a:lvl3pPr eaLnBrk="0" hangingPunct="0">
                        <a:spcBef>
                          <a:spcPct val="20000"/>
                        </a:spcBef>
                        <a:defRPr sz="2000">
                          <a:solidFill>
                            <a:schemeClr val="tx1"/>
                          </a:solidFill>
                          <a:latin typeface="Arial" pitchFamily="34" charset="0"/>
                          <a:ea typeface="MS PGothic" pitchFamily="34" charset="-128"/>
                        </a:defRPr>
                      </a:lvl3pPr>
                      <a:lvl4pPr eaLnBrk="0" hangingPunct="0">
                        <a:spcBef>
                          <a:spcPct val="20000"/>
                        </a:spcBef>
                        <a:defRPr>
                          <a:solidFill>
                            <a:schemeClr val="tx1"/>
                          </a:solidFill>
                          <a:latin typeface="Arial" pitchFamily="34" charset="0"/>
                          <a:ea typeface="MS PGothic" pitchFamily="34" charset="-128"/>
                        </a:defRPr>
                      </a:lvl4pPr>
                      <a:lvl5pPr eaLnBrk="0" hangingPunct="0">
                        <a:spcBef>
                          <a:spcPct val="20000"/>
                        </a:spcBef>
                        <a:defRPr>
                          <a:solidFill>
                            <a:schemeClr val="tx1"/>
                          </a:solidFill>
                          <a:latin typeface="Arial" pitchFamily="34" charset="0"/>
                          <a:ea typeface="MS PGothic" pitchFamily="34" charset="-128"/>
                        </a:defRPr>
                      </a:lvl5pPr>
                      <a:lvl6pPr marL="457200" eaLnBrk="0" fontAlgn="base" hangingPunct="0">
                        <a:spcBef>
                          <a:spcPct val="20000"/>
                        </a:spcBef>
                        <a:spcAft>
                          <a:spcPct val="0"/>
                        </a:spcAft>
                        <a:defRPr>
                          <a:solidFill>
                            <a:schemeClr val="tx1"/>
                          </a:solidFill>
                          <a:latin typeface="Arial" pitchFamily="34" charset="0"/>
                          <a:ea typeface="MS PGothic" pitchFamily="34" charset="-128"/>
                        </a:defRPr>
                      </a:lvl6pPr>
                      <a:lvl7pPr marL="914400" eaLnBrk="0" fontAlgn="base" hangingPunct="0">
                        <a:spcBef>
                          <a:spcPct val="20000"/>
                        </a:spcBef>
                        <a:spcAft>
                          <a:spcPct val="0"/>
                        </a:spcAft>
                        <a:defRPr>
                          <a:solidFill>
                            <a:schemeClr val="tx1"/>
                          </a:solidFill>
                          <a:latin typeface="Arial" pitchFamily="34" charset="0"/>
                          <a:ea typeface="MS PGothic" pitchFamily="34" charset="-128"/>
                        </a:defRPr>
                      </a:lvl7pPr>
                      <a:lvl8pPr marL="1371600" eaLnBrk="0" fontAlgn="base" hangingPunct="0">
                        <a:spcBef>
                          <a:spcPct val="20000"/>
                        </a:spcBef>
                        <a:spcAft>
                          <a:spcPct val="0"/>
                        </a:spcAft>
                        <a:defRPr>
                          <a:solidFill>
                            <a:schemeClr val="tx1"/>
                          </a:solidFill>
                          <a:latin typeface="Arial" pitchFamily="34" charset="0"/>
                          <a:ea typeface="MS PGothic" pitchFamily="34" charset="-128"/>
                        </a:defRPr>
                      </a:lvl8pPr>
                      <a:lvl9pPr marL="1828800" eaLnBrk="0" fontAlgn="base" hangingPunct="0">
                        <a:spcBef>
                          <a:spcPct val="20000"/>
                        </a:spcBef>
                        <a:spcAft>
                          <a:spcPct val="0"/>
                        </a:spcAft>
                        <a:defRPr>
                          <a:solidFill>
                            <a:schemeClr val="tx1"/>
                          </a:solidFill>
                          <a:latin typeface="Arial" pitchFamily="34" charset="0"/>
                          <a:ea typeface="MS PGothic"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IE" altLang="sk-SK" sz="2800" b="0" i="0" u="none" strike="noStrike" cap="none" normalizeH="0" baseline="30000" smtClean="0">
                          <a:ln>
                            <a:noFill/>
                          </a:ln>
                          <a:solidFill>
                            <a:schemeClr val="tx1"/>
                          </a:solidFill>
                          <a:effectLst/>
                          <a:latin typeface="Arial" pitchFamily="34" charset="0"/>
                          <a:ea typeface="MS PGothic" pitchFamily="34" charset="-128"/>
                        </a:rPr>
                        <a:t>1</a:t>
                      </a:r>
                      <a:r>
                        <a:rPr kumimoji="0" lang="en-IE" altLang="sk-SK" sz="2800" b="0" i="0" u="none" strike="noStrike" cap="none" normalizeH="0" baseline="0" smtClean="0">
                          <a:ln>
                            <a:noFill/>
                          </a:ln>
                          <a:solidFill>
                            <a:schemeClr val="tx1"/>
                          </a:solidFill>
                          <a:effectLst/>
                          <a:latin typeface="Arial" pitchFamily="34" charset="0"/>
                          <a:ea typeface="MS PGothic" pitchFamily="34" charset="-128"/>
                        </a:rPr>
                        <a:t>/</a:t>
                      </a:r>
                      <a:r>
                        <a:rPr kumimoji="0" lang="en-IE" altLang="sk-SK" sz="2800" b="0" i="0" u="none" strike="noStrike" cap="none" normalizeH="0" baseline="-25000" smtClean="0">
                          <a:ln>
                            <a:noFill/>
                          </a:ln>
                          <a:solidFill>
                            <a:schemeClr val="tx1"/>
                          </a:solidFill>
                          <a:effectLst/>
                          <a:latin typeface="Arial" pitchFamily="34" charset="0"/>
                          <a:ea typeface="MS PGothic" pitchFamily="34" charset="-128"/>
                        </a:rPr>
                        <a:t>9</a:t>
                      </a:r>
                      <a:endParaRPr kumimoji="0" lang="en-US" altLang="sk-SK" sz="2800" b="0" i="0" u="none" strike="noStrike" cap="none" normalizeH="0" baseline="-25000" smtClean="0">
                        <a:ln>
                          <a:noFill/>
                        </a:ln>
                        <a:solidFill>
                          <a:schemeClr val="tx1"/>
                        </a:solidFill>
                        <a:effectLst/>
                        <a:latin typeface="Arial" pitchFamily="34" charset="0"/>
                        <a:ea typeface="MS PGothic" pitchFamily="34" charset="-128"/>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55638">
                <a:tc>
                  <a:txBody>
                    <a:bodyPr/>
                    <a:lstStyle>
                      <a:lvl1pPr eaLnBrk="0" hangingPunct="0">
                        <a:spcBef>
                          <a:spcPct val="20000"/>
                        </a:spcBef>
                        <a:defRPr sz="2800">
                          <a:solidFill>
                            <a:schemeClr val="tx1"/>
                          </a:solidFill>
                          <a:latin typeface="Arial" pitchFamily="34" charset="0"/>
                          <a:ea typeface="MS PGothic" pitchFamily="34" charset="-128"/>
                        </a:defRPr>
                      </a:lvl1pPr>
                      <a:lvl2pPr marL="37931725" indent="-37474525" eaLnBrk="0" hangingPunct="0">
                        <a:spcBef>
                          <a:spcPct val="20000"/>
                        </a:spcBef>
                        <a:defRPr sz="2400">
                          <a:solidFill>
                            <a:schemeClr val="tx1"/>
                          </a:solidFill>
                          <a:latin typeface="Arial" pitchFamily="34" charset="0"/>
                          <a:ea typeface="MS PGothic" pitchFamily="34" charset="-128"/>
                        </a:defRPr>
                      </a:lvl2pPr>
                      <a:lvl3pPr eaLnBrk="0" hangingPunct="0">
                        <a:spcBef>
                          <a:spcPct val="20000"/>
                        </a:spcBef>
                        <a:defRPr sz="2000">
                          <a:solidFill>
                            <a:schemeClr val="tx1"/>
                          </a:solidFill>
                          <a:latin typeface="Arial" pitchFamily="34" charset="0"/>
                          <a:ea typeface="MS PGothic" pitchFamily="34" charset="-128"/>
                        </a:defRPr>
                      </a:lvl3pPr>
                      <a:lvl4pPr eaLnBrk="0" hangingPunct="0">
                        <a:spcBef>
                          <a:spcPct val="20000"/>
                        </a:spcBef>
                        <a:defRPr>
                          <a:solidFill>
                            <a:schemeClr val="tx1"/>
                          </a:solidFill>
                          <a:latin typeface="Arial" pitchFamily="34" charset="0"/>
                          <a:ea typeface="MS PGothic" pitchFamily="34" charset="-128"/>
                        </a:defRPr>
                      </a:lvl4pPr>
                      <a:lvl5pPr eaLnBrk="0" hangingPunct="0">
                        <a:spcBef>
                          <a:spcPct val="20000"/>
                        </a:spcBef>
                        <a:defRPr>
                          <a:solidFill>
                            <a:schemeClr val="tx1"/>
                          </a:solidFill>
                          <a:latin typeface="Arial" pitchFamily="34" charset="0"/>
                          <a:ea typeface="MS PGothic" pitchFamily="34" charset="-128"/>
                        </a:defRPr>
                      </a:lvl5pPr>
                      <a:lvl6pPr marL="457200" eaLnBrk="0" fontAlgn="base" hangingPunct="0">
                        <a:spcBef>
                          <a:spcPct val="20000"/>
                        </a:spcBef>
                        <a:spcAft>
                          <a:spcPct val="0"/>
                        </a:spcAft>
                        <a:defRPr>
                          <a:solidFill>
                            <a:schemeClr val="tx1"/>
                          </a:solidFill>
                          <a:latin typeface="Arial" pitchFamily="34" charset="0"/>
                          <a:ea typeface="MS PGothic" pitchFamily="34" charset="-128"/>
                        </a:defRPr>
                      </a:lvl6pPr>
                      <a:lvl7pPr marL="914400" eaLnBrk="0" fontAlgn="base" hangingPunct="0">
                        <a:spcBef>
                          <a:spcPct val="20000"/>
                        </a:spcBef>
                        <a:spcAft>
                          <a:spcPct val="0"/>
                        </a:spcAft>
                        <a:defRPr>
                          <a:solidFill>
                            <a:schemeClr val="tx1"/>
                          </a:solidFill>
                          <a:latin typeface="Arial" pitchFamily="34" charset="0"/>
                          <a:ea typeface="MS PGothic" pitchFamily="34" charset="-128"/>
                        </a:defRPr>
                      </a:lvl7pPr>
                      <a:lvl8pPr marL="1371600" eaLnBrk="0" fontAlgn="base" hangingPunct="0">
                        <a:spcBef>
                          <a:spcPct val="20000"/>
                        </a:spcBef>
                        <a:spcAft>
                          <a:spcPct val="0"/>
                        </a:spcAft>
                        <a:defRPr>
                          <a:solidFill>
                            <a:schemeClr val="tx1"/>
                          </a:solidFill>
                          <a:latin typeface="Arial" pitchFamily="34" charset="0"/>
                          <a:ea typeface="MS PGothic" pitchFamily="34" charset="-128"/>
                        </a:defRPr>
                      </a:lvl8pPr>
                      <a:lvl9pPr marL="1828800" eaLnBrk="0" fontAlgn="base" hangingPunct="0">
                        <a:spcBef>
                          <a:spcPct val="20000"/>
                        </a:spcBef>
                        <a:spcAft>
                          <a:spcPct val="0"/>
                        </a:spcAft>
                        <a:defRPr>
                          <a:solidFill>
                            <a:schemeClr val="tx1"/>
                          </a:solidFill>
                          <a:latin typeface="Arial" pitchFamily="34" charset="0"/>
                          <a:ea typeface="MS PGothic"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IE" altLang="sk-SK" sz="2800" b="0" i="0" u="none" strike="noStrike" cap="none" normalizeH="0" baseline="30000" smtClean="0">
                          <a:ln>
                            <a:noFill/>
                          </a:ln>
                          <a:solidFill>
                            <a:schemeClr val="tx1"/>
                          </a:solidFill>
                          <a:effectLst/>
                          <a:latin typeface="Arial" pitchFamily="34" charset="0"/>
                          <a:ea typeface="MS PGothic" pitchFamily="34" charset="-128"/>
                        </a:rPr>
                        <a:t>1</a:t>
                      </a:r>
                      <a:r>
                        <a:rPr kumimoji="0" lang="en-IE" altLang="sk-SK" sz="2800" b="0" i="0" u="none" strike="noStrike" cap="none" normalizeH="0" baseline="0" smtClean="0">
                          <a:ln>
                            <a:noFill/>
                          </a:ln>
                          <a:solidFill>
                            <a:schemeClr val="tx1"/>
                          </a:solidFill>
                          <a:effectLst/>
                          <a:latin typeface="Arial" pitchFamily="34" charset="0"/>
                          <a:ea typeface="MS PGothic" pitchFamily="34" charset="-128"/>
                        </a:rPr>
                        <a:t>/</a:t>
                      </a:r>
                      <a:r>
                        <a:rPr kumimoji="0" lang="en-IE" altLang="sk-SK" sz="2800" b="0" i="0" u="none" strike="noStrike" cap="none" normalizeH="0" baseline="-25000" smtClean="0">
                          <a:ln>
                            <a:noFill/>
                          </a:ln>
                          <a:solidFill>
                            <a:schemeClr val="tx1"/>
                          </a:solidFill>
                          <a:effectLst/>
                          <a:latin typeface="Arial" pitchFamily="34" charset="0"/>
                          <a:ea typeface="MS PGothic" pitchFamily="34" charset="-128"/>
                        </a:rPr>
                        <a:t>9</a:t>
                      </a:r>
                      <a:endParaRPr kumimoji="0" lang="en-US" altLang="sk-SK" sz="2800" b="0" i="0" u="none" strike="noStrike" cap="none" normalizeH="0" baseline="-25000" smtClean="0">
                        <a:ln>
                          <a:noFill/>
                        </a:ln>
                        <a:solidFill>
                          <a:schemeClr val="tx1"/>
                        </a:solidFill>
                        <a:effectLst/>
                        <a:latin typeface="Arial" pitchFamily="34" charset="0"/>
                        <a:ea typeface="MS PGothic" pitchFamily="34" charset="-128"/>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MS PGothic" pitchFamily="34" charset="-128"/>
                        </a:defRPr>
                      </a:lvl1pPr>
                      <a:lvl2pPr marL="37931725" indent="-37474525" eaLnBrk="0" hangingPunct="0">
                        <a:spcBef>
                          <a:spcPct val="20000"/>
                        </a:spcBef>
                        <a:defRPr sz="2400">
                          <a:solidFill>
                            <a:schemeClr val="tx1"/>
                          </a:solidFill>
                          <a:latin typeface="Arial" pitchFamily="34" charset="0"/>
                          <a:ea typeface="MS PGothic" pitchFamily="34" charset="-128"/>
                        </a:defRPr>
                      </a:lvl2pPr>
                      <a:lvl3pPr eaLnBrk="0" hangingPunct="0">
                        <a:spcBef>
                          <a:spcPct val="20000"/>
                        </a:spcBef>
                        <a:defRPr sz="2000">
                          <a:solidFill>
                            <a:schemeClr val="tx1"/>
                          </a:solidFill>
                          <a:latin typeface="Arial" pitchFamily="34" charset="0"/>
                          <a:ea typeface="MS PGothic" pitchFamily="34" charset="-128"/>
                        </a:defRPr>
                      </a:lvl3pPr>
                      <a:lvl4pPr eaLnBrk="0" hangingPunct="0">
                        <a:spcBef>
                          <a:spcPct val="20000"/>
                        </a:spcBef>
                        <a:defRPr>
                          <a:solidFill>
                            <a:schemeClr val="tx1"/>
                          </a:solidFill>
                          <a:latin typeface="Arial" pitchFamily="34" charset="0"/>
                          <a:ea typeface="MS PGothic" pitchFamily="34" charset="-128"/>
                        </a:defRPr>
                      </a:lvl4pPr>
                      <a:lvl5pPr eaLnBrk="0" hangingPunct="0">
                        <a:spcBef>
                          <a:spcPct val="20000"/>
                        </a:spcBef>
                        <a:defRPr>
                          <a:solidFill>
                            <a:schemeClr val="tx1"/>
                          </a:solidFill>
                          <a:latin typeface="Arial" pitchFamily="34" charset="0"/>
                          <a:ea typeface="MS PGothic" pitchFamily="34" charset="-128"/>
                        </a:defRPr>
                      </a:lvl5pPr>
                      <a:lvl6pPr marL="457200" eaLnBrk="0" fontAlgn="base" hangingPunct="0">
                        <a:spcBef>
                          <a:spcPct val="20000"/>
                        </a:spcBef>
                        <a:spcAft>
                          <a:spcPct val="0"/>
                        </a:spcAft>
                        <a:defRPr>
                          <a:solidFill>
                            <a:schemeClr val="tx1"/>
                          </a:solidFill>
                          <a:latin typeface="Arial" pitchFamily="34" charset="0"/>
                          <a:ea typeface="MS PGothic" pitchFamily="34" charset="-128"/>
                        </a:defRPr>
                      </a:lvl6pPr>
                      <a:lvl7pPr marL="914400" eaLnBrk="0" fontAlgn="base" hangingPunct="0">
                        <a:spcBef>
                          <a:spcPct val="20000"/>
                        </a:spcBef>
                        <a:spcAft>
                          <a:spcPct val="0"/>
                        </a:spcAft>
                        <a:defRPr>
                          <a:solidFill>
                            <a:schemeClr val="tx1"/>
                          </a:solidFill>
                          <a:latin typeface="Arial" pitchFamily="34" charset="0"/>
                          <a:ea typeface="MS PGothic" pitchFamily="34" charset="-128"/>
                        </a:defRPr>
                      </a:lvl7pPr>
                      <a:lvl8pPr marL="1371600" eaLnBrk="0" fontAlgn="base" hangingPunct="0">
                        <a:spcBef>
                          <a:spcPct val="20000"/>
                        </a:spcBef>
                        <a:spcAft>
                          <a:spcPct val="0"/>
                        </a:spcAft>
                        <a:defRPr>
                          <a:solidFill>
                            <a:schemeClr val="tx1"/>
                          </a:solidFill>
                          <a:latin typeface="Arial" pitchFamily="34" charset="0"/>
                          <a:ea typeface="MS PGothic" pitchFamily="34" charset="-128"/>
                        </a:defRPr>
                      </a:lvl8pPr>
                      <a:lvl9pPr marL="1828800" eaLnBrk="0" fontAlgn="base" hangingPunct="0">
                        <a:spcBef>
                          <a:spcPct val="20000"/>
                        </a:spcBef>
                        <a:spcAft>
                          <a:spcPct val="0"/>
                        </a:spcAft>
                        <a:defRPr>
                          <a:solidFill>
                            <a:schemeClr val="tx1"/>
                          </a:solidFill>
                          <a:latin typeface="Arial" pitchFamily="34" charset="0"/>
                          <a:ea typeface="MS PGothic"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IE" altLang="sk-SK" sz="2800" b="0" i="0" u="none" strike="noStrike" cap="none" normalizeH="0" baseline="30000" smtClean="0">
                          <a:ln>
                            <a:noFill/>
                          </a:ln>
                          <a:solidFill>
                            <a:schemeClr val="tx1"/>
                          </a:solidFill>
                          <a:effectLst/>
                          <a:latin typeface="Arial" pitchFamily="34" charset="0"/>
                          <a:ea typeface="MS PGothic" pitchFamily="34" charset="-128"/>
                        </a:rPr>
                        <a:t>1</a:t>
                      </a:r>
                      <a:r>
                        <a:rPr kumimoji="0" lang="en-IE" altLang="sk-SK" sz="2800" b="0" i="0" u="none" strike="noStrike" cap="none" normalizeH="0" baseline="0" smtClean="0">
                          <a:ln>
                            <a:noFill/>
                          </a:ln>
                          <a:solidFill>
                            <a:schemeClr val="tx1"/>
                          </a:solidFill>
                          <a:effectLst/>
                          <a:latin typeface="Arial" pitchFamily="34" charset="0"/>
                          <a:ea typeface="MS PGothic" pitchFamily="34" charset="-128"/>
                        </a:rPr>
                        <a:t>/</a:t>
                      </a:r>
                      <a:r>
                        <a:rPr kumimoji="0" lang="en-IE" altLang="sk-SK" sz="2800" b="0" i="0" u="none" strike="noStrike" cap="none" normalizeH="0" baseline="-25000" smtClean="0">
                          <a:ln>
                            <a:noFill/>
                          </a:ln>
                          <a:solidFill>
                            <a:schemeClr val="tx1"/>
                          </a:solidFill>
                          <a:effectLst/>
                          <a:latin typeface="Arial" pitchFamily="34" charset="0"/>
                          <a:ea typeface="MS PGothic" pitchFamily="34" charset="-128"/>
                        </a:rPr>
                        <a:t>9</a:t>
                      </a:r>
                      <a:endParaRPr kumimoji="0" lang="en-US" altLang="sk-SK" sz="2800" b="0" i="0" u="none" strike="noStrike" cap="none" normalizeH="0" baseline="-25000" smtClean="0">
                        <a:ln>
                          <a:noFill/>
                        </a:ln>
                        <a:solidFill>
                          <a:schemeClr val="tx1"/>
                        </a:solidFill>
                        <a:effectLst/>
                        <a:latin typeface="Arial" pitchFamily="34" charset="0"/>
                        <a:ea typeface="MS PGothic" pitchFamily="34" charset="-128"/>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MS PGothic" pitchFamily="34" charset="-128"/>
                        </a:defRPr>
                      </a:lvl1pPr>
                      <a:lvl2pPr marL="37931725" indent="-37474525" eaLnBrk="0" hangingPunct="0">
                        <a:spcBef>
                          <a:spcPct val="20000"/>
                        </a:spcBef>
                        <a:defRPr sz="2400">
                          <a:solidFill>
                            <a:schemeClr val="tx1"/>
                          </a:solidFill>
                          <a:latin typeface="Arial" pitchFamily="34" charset="0"/>
                          <a:ea typeface="MS PGothic" pitchFamily="34" charset="-128"/>
                        </a:defRPr>
                      </a:lvl2pPr>
                      <a:lvl3pPr eaLnBrk="0" hangingPunct="0">
                        <a:spcBef>
                          <a:spcPct val="20000"/>
                        </a:spcBef>
                        <a:defRPr sz="2000">
                          <a:solidFill>
                            <a:schemeClr val="tx1"/>
                          </a:solidFill>
                          <a:latin typeface="Arial" pitchFamily="34" charset="0"/>
                          <a:ea typeface="MS PGothic" pitchFamily="34" charset="-128"/>
                        </a:defRPr>
                      </a:lvl3pPr>
                      <a:lvl4pPr eaLnBrk="0" hangingPunct="0">
                        <a:spcBef>
                          <a:spcPct val="20000"/>
                        </a:spcBef>
                        <a:defRPr>
                          <a:solidFill>
                            <a:schemeClr val="tx1"/>
                          </a:solidFill>
                          <a:latin typeface="Arial" pitchFamily="34" charset="0"/>
                          <a:ea typeface="MS PGothic" pitchFamily="34" charset="-128"/>
                        </a:defRPr>
                      </a:lvl4pPr>
                      <a:lvl5pPr eaLnBrk="0" hangingPunct="0">
                        <a:spcBef>
                          <a:spcPct val="20000"/>
                        </a:spcBef>
                        <a:defRPr>
                          <a:solidFill>
                            <a:schemeClr val="tx1"/>
                          </a:solidFill>
                          <a:latin typeface="Arial" pitchFamily="34" charset="0"/>
                          <a:ea typeface="MS PGothic" pitchFamily="34" charset="-128"/>
                        </a:defRPr>
                      </a:lvl5pPr>
                      <a:lvl6pPr marL="457200" eaLnBrk="0" fontAlgn="base" hangingPunct="0">
                        <a:spcBef>
                          <a:spcPct val="20000"/>
                        </a:spcBef>
                        <a:spcAft>
                          <a:spcPct val="0"/>
                        </a:spcAft>
                        <a:defRPr>
                          <a:solidFill>
                            <a:schemeClr val="tx1"/>
                          </a:solidFill>
                          <a:latin typeface="Arial" pitchFamily="34" charset="0"/>
                          <a:ea typeface="MS PGothic" pitchFamily="34" charset="-128"/>
                        </a:defRPr>
                      </a:lvl6pPr>
                      <a:lvl7pPr marL="914400" eaLnBrk="0" fontAlgn="base" hangingPunct="0">
                        <a:spcBef>
                          <a:spcPct val="20000"/>
                        </a:spcBef>
                        <a:spcAft>
                          <a:spcPct val="0"/>
                        </a:spcAft>
                        <a:defRPr>
                          <a:solidFill>
                            <a:schemeClr val="tx1"/>
                          </a:solidFill>
                          <a:latin typeface="Arial" pitchFamily="34" charset="0"/>
                          <a:ea typeface="MS PGothic" pitchFamily="34" charset="-128"/>
                        </a:defRPr>
                      </a:lvl7pPr>
                      <a:lvl8pPr marL="1371600" eaLnBrk="0" fontAlgn="base" hangingPunct="0">
                        <a:spcBef>
                          <a:spcPct val="20000"/>
                        </a:spcBef>
                        <a:spcAft>
                          <a:spcPct val="0"/>
                        </a:spcAft>
                        <a:defRPr>
                          <a:solidFill>
                            <a:schemeClr val="tx1"/>
                          </a:solidFill>
                          <a:latin typeface="Arial" pitchFamily="34" charset="0"/>
                          <a:ea typeface="MS PGothic" pitchFamily="34" charset="-128"/>
                        </a:defRPr>
                      </a:lvl8pPr>
                      <a:lvl9pPr marL="1828800" eaLnBrk="0" fontAlgn="base" hangingPunct="0">
                        <a:spcBef>
                          <a:spcPct val="20000"/>
                        </a:spcBef>
                        <a:spcAft>
                          <a:spcPct val="0"/>
                        </a:spcAft>
                        <a:defRPr>
                          <a:solidFill>
                            <a:schemeClr val="tx1"/>
                          </a:solidFill>
                          <a:latin typeface="Arial" pitchFamily="34" charset="0"/>
                          <a:ea typeface="MS PGothic"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IE" altLang="sk-SK" sz="2800" b="0" i="0" u="none" strike="noStrike" cap="none" normalizeH="0" baseline="30000" smtClean="0">
                          <a:ln>
                            <a:noFill/>
                          </a:ln>
                          <a:solidFill>
                            <a:schemeClr val="tx1"/>
                          </a:solidFill>
                          <a:effectLst/>
                          <a:latin typeface="Arial" pitchFamily="34" charset="0"/>
                          <a:ea typeface="MS PGothic" pitchFamily="34" charset="-128"/>
                        </a:rPr>
                        <a:t>1</a:t>
                      </a:r>
                      <a:r>
                        <a:rPr kumimoji="0" lang="en-IE" altLang="sk-SK" sz="2800" b="0" i="0" u="none" strike="noStrike" cap="none" normalizeH="0" baseline="0" smtClean="0">
                          <a:ln>
                            <a:noFill/>
                          </a:ln>
                          <a:solidFill>
                            <a:schemeClr val="tx1"/>
                          </a:solidFill>
                          <a:effectLst/>
                          <a:latin typeface="Arial" pitchFamily="34" charset="0"/>
                          <a:ea typeface="MS PGothic" pitchFamily="34" charset="-128"/>
                        </a:rPr>
                        <a:t>/</a:t>
                      </a:r>
                      <a:r>
                        <a:rPr kumimoji="0" lang="en-IE" altLang="sk-SK" sz="2800" b="0" i="0" u="none" strike="noStrike" cap="none" normalizeH="0" baseline="-25000" smtClean="0">
                          <a:ln>
                            <a:noFill/>
                          </a:ln>
                          <a:solidFill>
                            <a:schemeClr val="tx1"/>
                          </a:solidFill>
                          <a:effectLst/>
                          <a:latin typeface="Arial" pitchFamily="34" charset="0"/>
                          <a:ea typeface="MS PGothic" pitchFamily="34" charset="-128"/>
                        </a:rPr>
                        <a:t>9</a:t>
                      </a:r>
                      <a:endParaRPr kumimoji="0" lang="en-US" altLang="sk-SK" sz="2800" b="0" i="0" u="none" strike="noStrike" cap="none" normalizeH="0" baseline="-25000" smtClean="0">
                        <a:ln>
                          <a:noFill/>
                        </a:ln>
                        <a:solidFill>
                          <a:schemeClr val="tx1"/>
                        </a:solidFill>
                        <a:effectLst/>
                        <a:latin typeface="Arial" pitchFamily="34" charset="0"/>
                        <a:ea typeface="MS PGothic" pitchFamily="34" charset="-128"/>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57225">
                <a:tc>
                  <a:txBody>
                    <a:bodyPr/>
                    <a:lstStyle>
                      <a:lvl1pPr eaLnBrk="0" hangingPunct="0">
                        <a:spcBef>
                          <a:spcPct val="20000"/>
                        </a:spcBef>
                        <a:defRPr sz="2800">
                          <a:solidFill>
                            <a:schemeClr val="tx1"/>
                          </a:solidFill>
                          <a:latin typeface="Arial" pitchFamily="34" charset="0"/>
                          <a:ea typeface="MS PGothic" pitchFamily="34" charset="-128"/>
                        </a:defRPr>
                      </a:lvl1pPr>
                      <a:lvl2pPr marL="37931725" indent="-37474525" eaLnBrk="0" hangingPunct="0">
                        <a:spcBef>
                          <a:spcPct val="20000"/>
                        </a:spcBef>
                        <a:defRPr sz="2400">
                          <a:solidFill>
                            <a:schemeClr val="tx1"/>
                          </a:solidFill>
                          <a:latin typeface="Arial" pitchFamily="34" charset="0"/>
                          <a:ea typeface="MS PGothic" pitchFamily="34" charset="-128"/>
                        </a:defRPr>
                      </a:lvl2pPr>
                      <a:lvl3pPr eaLnBrk="0" hangingPunct="0">
                        <a:spcBef>
                          <a:spcPct val="20000"/>
                        </a:spcBef>
                        <a:defRPr sz="2000">
                          <a:solidFill>
                            <a:schemeClr val="tx1"/>
                          </a:solidFill>
                          <a:latin typeface="Arial" pitchFamily="34" charset="0"/>
                          <a:ea typeface="MS PGothic" pitchFamily="34" charset="-128"/>
                        </a:defRPr>
                      </a:lvl3pPr>
                      <a:lvl4pPr eaLnBrk="0" hangingPunct="0">
                        <a:spcBef>
                          <a:spcPct val="20000"/>
                        </a:spcBef>
                        <a:defRPr>
                          <a:solidFill>
                            <a:schemeClr val="tx1"/>
                          </a:solidFill>
                          <a:latin typeface="Arial" pitchFamily="34" charset="0"/>
                          <a:ea typeface="MS PGothic" pitchFamily="34" charset="-128"/>
                        </a:defRPr>
                      </a:lvl4pPr>
                      <a:lvl5pPr eaLnBrk="0" hangingPunct="0">
                        <a:spcBef>
                          <a:spcPct val="20000"/>
                        </a:spcBef>
                        <a:defRPr>
                          <a:solidFill>
                            <a:schemeClr val="tx1"/>
                          </a:solidFill>
                          <a:latin typeface="Arial" pitchFamily="34" charset="0"/>
                          <a:ea typeface="MS PGothic" pitchFamily="34" charset="-128"/>
                        </a:defRPr>
                      </a:lvl5pPr>
                      <a:lvl6pPr marL="457200" eaLnBrk="0" fontAlgn="base" hangingPunct="0">
                        <a:spcBef>
                          <a:spcPct val="20000"/>
                        </a:spcBef>
                        <a:spcAft>
                          <a:spcPct val="0"/>
                        </a:spcAft>
                        <a:defRPr>
                          <a:solidFill>
                            <a:schemeClr val="tx1"/>
                          </a:solidFill>
                          <a:latin typeface="Arial" pitchFamily="34" charset="0"/>
                          <a:ea typeface="MS PGothic" pitchFamily="34" charset="-128"/>
                        </a:defRPr>
                      </a:lvl6pPr>
                      <a:lvl7pPr marL="914400" eaLnBrk="0" fontAlgn="base" hangingPunct="0">
                        <a:spcBef>
                          <a:spcPct val="20000"/>
                        </a:spcBef>
                        <a:spcAft>
                          <a:spcPct val="0"/>
                        </a:spcAft>
                        <a:defRPr>
                          <a:solidFill>
                            <a:schemeClr val="tx1"/>
                          </a:solidFill>
                          <a:latin typeface="Arial" pitchFamily="34" charset="0"/>
                          <a:ea typeface="MS PGothic" pitchFamily="34" charset="-128"/>
                        </a:defRPr>
                      </a:lvl7pPr>
                      <a:lvl8pPr marL="1371600" eaLnBrk="0" fontAlgn="base" hangingPunct="0">
                        <a:spcBef>
                          <a:spcPct val="20000"/>
                        </a:spcBef>
                        <a:spcAft>
                          <a:spcPct val="0"/>
                        </a:spcAft>
                        <a:defRPr>
                          <a:solidFill>
                            <a:schemeClr val="tx1"/>
                          </a:solidFill>
                          <a:latin typeface="Arial" pitchFamily="34" charset="0"/>
                          <a:ea typeface="MS PGothic" pitchFamily="34" charset="-128"/>
                        </a:defRPr>
                      </a:lvl8pPr>
                      <a:lvl9pPr marL="1828800" eaLnBrk="0" fontAlgn="base" hangingPunct="0">
                        <a:spcBef>
                          <a:spcPct val="20000"/>
                        </a:spcBef>
                        <a:spcAft>
                          <a:spcPct val="0"/>
                        </a:spcAft>
                        <a:defRPr>
                          <a:solidFill>
                            <a:schemeClr val="tx1"/>
                          </a:solidFill>
                          <a:latin typeface="Arial" pitchFamily="34" charset="0"/>
                          <a:ea typeface="MS PGothic"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IE" altLang="sk-SK" sz="2800" b="0" i="0" u="none" strike="noStrike" cap="none" normalizeH="0" baseline="30000" smtClean="0">
                          <a:ln>
                            <a:noFill/>
                          </a:ln>
                          <a:solidFill>
                            <a:schemeClr val="tx1"/>
                          </a:solidFill>
                          <a:effectLst/>
                          <a:latin typeface="Arial" pitchFamily="34" charset="0"/>
                          <a:ea typeface="MS PGothic" pitchFamily="34" charset="-128"/>
                        </a:rPr>
                        <a:t>1</a:t>
                      </a:r>
                      <a:r>
                        <a:rPr kumimoji="0" lang="en-IE" altLang="sk-SK" sz="2800" b="0" i="0" u="none" strike="noStrike" cap="none" normalizeH="0" baseline="0" smtClean="0">
                          <a:ln>
                            <a:noFill/>
                          </a:ln>
                          <a:solidFill>
                            <a:schemeClr val="tx1"/>
                          </a:solidFill>
                          <a:effectLst/>
                          <a:latin typeface="Arial" pitchFamily="34" charset="0"/>
                          <a:ea typeface="MS PGothic" pitchFamily="34" charset="-128"/>
                        </a:rPr>
                        <a:t>/</a:t>
                      </a:r>
                      <a:r>
                        <a:rPr kumimoji="0" lang="en-IE" altLang="sk-SK" sz="2800" b="0" i="0" u="none" strike="noStrike" cap="none" normalizeH="0" baseline="-25000" smtClean="0">
                          <a:ln>
                            <a:noFill/>
                          </a:ln>
                          <a:solidFill>
                            <a:schemeClr val="tx1"/>
                          </a:solidFill>
                          <a:effectLst/>
                          <a:latin typeface="Arial" pitchFamily="34" charset="0"/>
                          <a:ea typeface="MS PGothic" pitchFamily="34" charset="-128"/>
                        </a:rPr>
                        <a:t>9</a:t>
                      </a:r>
                      <a:endParaRPr kumimoji="0" lang="en-US" altLang="sk-SK" sz="2800" b="0" i="0" u="none" strike="noStrike" cap="none" normalizeH="0" baseline="-25000" smtClean="0">
                        <a:ln>
                          <a:noFill/>
                        </a:ln>
                        <a:solidFill>
                          <a:schemeClr val="tx1"/>
                        </a:solidFill>
                        <a:effectLst/>
                        <a:latin typeface="Arial" pitchFamily="34" charset="0"/>
                        <a:ea typeface="MS PGothic" pitchFamily="34" charset="-128"/>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MS PGothic" pitchFamily="34" charset="-128"/>
                        </a:defRPr>
                      </a:lvl1pPr>
                      <a:lvl2pPr marL="37931725" indent="-37474525" eaLnBrk="0" hangingPunct="0">
                        <a:spcBef>
                          <a:spcPct val="20000"/>
                        </a:spcBef>
                        <a:defRPr sz="2400">
                          <a:solidFill>
                            <a:schemeClr val="tx1"/>
                          </a:solidFill>
                          <a:latin typeface="Arial" pitchFamily="34" charset="0"/>
                          <a:ea typeface="MS PGothic" pitchFamily="34" charset="-128"/>
                        </a:defRPr>
                      </a:lvl2pPr>
                      <a:lvl3pPr eaLnBrk="0" hangingPunct="0">
                        <a:spcBef>
                          <a:spcPct val="20000"/>
                        </a:spcBef>
                        <a:defRPr sz="2000">
                          <a:solidFill>
                            <a:schemeClr val="tx1"/>
                          </a:solidFill>
                          <a:latin typeface="Arial" pitchFamily="34" charset="0"/>
                          <a:ea typeface="MS PGothic" pitchFamily="34" charset="-128"/>
                        </a:defRPr>
                      </a:lvl3pPr>
                      <a:lvl4pPr eaLnBrk="0" hangingPunct="0">
                        <a:spcBef>
                          <a:spcPct val="20000"/>
                        </a:spcBef>
                        <a:defRPr>
                          <a:solidFill>
                            <a:schemeClr val="tx1"/>
                          </a:solidFill>
                          <a:latin typeface="Arial" pitchFamily="34" charset="0"/>
                          <a:ea typeface="MS PGothic" pitchFamily="34" charset="-128"/>
                        </a:defRPr>
                      </a:lvl4pPr>
                      <a:lvl5pPr eaLnBrk="0" hangingPunct="0">
                        <a:spcBef>
                          <a:spcPct val="20000"/>
                        </a:spcBef>
                        <a:defRPr>
                          <a:solidFill>
                            <a:schemeClr val="tx1"/>
                          </a:solidFill>
                          <a:latin typeface="Arial" pitchFamily="34" charset="0"/>
                          <a:ea typeface="MS PGothic" pitchFamily="34" charset="-128"/>
                        </a:defRPr>
                      </a:lvl5pPr>
                      <a:lvl6pPr marL="457200" eaLnBrk="0" fontAlgn="base" hangingPunct="0">
                        <a:spcBef>
                          <a:spcPct val="20000"/>
                        </a:spcBef>
                        <a:spcAft>
                          <a:spcPct val="0"/>
                        </a:spcAft>
                        <a:defRPr>
                          <a:solidFill>
                            <a:schemeClr val="tx1"/>
                          </a:solidFill>
                          <a:latin typeface="Arial" pitchFamily="34" charset="0"/>
                          <a:ea typeface="MS PGothic" pitchFamily="34" charset="-128"/>
                        </a:defRPr>
                      </a:lvl6pPr>
                      <a:lvl7pPr marL="914400" eaLnBrk="0" fontAlgn="base" hangingPunct="0">
                        <a:spcBef>
                          <a:spcPct val="20000"/>
                        </a:spcBef>
                        <a:spcAft>
                          <a:spcPct val="0"/>
                        </a:spcAft>
                        <a:defRPr>
                          <a:solidFill>
                            <a:schemeClr val="tx1"/>
                          </a:solidFill>
                          <a:latin typeface="Arial" pitchFamily="34" charset="0"/>
                          <a:ea typeface="MS PGothic" pitchFamily="34" charset="-128"/>
                        </a:defRPr>
                      </a:lvl7pPr>
                      <a:lvl8pPr marL="1371600" eaLnBrk="0" fontAlgn="base" hangingPunct="0">
                        <a:spcBef>
                          <a:spcPct val="20000"/>
                        </a:spcBef>
                        <a:spcAft>
                          <a:spcPct val="0"/>
                        </a:spcAft>
                        <a:defRPr>
                          <a:solidFill>
                            <a:schemeClr val="tx1"/>
                          </a:solidFill>
                          <a:latin typeface="Arial" pitchFamily="34" charset="0"/>
                          <a:ea typeface="MS PGothic" pitchFamily="34" charset="-128"/>
                        </a:defRPr>
                      </a:lvl8pPr>
                      <a:lvl9pPr marL="1828800" eaLnBrk="0" fontAlgn="base" hangingPunct="0">
                        <a:spcBef>
                          <a:spcPct val="20000"/>
                        </a:spcBef>
                        <a:spcAft>
                          <a:spcPct val="0"/>
                        </a:spcAft>
                        <a:defRPr>
                          <a:solidFill>
                            <a:schemeClr val="tx1"/>
                          </a:solidFill>
                          <a:latin typeface="Arial" pitchFamily="34" charset="0"/>
                          <a:ea typeface="MS PGothic"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IE" altLang="sk-SK" sz="2800" b="0" i="0" u="none" strike="noStrike" cap="none" normalizeH="0" baseline="30000" smtClean="0">
                          <a:ln>
                            <a:noFill/>
                          </a:ln>
                          <a:solidFill>
                            <a:schemeClr val="tx1"/>
                          </a:solidFill>
                          <a:effectLst/>
                          <a:latin typeface="Arial" pitchFamily="34" charset="0"/>
                          <a:ea typeface="MS PGothic" pitchFamily="34" charset="-128"/>
                        </a:rPr>
                        <a:t>1</a:t>
                      </a:r>
                      <a:r>
                        <a:rPr kumimoji="0" lang="en-IE" altLang="sk-SK" sz="2800" b="0" i="0" u="none" strike="noStrike" cap="none" normalizeH="0" baseline="0" smtClean="0">
                          <a:ln>
                            <a:noFill/>
                          </a:ln>
                          <a:solidFill>
                            <a:schemeClr val="tx1"/>
                          </a:solidFill>
                          <a:effectLst/>
                          <a:latin typeface="Arial" pitchFamily="34" charset="0"/>
                          <a:ea typeface="MS PGothic" pitchFamily="34" charset="-128"/>
                        </a:rPr>
                        <a:t>/</a:t>
                      </a:r>
                      <a:r>
                        <a:rPr kumimoji="0" lang="en-IE" altLang="sk-SK" sz="2800" b="0" i="0" u="none" strike="noStrike" cap="none" normalizeH="0" baseline="-25000" smtClean="0">
                          <a:ln>
                            <a:noFill/>
                          </a:ln>
                          <a:solidFill>
                            <a:schemeClr val="tx1"/>
                          </a:solidFill>
                          <a:effectLst/>
                          <a:latin typeface="Arial" pitchFamily="34" charset="0"/>
                          <a:ea typeface="MS PGothic" pitchFamily="34" charset="-128"/>
                        </a:rPr>
                        <a:t>9</a:t>
                      </a:r>
                      <a:endParaRPr kumimoji="0" lang="en-US" altLang="sk-SK" sz="2800" b="0" i="0" u="none" strike="noStrike" cap="none" normalizeH="0" baseline="-25000" smtClean="0">
                        <a:ln>
                          <a:noFill/>
                        </a:ln>
                        <a:solidFill>
                          <a:schemeClr val="tx1"/>
                        </a:solidFill>
                        <a:effectLst/>
                        <a:latin typeface="Arial" pitchFamily="34" charset="0"/>
                        <a:ea typeface="MS PGothic" pitchFamily="34" charset="-128"/>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MS PGothic" pitchFamily="34" charset="-128"/>
                        </a:defRPr>
                      </a:lvl1pPr>
                      <a:lvl2pPr marL="37931725" indent="-37474525" eaLnBrk="0" hangingPunct="0">
                        <a:spcBef>
                          <a:spcPct val="20000"/>
                        </a:spcBef>
                        <a:defRPr sz="2400">
                          <a:solidFill>
                            <a:schemeClr val="tx1"/>
                          </a:solidFill>
                          <a:latin typeface="Arial" pitchFamily="34" charset="0"/>
                          <a:ea typeface="MS PGothic" pitchFamily="34" charset="-128"/>
                        </a:defRPr>
                      </a:lvl2pPr>
                      <a:lvl3pPr eaLnBrk="0" hangingPunct="0">
                        <a:spcBef>
                          <a:spcPct val="20000"/>
                        </a:spcBef>
                        <a:defRPr sz="2000">
                          <a:solidFill>
                            <a:schemeClr val="tx1"/>
                          </a:solidFill>
                          <a:latin typeface="Arial" pitchFamily="34" charset="0"/>
                          <a:ea typeface="MS PGothic" pitchFamily="34" charset="-128"/>
                        </a:defRPr>
                      </a:lvl3pPr>
                      <a:lvl4pPr eaLnBrk="0" hangingPunct="0">
                        <a:spcBef>
                          <a:spcPct val="20000"/>
                        </a:spcBef>
                        <a:defRPr>
                          <a:solidFill>
                            <a:schemeClr val="tx1"/>
                          </a:solidFill>
                          <a:latin typeface="Arial" pitchFamily="34" charset="0"/>
                          <a:ea typeface="MS PGothic" pitchFamily="34" charset="-128"/>
                        </a:defRPr>
                      </a:lvl4pPr>
                      <a:lvl5pPr eaLnBrk="0" hangingPunct="0">
                        <a:spcBef>
                          <a:spcPct val="20000"/>
                        </a:spcBef>
                        <a:defRPr>
                          <a:solidFill>
                            <a:schemeClr val="tx1"/>
                          </a:solidFill>
                          <a:latin typeface="Arial" pitchFamily="34" charset="0"/>
                          <a:ea typeface="MS PGothic" pitchFamily="34" charset="-128"/>
                        </a:defRPr>
                      </a:lvl5pPr>
                      <a:lvl6pPr marL="457200" eaLnBrk="0" fontAlgn="base" hangingPunct="0">
                        <a:spcBef>
                          <a:spcPct val="20000"/>
                        </a:spcBef>
                        <a:spcAft>
                          <a:spcPct val="0"/>
                        </a:spcAft>
                        <a:defRPr>
                          <a:solidFill>
                            <a:schemeClr val="tx1"/>
                          </a:solidFill>
                          <a:latin typeface="Arial" pitchFamily="34" charset="0"/>
                          <a:ea typeface="MS PGothic" pitchFamily="34" charset="-128"/>
                        </a:defRPr>
                      </a:lvl6pPr>
                      <a:lvl7pPr marL="914400" eaLnBrk="0" fontAlgn="base" hangingPunct="0">
                        <a:spcBef>
                          <a:spcPct val="20000"/>
                        </a:spcBef>
                        <a:spcAft>
                          <a:spcPct val="0"/>
                        </a:spcAft>
                        <a:defRPr>
                          <a:solidFill>
                            <a:schemeClr val="tx1"/>
                          </a:solidFill>
                          <a:latin typeface="Arial" pitchFamily="34" charset="0"/>
                          <a:ea typeface="MS PGothic" pitchFamily="34" charset="-128"/>
                        </a:defRPr>
                      </a:lvl7pPr>
                      <a:lvl8pPr marL="1371600" eaLnBrk="0" fontAlgn="base" hangingPunct="0">
                        <a:spcBef>
                          <a:spcPct val="20000"/>
                        </a:spcBef>
                        <a:spcAft>
                          <a:spcPct val="0"/>
                        </a:spcAft>
                        <a:defRPr>
                          <a:solidFill>
                            <a:schemeClr val="tx1"/>
                          </a:solidFill>
                          <a:latin typeface="Arial" pitchFamily="34" charset="0"/>
                          <a:ea typeface="MS PGothic" pitchFamily="34" charset="-128"/>
                        </a:defRPr>
                      </a:lvl8pPr>
                      <a:lvl9pPr marL="1828800" eaLnBrk="0" fontAlgn="base" hangingPunct="0">
                        <a:spcBef>
                          <a:spcPct val="20000"/>
                        </a:spcBef>
                        <a:spcAft>
                          <a:spcPct val="0"/>
                        </a:spcAft>
                        <a:defRPr>
                          <a:solidFill>
                            <a:schemeClr val="tx1"/>
                          </a:solidFill>
                          <a:latin typeface="Arial" pitchFamily="34" charset="0"/>
                          <a:ea typeface="MS PGothic"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IE" altLang="sk-SK" sz="2800" b="0" i="0" u="none" strike="noStrike" cap="none" normalizeH="0" baseline="30000" smtClean="0">
                          <a:ln>
                            <a:noFill/>
                          </a:ln>
                          <a:solidFill>
                            <a:schemeClr val="tx1"/>
                          </a:solidFill>
                          <a:effectLst/>
                          <a:latin typeface="Arial" pitchFamily="34" charset="0"/>
                          <a:ea typeface="MS PGothic" pitchFamily="34" charset="-128"/>
                        </a:rPr>
                        <a:t>1</a:t>
                      </a:r>
                      <a:r>
                        <a:rPr kumimoji="0" lang="en-IE" altLang="sk-SK" sz="2800" b="0" i="0" u="none" strike="noStrike" cap="none" normalizeH="0" baseline="0" smtClean="0">
                          <a:ln>
                            <a:noFill/>
                          </a:ln>
                          <a:solidFill>
                            <a:schemeClr val="tx1"/>
                          </a:solidFill>
                          <a:effectLst/>
                          <a:latin typeface="Arial" pitchFamily="34" charset="0"/>
                          <a:ea typeface="MS PGothic" pitchFamily="34" charset="-128"/>
                        </a:rPr>
                        <a:t>/</a:t>
                      </a:r>
                      <a:r>
                        <a:rPr kumimoji="0" lang="en-IE" altLang="sk-SK" sz="2800" b="0" i="0" u="none" strike="noStrike" cap="none" normalizeH="0" baseline="-25000" smtClean="0">
                          <a:ln>
                            <a:noFill/>
                          </a:ln>
                          <a:solidFill>
                            <a:schemeClr val="tx1"/>
                          </a:solidFill>
                          <a:effectLst/>
                          <a:latin typeface="Arial" pitchFamily="34" charset="0"/>
                          <a:ea typeface="MS PGothic" pitchFamily="34" charset="-128"/>
                        </a:rPr>
                        <a:t>9</a:t>
                      </a:r>
                      <a:endParaRPr kumimoji="0" lang="en-US" altLang="sk-SK" sz="2800" b="0" i="0" u="none" strike="noStrike" cap="none" normalizeH="0" baseline="-25000" smtClean="0">
                        <a:ln>
                          <a:noFill/>
                        </a:ln>
                        <a:solidFill>
                          <a:schemeClr val="tx1"/>
                        </a:solidFill>
                        <a:effectLst/>
                        <a:latin typeface="Arial" pitchFamily="34" charset="0"/>
                        <a:ea typeface="MS PGothic" pitchFamily="34" charset="-128"/>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8447120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IE" altLang="sk-SK" smtClean="0"/>
              <a:t>Other Means</a:t>
            </a:r>
            <a:endParaRPr lang="en-US" altLang="sk-SK" smtClean="0"/>
          </a:p>
        </p:txBody>
      </p:sp>
      <p:sp>
        <p:nvSpPr>
          <p:cNvPr id="15363" name="Rectangle 3"/>
          <p:cNvSpPr>
            <a:spLocks noGrp="1" noChangeArrowheads="1"/>
          </p:cNvSpPr>
          <p:nvPr>
            <p:ph type="body" idx="1"/>
          </p:nvPr>
        </p:nvSpPr>
        <p:spPr/>
        <p:txBody>
          <a:bodyPr/>
          <a:lstStyle/>
          <a:p>
            <a:pPr marL="0" indent="0" eaLnBrk="1" hangingPunct="1">
              <a:buFontTx/>
              <a:buNone/>
            </a:pPr>
            <a:r>
              <a:rPr lang="en-IE" altLang="sk-SK" smtClean="0"/>
              <a:t>There are different kinds of mean filters all of which exhibit slightly different behaviour:</a:t>
            </a:r>
          </a:p>
          <a:p>
            <a:pPr lvl="1" eaLnBrk="1" hangingPunct="1"/>
            <a:r>
              <a:rPr lang="en-IE" altLang="sk-SK" smtClean="0"/>
              <a:t>Geometric Mean</a:t>
            </a:r>
          </a:p>
          <a:p>
            <a:pPr lvl="1" eaLnBrk="1" hangingPunct="1"/>
            <a:r>
              <a:rPr lang="en-IE" altLang="sk-SK" smtClean="0"/>
              <a:t>Harmonic Mean</a:t>
            </a:r>
          </a:p>
          <a:p>
            <a:pPr lvl="1" eaLnBrk="1" hangingPunct="1"/>
            <a:r>
              <a:rPr lang="en-IE" altLang="sk-SK" smtClean="0"/>
              <a:t>Contraharmonic Mean</a:t>
            </a:r>
            <a:endParaRPr lang="en-US" altLang="sk-SK" smtClean="0"/>
          </a:p>
        </p:txBody>
      </p:sp>
    </p:spTree>
    <p:extLst>
      <p:ext uri="{BB962C8B-B14F-4D97-AF65-F5344CB8AC3E}">
        <p14:creationId xmlns:p14="http://schemas.microsoft.com/office/powerpoint/2010/main" val="22563816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IE" altLang="sk-SK" smtClean="0"/>
              <a:t>Other Means (cont…)</a:t>
            </a:r>
            <a:endParaRPr lang="en-US" altLang="sk-SK" smtClean="0"/>
          </a:p>
        </p:txBody>
      </p:sp>
      <p:sp>
        <p:nvSpPr>
          <p:cNvPr id="16387" name="Rectangle 3"/>
          <p:cNvSpPr>
            <a:spLocks noGrp="1" noChangeArrowheads="1"/>
          </p:cNvSpPr>
          <p:nvPr>
            <p:ph type="body" idx="1"/>
          </p:nvPr>
        </p:nvSpPr>
        <p:spPr/>
        <p:txBody>
          <a:bodyPr/>
          <a:lstStyle/>
          <a:p>
            <a:pPr marL="0" indent="0" eaLnBrk="1" hangingPunct="1">
              <a:buFontTx/>
              <a:buNone/>
            </a:pPr>
            <a:r>
              <a:rPr lang="en-IE" altLang="sk-SK" dirty="0" smtClean="0"/>
              <a:t>There are other variants on the mean which can give different performance</a:t>
            </a:r>
          </a:p>
          <a:p>
            <a:pPr marL="0" indent="0" eaLnBrk="1" hangingPunct="1">
              <a:buFontTx/>
              <a:buNone/>
            </a:pPr>
            <a:r>
              <a:rPr lang="en-IE" altLang="sk-SK" b="1" dirty="0" smtClean="0">
                <a:solidFill>
                  <a:srgbClr val="FFC000"/>
                </a:solidFill>
                <a:effectLst/>
              </a:rPr>
              <a:t>Geometric Mean</a:t>
            </a:r>
            <a:r>
              <a:rPr lang="en-IE" altLang="sk-SK" b="1" dirty="0" smtClean="0"/>
              <a:t>:</a:t>
            </a:r>
          </a:p>
          <a:p>
            <a:pPr marL="0" indent="0" eaLnBrk="1" hangingPunct="1">
              <a:buFontTx/>
              <a:buNone/>
            </a:pPr>
            <a:endParaRPr lang="en-IE" altLang="sk-SK" dirty="0" smtClean="0"/>
          </a:p>
          <a:p>
            <a:pPr marL="0" indent="0" eaLnBrk="1" hangingPunct="1">
              <a:buFontTx/>
              <a:buNone/>
            </a:pPr>
            <a:endParaRPr lang="en-IE" altLang="sk-SK" dirty="0" smtClean="0"/>
          </a:p>
          <a:p>
            <a:pPr marL="0" indent="0" eaLnBrk="1" hangingPunct="1">
              <a:buFontTx/>
              <a:buNone/>
            </a:pPr>
            <a:endParaRPr lang="en-IE" altLang="sk-SK" dirty="0" smtClean="0"/>
          </a:p>
          <a:p>
            <a:pPr marL="0" indent="0" eaLnBrk="1" hangingPunct="1">
              <a:buFontTx/>
              <a:buNone/>
            </a:pPr>
            <a:r>
              <a:rPr lang="en-IE" altLang="sk-SK" dirty="0" smtClean="0"/>
              <a:t>Achieves similar smoothing to the arithmetic mean, but tends to lose less image detail</a:t>
            </a:r>
            <a:endParaRPr lang="en-US" altLang="sk-SK" dirty="0" smtClean="0"/>
          </a:p>
        </p:txBody>
      </p:sp>
      <p:graphicFrame>
        <p:nvGraphicFramePr>
          <p:cNvPr id="16388" name="Object 2"/>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26684" name="Equation" r:id="rId4" imgW="114151" imgH="215619" progId="Equation.3">
                  <p:embed/>
                </p:oleObj>
              </mc:Choice>
              <mc:Fallback>
                <p:oleObj name="Equation" r:id="rId4" imgW="114151" imgH="215619"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89" name="Object 3"/>
          <p:cNvGraphicFramePr>
            <a:graphicFrameLocks noChangeAspect="1"/>
          </p:cNvGraphicFramePr>
          <p:nvPr>
            <p:extLst>
              <p:ext uri="{D42A27DB-BD31-4B8C-83A1-F6EECF244321}">
                <p14:modId xmlns:p14="http://schemas.microsoft.com/office/powerpoint/2010/main" val="3289267491"/>
              </p:ext>
            </p:extLst>
          </p:nvPr>
        </p:nvGraphicFramePr>
        <p:xfrm>
          <a:off x="2643188" y="3594100"/>
          <a:ext cx="2928937" cy="1166890"/>
        </p:xfrm>
        <a:graphic>
          <a:graphicData uri="http://schemas.openxmlformats.org/presentationml/2006/ole">
            <mc:AlternateContent xmlns:mc="http://schemas.openxmlformats.org/markup-compatibility/2006">
              <mc:Choice xmlns:v="urn:schemas-microsoft-com:vml" Requires="v">
                <p:oleObj spid="_x0000_s26685" name="Equation" r:id="rId6" imgW="1562100" imgH="622300" progId="Equation.3">
                  <p:embed/>
                </p:oleObj>
              </mc:Choice>
              <mc:Fallback>
                <p:oleObj name="Equation" r:id="rId6" imgW="1562100" imgH="6223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43188" y="3594100"/>
                        <a:ext cx="2928937" cy="1166890"/>
                      </a:xfrm>
                      <a:prstGeom prst="rect">
                        <a:avLst/>
                      </a:prstGeom>
                      <a:solidFill>
                        <a:schemeClr val="tx1"/>
                      </a:solidFill>
                      <a:ln>
                        <a:solidFill>
                          <a:schemeClr val="tx1"/>
                        </a:solidFill>
                      </a:ln>
                      <a:effectLst/>
                    </p:spPr>
                  </p:pic>
                </p:oleObj>
              </mc:Fallback>
            </mc:AlternateContent>
          </a:graphicData>
        </a:graphic>
      </p:graphicFrame>
    </p:spTree>
    <p:extLst>
      <p:ext uri="{BB962C8B-B14F-4D97-AF65-F5344CB8AC3E}">
        <p14:creationId xmlns:p14="http://schemas.microsoft.com/office/powerpoint/2010/main" val="32317709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IE" altLang="sk-SK" smtClean="0"/>
              <a:t>Other Means (cont…)</a:t>
            </a:r>
            <a:endParaRPr lang="en-US" altLang="sk-SK" smtClean="0"/>
          </a:p>
        </p:txBody>
      </p:sp>
      <p:sp>
        <p:nvSpPr>
          <p:cNvPr id="18435" name="Rectangle 3"/>
          <p:cNvSpPr>
            <a:spLocks noGrp="1" noChangeArrowheads="1"/>
          </p:cNvSpPr>
          <p:nvPr>
            <p:ph type="body" idx="1"/>
          </p:nvPr>
        </p:nvSpPr>
        <p:spPr/>
        <p:txBody>
          <a:bodyPr/>
          <a:lstStyle/>
          <a:p>
            <a:pPr marL="0" indent="0" eaLnBrk="1" hangingPunct="1">
              <a:buFontTx/>
              <a:buNone/>
              <a:tabLst>
                <a:tab pos="1339850" algn="l"/>
              </a:tabLst>
            </a:pPr>
            <a:r>
              <a:rPr lang="en-IE" altLang="sk-SK" b="1" dirty="0" smtClean="0">
                <a:solidFill>
                  <a:srgbClr val="FFC000"/>
                </a:solidFill>
                <a:effectLst/>
              </a:rPr>
              <a:t>Harmonic Mean:</a:t>
            </a:r>
          </a:p>
          <a:p>
            <a:pPr marL="0" indent="0" eaLnBrk="1" hangingPunct="1">
              <a:buFontTx/>
              <a:buNone/>
              <a:tabLst>
                <a:tab pos="1339850" algn="l"/>
              </a:tabLst>
            </a:pPr>
            <a:endParaRPr lang="en-IE" altLang="sk-SK" dirty="0" smtClean="0"/>
          </a:p>
          <a:p>
            <a:pPr marL="0" indent="0" eaLnBrk="1" hangingPunct="1">
              <a:buFontTx/>
              <a:buNone/>
              <a:tabLst>
                <a:tab pos="1339850" algn="l"/>
              </a:tabLst>
            </a:pPr>
            <a:endParaRPr lang="en-IE" altLang="sk-SK" dirty="0" smtClean="0"/>
          </a:p>
          <a:p>
            <a:pPr marL="0" indent="0" eaLnBrk="1" hangingPunct="1">
              <a:buFontTx/>
              <a:buNone/>
              <a:tabLst>
                <a:tab pos="1339850" algn="l"/>
              </a:tabLst>
            </a:pPr>
            <a:endParaRPr lang="en-IE" altLang="sk-SK" dirty="0" smtClean="0"/>
          </a:p>
          <a:p>
            <a:pPr marL="0" indent="0" eaLnBrk="1" hangingPunct="1">
              <a:buFontTx/>
              <a:buNone/>
              <a:tabLst>
                <a:tab pos="1339850" algn="l"/>
              </a:tabLst>
            </a:pPr>
            <a:r>
              <a:rPr lang="en-IE" altLang="sk-SK" dirty="0" smtClean="0"/>
              <a:t>Works well for salt noise, but fails for pepper noise</a:t>
            </a:r>
          </a:p>
          <a:p>
            <a:pPr marL="0" indent="0" eaLnBrk="1" hangingPunct="1">
              <a:buFontTx/>
              <a:buNone/>
              <a:tabLst>
                <a:tab pos="1339850" algn="l"/>
              </a:tabLst>
            </a:pPr>
            <a:r>
              <a:rPr lang="en-IE" altLang="sk-SK" dirty="0" smtClean="0"/>
              <a:t>Also does well for other kinds of noise such as Gaussian noise</a:t>
            </a:r>
            <a:endParaRPr lang="en-US" altLang="sk-SK" dirty="0" smtClean="0"/>
          </a:p>
        </p:txBody>
      </p:sp>
      <p:graphicFrame>
        <p:nvGraphicFramePr>
          <p:cNvPr id="18436" name="Object 2"/>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27708" name="Equation" r:id="rId4" imgW="114151" imgH="215619" progId="Equation.3">
                  <p:embed/>
                </p:oleObj>
              </mc:Choice>
              <mc:Fallback>
                <p:oleObj name="Equation" r:id="rId4" imgW="114151" imgH="215619"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37" name="Object 3"/>
          <p:cNvGraphicFramePr>
            <a:graphicFrameLocks noChangeAspect="1"/>
          </p:cNvGraphicFramePr>
          <p:nvPr>
            <p:extLst>
              <p:ext uri="{D42A27DB-BD31-4B8C-83A1-F6EECF244321}">
                <p14:modId xmlns:p14="http://schemas.microsoft.com/office/powerpoint/2010/main" val="1694217289"/>
              </p:ext>
            </p:extLst>
          </p:nvPr>
        </p:nvGraphicFramePr>
        <p:xfrm>
          <a:off x="2992793" y="2389189"/>
          <a:ext cx="2617431" cy="1192211"/>
        </p:xfrm>
        <a:graphic>
          <a:graphicData uri="http://schemas.openxmlformats.org/presentationml/2006/ole">
            <mc:AlternateContent xmlns:mc="http://schemas.openxmlformats.org/markup-compatibility/2006">
              <mc:Choice xmlns:v="urn:schemas-microsoft-com:vml" Requires="v">
                <p:oleObj spid="_x0000_s27709" name="Equation" r:id="rId6" imgW="1422400" imgH="647700" progId="Equation.3">
                  <p:embed/>
                </p:oleObj>
              </mc:Choice>
              <mc:Fallback>
                <p:oleObj name="Equation" r:id="rId6" imgW="1422400" imgH="6477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92793" y="2389189"/>
                        <a:ext cx="2617431" cy="1192211"/>
                      </a:xfrm>
                      <a:prstGeom prst="rect">
                        <a:avLst/>
                      </a:prstGeom>
                      <a:solidFill>
                        <a:schemeClr val="tx1"/>
                      </a:solidFill>
                      <a:ln>
                        <a:noFill/>
                      </a:ln>
                      <a:effectLst/>
                    </p:spPr>
                  </p:pic>
                </p:oleObj>
              </mc:Fallback>
            </mc:AlternateContent>
          </a:graphicData>
        </a:graphic>
      </p:graphicFrame>
    </p:spTree>
    <p:extLst>
      <p:ext uri="{BB962C8B-B14F-4D97-AF65-F5344CB8AC3E}">
        <p14:creationId xmlns:p14="http://schemas.microsoft.com/office/powerpoint/2010/main" val="34589136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IE" altLang="sk-SK" smtClean="0"/>
              <a:t>Other Means (cont…)</a:t>
            </a:r>
            <a:endParaRPr lang="en-US" altLang="sk-SK" smtClean="0"/>
          </a:p>
        </p:txBody>
      </p:sp>
      <p:sp>
        <p:nvSpPr>
          <p:cNvPr id="20483" name="Rectangle 3"/>
          <p:cNvSpPr>
            <a:spLocks noGrp="1" noChangeArrowheads="1"/>
          </p:cNvSpPr>
          <p:nvPr>
            <p:ph type="body" idx="1"/>
          </p:nvPr>
        </p:nvSpPr>
        <p:spPr/>
        <p:txBody>
          <a:bodyPr/>
          <a:lstStyle/>
          <a:p>
            <a:pPr marL="0" indent="0" eaLnBrk="1" hangingPunct="1">
              <a:buFontTx/>
              <a:buNone/>
              <a:tabLst>
                <a:tab pos="1339850" algn="l"/>
              </a:tabLst>
            </a:pPr>
            <a:r>
              <a:rPr lang="en-IE" altLang="sk-SK" b="1" dirty="0" err="1" smtClean="0">
                <a:solidFill>
                  <a:srgbClr val="FFC000"/>
                </a:solidFill>
                <a:effectLst/>
              </a:rPr>
              <a:t>Contraharmonic</a:t>
            </a:r>
            <a:r>
              <a:rPr lang="en-IE" altLang="sk-SK" b="1" dirty="0" smtClean="0">
                <a:solidFill>
                  <a:srgbClr val="FFC000"/>
                </a:solidFill>
                <a:effectLst/>
              </a:rPr>
              <a:t> Mean:</a:t>
            </a:r>
          </a:p>
          <a:p>
            <a:pPr marL="0" indent="0" eaLnBrk="1" hangingPunct="1">
              <a:buFontTx/>
              <a:buNone/>
              <a:tabLst>
                <a:tab pos="1339850" algn="l"/>
              </a:tabLst>
            </a:pPr>
            <a:endParaRPr lang="en-IE" altLang="sk-SK" dirty="0" smtClean="0"/>
          </a:p>
          <a:p>
            <a:pPr marL="0" indent="0" eaLnBrk="1" hangingPunct="1">
              <a:buFontTx/>
              <a:buNone/>
              <a:tabLst>
                <a:tab pos="1339850" algn="l"/>
              </a:tabLst>
            </a:pPr>
            <a:endParaRPr lang="en-IE" altLang="sk-SK" dirty="0" smtClean="0"/>
          </a:p>
          <a:p>
            <a:pPr marL="0" indent="0" eaLnBrk="1" hangingPunct="1">
              <a:buFontTx/>
              <a:buNone/>
              <a:tabLst>
                <a:tab pos="1339850" algn="l"/>
              </a:tabLst>
            </a:pPr>
            <a:endParaRPr lang="en-IE" altLang="sk-SK" sz="4800" dirty="0" smtClean="0"/>
          </a:p>
          <a:p>
            <a:pPr marL="0" indent="0" eaLnBrk="1" hangingPunct="1">
              <a:buFontTx/>
              <a:buNone/>
              <a:tabLst>
                <a:tab pos="1339850" algn="l"/>
              </a:tabLst>
            </a:pPr>
            <a:r>
              <a:rPr lang="en-IE" altLang="sk-SK" i="1" dirty="0" smtClean="0">
                <a:latin typeface="Times New Roman" pitchFamily="18" charset="0"/>
              </a:rPr>
              <a:t>Q</a:t>
            </a:r>
            <a:r>
              <a:rPr lang="en-IE" altLang="sk-SK" dirty="0" smtClean="0"/>
              <a:t> is the </a:t>
            </a:r>
            <a:r>
              <a:rPr lang="en-IE" altLang="sk-SK" i="1" dirty="0" smtClean="0"/>
              <a:t>order</a:t>
            </a:r>
            <a:r>
              <a:rPr lang="en-IE" altLang="sk-SK" dirty="0" smtClean="0"/>
              <a:t> of the filter and adjusting its value changes the filter’s behaviour</a:t>
            </a:r>
          </a:p>
          <a:p>
            <a:pPr marL="0" indent="0" eaLnBrk="1" hangingPunct="1">
              <a:buFontTx/>
              <a:buNone/>
              <a:tabLst>
                <a:tab pos="1339850" algn="l"/>
              </a:tabLst>
            </a:pPr>
            <a:r>
              <a:rPr lang="en-IE" altLang="sk-SK" dirty="0" smtClean="0"/>
              <a:t>Positive values of </a:t>
            </a:r>
            <a:r>
              <a:rPr lang="en-IE" altLang="sk-SK" i="1" dirty="0" smtClean="0">
                <a:latin typeface="Times New Roman" pitchFamily="18" charset="0"/>
              </a:rPr>
              <a:t>Q</a:t>
            </a:r>
            <a:r>
              <a:rPr lang="en-IE" altLang="sk-SK" dirty="0" smtClean="0"/>
              <a:t> eliminate pepper noise</a:t>
            </a:r>
          </a:p>
          <a:p>
            <a:pPr marL="0" indent="0" eaLnBrk="1" hangingPunct="1">
              <a:buFontTx/>
              <a:buNone/>
              <a:tabLst>
                <a:tab pos="1339850" algn="l"/>
              </a:tabLst>
            </a:pPr>
            <a:r>
              <a:rPr lang="en-IE" altLang="sk-SK" dirty="0" smtClean="0"/>
              <a:t>Negative values of </a:t>
            </a:r>
            <a:r>
              <a:rPr lang="en-IE" altLang="sk-SK" i="1" dirty="0" smtClean="0">
                <a:latin typeface="Times New Roman" pitchFamily="18" charset="0"/>
              </a:rPr>
              <a:t>Q</a:t>
            </a:r>
            <a:r>
              <a:rPr lang="en-IE" altLang="sk-SK" dirty="0" smtClean="0"/>
              <a:t> eliminate salt noise</a:t>
            </a:r>
            <a:endParaRPr lang="en-US" altLang="sk-SK" dirty="0" smtClean="0"/>
          </a:p>
        </p:txBody>
      </p:sp>
      <p:graphicFrame>
        <p:nvGraphicFramePr>
          <p:cNvPr id="20484" name="Object 2"/>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28732" name="Equation" r:id="rId4" imgW="114151" imgH="215619" progId="Equation.3">
                  <p:embed/>
                </p:oleObj>
              </mc:Choice>
              <mc:Fallback>
                <p:oleObj name="Equation" r:id="rId4" imgW="114151" imgH="215619"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485" name="Object 3"/>
          <p:cNvGraphicFramePr>
            <a:graphicFrameLocks noChangeAspect="1"/>
          </p:cNvGraphicFramePr>
          <p:nvPr>
            <p:extLst>
              <p:ext uri="{D42A27DB-BD31-4B8C-83A1-F6EECF244321}">
                <p14:modId xmlns:p14="http://schemas.microsoft.com/office/powerpoint/2010/main" val="1097703870"/>
              </p:ext>
            </p:extLst>
          </p:nvPr>
        </p:nvGraphicFramePr>
        <p:xfrm>
          <a:off x="2628494" y="2379664"/>
          <a:ext cx="3018244" cy="1497012"/>
        </p:xfrm>
        <a:graphic>
          <a:graphicData uri="http://schemas.openxmlformats.org/presentationml/2006/ole">
            <mc:AlternateContent xmlns:mc="http://schemas.openxmlformats.org/markup-compatibility/2006">
              <mc:Choice xmlns:v="urn:schemas-microsoft-com:vml" Requires="v">
                <p:oleObj spid="_x0000_s28733" name="Equation" r:id="rId6" imgW="1485900" imgH="736600" progId="Equation.3">
                  <p:embed/>
                </p:oleObj>
              </mc:Choice>
              <mc:Fallback>
                <p:oleObj name="Equation" r:id="rId6" imgW="1485900" imgH="7366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28494" y="2379664"/>
                        <a:ext cx="3018244" cy="1497012"/>
                      </a:xfrm>
                      <a:prstGeom prst="rect">
                        <a:avLst/>
                      </a:prstGeom>
                      <a:solidFill>
                        <a:schemeClr val="tx1"/>
                      </a:solidFill>
                      <a:ln>
                        <a:noFill/>
                      </a:ln>
                      <a:effectLst/>
                    </p:spPr>
                  </p:pic>
                </p:oleObj>
              </mc:Fallback>
            </mc:AlternateContent>
          </a:graphicData>
        </a:graphic>
      </p:graphicFrame>
    </p:spTree>
    <p:extLst>
      <p:ext uri="{BB962C8B-B14F-4D97-AF65-F5344CB8AC3E}">
        <p14:creationId xmlns:p14="http://schemas.microsoft.com/office/powerpoint/2010/main" val="3727992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IE" altLang="sk-SK" smtClean="0"/>
              <a:t>Noise Removal Examples</a:t>
            </a:r>
            <a:endParaRPr lang="en-US" altLang="sk-SK" smtClean="0"/>
          </a:p>
        </p:txBody>
      </p:sp>
      <p:grpSp>
        <p:nvGrpSpPr>
          <p:cNvPr id="22531" name="Group 4"/>
          <p:cNvGrpSpPr>
            <a:grpSpLocks/>
          </p:cNvGrpSpPr>
          <p:nvPr/>
        </p:nvGrpSpPr>
        <p:grpSpPr bwMode="auto">
          <a:xfrm>
            <a:off x="-3175" y="1631950"/>
            <a:ext cx="260350" cy="5229225"/>
            <a:chOff x="-2" y="1034"/>
            <a:chExt cx="164" cy="3294"/>
          </a:xfrm>
        </p:grpSpPr>
        <p:pic>
          <p:nvPicPr>
            <p:cNvPr id="22537" name="Picture 5" descr="boo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17" y="4184"/>
              <a:ext cx="125"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8" name="Rectangle 6"/>
            <p:cNvSpPr>
              <a:spLocks noChangeArrowheads="1"/>
            </p:cNvSpPr>
            <p:nvPr/>
          </p:nvSpPr>
          <p:spPr bwMode="auto">
            <a:xfrm rot="-5400000">
              <a:off x="-1508" y="2540"/>
              <a:ext cx="3172" cy="159"/>
            </a:xfrm>
            <a:prstGeom prst="rect">
              <a:avLst/>
            </a:prstGeom>
            <a:solidFill>
              <a:schemeClr val="accent2"/>
            </a:solidFill>
            <a:ln w="12700">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1200">
                  <a:solidFill>
                    <a:schemeClr val="bg1"/>
                  </a:solidFill>
                </a:rPr>
                <a:t>Images taken from Gonzalez &amp; Woods, Digital Image Processing (2002)</a:t>
              </a:r>
              <a:endParaRPr lang="en-US" altLang="sk-SK" sz="1200">
                <a:solidFill>
                  <a:schemeClr val="bg1"/>
                </a:solidFill>
              </a:endParaRPr>
            </a:p>
          </p:txBody>
        </p:sp>
      </p:grpSp>
      <p:pic>
        <p:nvPicPr>
          <p:cNvPr id="22532"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r="19823"/>
          <a:stretch>
            <a:fillRect/>
          </a:stretch>
        </p:blipFill>
        <p:spPr bwMode="auto">
          <a:xfrm>
            <a:off x="2136775" y="1497013"/>
            <a:ext cx="5040313" cy="485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Text Box 9"/>
          <p:cNvSpPr txBox="1">
            <a:spLocks noChangeArrowheads="1"/>
          </p:cNvSpPr>
          <p:nvPr/>
        </p:nvSpPr>
        <p:spPr bwMode="auto">
          <a:xfrm>
            <a:off x="1041400" y="2463800"/>
            <a:ext cx="10525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2400"/>
              <a:t>Original</a:t>
            </a:r>
            <a:br>
              <a:rPr lang="en-IE" altLang="sk-SK" sz="2400"/>
            </a:br>
            <a:r>
              <a:rPr lang="en-IE" altLang="sk-SK" sz="2400"/>
              <a:t>Image</a:t>
            </a:r>
            <a:endParaRPr lang="en-US" altLang="sk-SK" sz="2400"/>
          </a:p>
        </p:txBody>
      </p:sp>
      <p:sp>
        <p:nvSpPr>
          <p:cNvPr id="22534" name="Text Box 10"/>
          <p:cNvSpPr txBox="1">
            <a:spLocks noChangeArrowheads="1"/>
          </p:cNvSpPr>
          <p:nvPr/>
        </p:nvSpPr>
        <p:spPr bwMode="auto">
          <a:xfrm>
            <a:off x="7191375" y="2098675"/>
            <a:ext cx="1812925"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IE" altLang="sk-SK" sz="2400"/>
              <a:t>Image</a:t>
            </a:r>
            <a:br>
              <a:rPr lang="en-IE" altLang="sk-SK" sz="2400"/>
            </a:br>
            <a:r>
              <a:rPr lang="en-IE" altLang="sk-SK" sz="2400"/>
              <a:t>Corrupted </a:t>
            </a:r>
            <a:br>
              <a:rPr lang="en-IE" altLang="sk-SK" sz="2400"/>
            </a:br>
            <a:r>
              <a:rPr lang="en-IE" altLang="sk-SK" sz="2400"/>
              <a:t>By Gaussian </a:t>
            </a:r>
            <a:br>
              <a:rPr lang="en-IE" altLang="sk-SK" sz="2400"/>
            </a:br>
            <a:r>
              <a:rPr lang="en-IE" altLang="sk-SK" sz="2400"/>
              <a:t>Noise</a:t>
            </a:r>
            <a:endParaRPr lang="en-US" altLang="sk-SK" sz="2400"/>
          </a:p>
        </p:txBody>
      </p:sp>
      <p:sp>
        <p:nvSpPr>
          <p:cNvPr id="22535" name="Text Box 11"/>
          <p:cNvSpPr txBox="1">
            <a:spLocks noChangeArrowheads="1"/>
          </p:cNvSpPr>
          <p:nvPr/>
        </p:nvSpPr>
        <p:spPr bwMode="auto">
          <a:xfrm>
            <a:off x="7191375" y="4611688"/>
            <a:ext cx="1525588"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IE" altLang="sk-SK" sz="2400"/>
              <a:t>After A 3*3</a:t>
            </a:r>
            <a:br>
              <a:rPr lang="en-IE" altLang="sk-SK" sz="2400"/>
            </a:br>
            <a:r>
              <a:rPr lang="en-IE" altLang="sk-SK" sz="2400"/>
              <a:t>Geometric </a:t>
            </a:r>
            <a:br>
              <a:rPr lang="en-IE" altLang="sk-SK" sz="2400"/>
            </a:br>
            <a:r>
              <a:rPr lang="en-IE" altLang="sk-SK" sz="2400"/>
              <a:t>Mean Filter</a:t>
            </a:r>
            <a:endParaRPr lang="en-US" altLang="sk-SK" sz="2400"/>
          </a:p>
        </p:txBody>
      </p:sp>
      <p:sp>
        <p:nvSpPr>
          <p:cNvPr id="22536" name="Text Box 12"/>
          <p:cNvSpPr txBox="1">
            <a:spLocks noChangeArrowheads="1"/>
          </p:cNvSpPr>
          <p:nvPr/>
        </p:nvSpPr>
        <p:spPr bwMode="auto">
          <a:xfrm>
            <a:off x="568325" y="4611688"/>
            <a:ext cx="1525588"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2400"/>
              <a:t>After A 3*3</a:t>
            </a:r>
            <a:br>
              <a:rPr lang="en-IE" altLang="sk-SK" sz="2400"/>
            </a:br>
            <a:r>
              <a:rPr lang="en-IE" altLang="sk-SK" sz="2400"/>
              <a:t>Arithmetic</a:t>
            </a:r>
            <a:br>
              <a:rPr lang="en-IE" altLang="sk-SK" sz="2400"/>
            </a:br>
            <a:r>
              <a:rPr lang="en-IE" altLang="sk-SK" sz="2400"/>
              <a:t>Mean Filter</a:t>
            </a:r>
            <a:endParaRPr lang="en-US" altLang="sk-SK" sz="2400"/>
          </a:p>
        </p:txBody>
      </p:sp>
    </p:spTree>
    <p:extLst>
      <p:ext uri="{BB962C8B-B14F-4D97-AF65-F5344CB8AC3E}">
        <p14:creationId xmlns:p14="http://schemas.microsoft.com/office/powerpoint/2010/main" val="1721055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IE" altLang="sk-SK" smtClean="0"/>
              <a:t>Noise Removal Examples (cont…)</a:t>
            </a:r>
            <a:endParaRPr lang="en-US" altLang="sk-SK" smtClean="0"/>
          </a:p>
        </p:txBody>
      </p:sp>
      <p:pic>
        <p:nvPicPr>
          <p:cNvPr id="23555"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l="19774" r="40025"/>
          <a:stretch>
            <a:fillRect/>
          </a:stretch>
        </p:blipFill>
        <p:spPr bwMode="auto">
          <a:xfrm>
            <a:off x="3438525" y="1541463"/>
            <a:ext cx="2533650" cy="486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ext Box 9"/>
          <p:cNvSpPr txBox="1">
            <a:spLocks noChangeArrowheads="1"/>
          </p:cNvSpPr>
          <p:nvPr/>
        </p:nvSpPr>
        <p:spPr bwMode="auto">
          <a:xfrm>
            <a:off x="1951038" y="2032000"/>
            <a:ext cx="1423987"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2400"/>
              <a:t>Image</a:t>
            </a:r>
            <a:br>
              <a:rPr lang="en-IE" altLang="sk-SK" sz="2400"/>
            </a:br>
            <a:r>
              <a:rPr lang="en-IE" altLang="sk-SK" sz="2400"/>
              <a:t>Corrupted</a:t>
            </a:r>
          </a:p>
          <a:p>
            <a:pPr algn="r" eaLnBrk="1" hangingPunct="1">
              <a:spcBef>
                <a:spcPct val="0"/>
              </a:spcBef>
              <a:buFontTx/>
              <a:buNone/>
            </a:pPr>
            <a:r>
              <a:rPr lang="en-IE" altLang="sk-SK" sz="2400"/>
              <a:t>By Pepper</a:t>
            </a:r>
            <a:br>
              <a:rPr lang="en-IE" altLang="sk-SK" sz="2400"/>
            </a:br>
            <a:r>
              <a:rPr lang="en-IE" altLang="sk-SK" sz="2400"/>
              <a:t>Noise</a:t>
            </a:r>
            <a:endParaRPr lang="en-US" altLang="sk-SK" sz="2400"/>
          </a:p>
        </p:txBody>
      </p:sp>
      <p:sp>
        <p:nvSpPr>
          <p:cNvPr id="23557" name="Text Box 12"/>
          <p:cNvSpPr txBox="1">
            <a:spLocks noChangeArrowheads="1"/>
          </p:cNvSpPr>
          <p:nvPr/>
        </p:nvSpPr>
        <p:spPr bwMode="auto">
          <a:xfrm>
            <a:off x="1203325" y="4275138"/>
            <a:ext cx="21717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2400"/>
              <a:t>Result of </a:t>
            </a:r>
            <a:br>
              <a:rPr lang="en-IE" altLang="sk-SK" sz="2400"/>
            </a:br>
            <a:r>
              <a:rPr lang="en-IE" altLang="sk-SK" sz="2400"/>
              <a:t>Filtering Above </a:t>
            </a:r>
            <a:br>
              <a:rPr lang="en-IE" altLang="sk-SK" sz="2400"/>
            </a:br>
            <a:r>
              <a:rPr lang="en-IE" altLang="sk-SK" sz="2400"/>
              <a:t>With 3*3 </a:t>
            </a:r>
            <a:br>
              <a:rPr lang="en-IE" altLang="sk-SK" sz="2400"/>
            </a:br>
            <a:r>
              <a:rPr lang="en-IE" altLang="sk-SK" sz="2400"/>
              <a:t>Contraharmonic</a:t>
            </a:r>
            <a:br>
              <a:rPr lang="en-IE" altLang="sk-SK" sz="2400"/>
            </a:br>
            <a:r>
              <a:rPr lang="en-IE" altLang="sk-SK" sz="2400"/>
              <a:t>Q=1.5</a:t>
            </a:r>
            <a:endParaRPr lang="en-US" altLang="sk-SK" sz="2400"/>
          </a:p>
        </p:txBody>
      </p:sp>
      <p:grpSp>
        <p:nvGrpSpPr>
          <p:cNvPr id="23558" name="Group 13"/>
          <p:cNvGrpSpPr>
            <a:grpSpLocks/>
          </p:cNvGrpSpPr>
          <p:nvPr/>
        </p:nvGrpSpPr>
        <p:grpSpPr bwMode="auto">
          <a:xfrm>
            <a:off x="-3175" y="1631950"/>
            <a:ext cx="260350" cy="5229225"/>
            <a:chOff x="-2" y="1034"/>
            <a:chExt cx="164" cy="3294"/>
          </a:xfrm>
        </p:grpSpPr>
        <p:pic>
          <p:nvPicPr>
            <p:cNvPr id="23559" name="Picture 14" descr="boo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17" y="4184"/>
              <a:ext cx="125"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Rectangle 15"/>
            <p:cNvSpPr>
              <a:spLocks noChangeArrowheads="1"/>
            </p:cNvSpPr>
            <p:nvPr/>
          </p:nvSpPr>
          <p:spPr bwMode="auto">
            <a:xfrm rot="-5400000">
              <a:off x="-1508" y="2540"/>
              <a:ext cx="3172" cy="159"/>
            </a:xfrm>
            <a:prstGeom prst="rect">
              <a:avLst/>
            </a:prstGeom>
            <a:solidFill>
              <a:schemeClr val="accent2"/>
            </a:solidFill>
            <a:ln w="12700">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1200">
                  <a:solidFill>
                    <a:schemeClr val="bg1"/>
                  </a:solidFill>
                </a:rPr>
                <a:t>Images taken from Gonzalez &amp; Woods, Digital Image Processing (2002)</a:t>
              </a:r>
              <a:endParaRPr lang="en-US" altLang="sk-SK" sz="1200">
                <a:solidFill>
                  <a:schemeClr val="bg1"/>
                </a:solidFill>
              </a:endParaRPr>
            </a:p>
          </p:txBody>
        </p:sp>
      </p:grpSp>
    </p:spTree>
    <p:extLst>
      <p:ext uri="{BB962C8B-B14F-4D97-AF65-F5344CB8AC3E}">
        <p14:creationId xmlns:p14="http://schemas.microsoft.com/office/powerpoint/2010/main" val="21126211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IE" altLang="sk-SK" smtClean="0"/>
              <a:t>Noise Removal Examples (cont…)</a:t>
            </a:r>
            <a:endParaRPr lang="en-US" altLang="sk-SK" smtClean="0"/>
          </a:p>
        </p:txBody>
      </p:sp>
      <p:grpSp>
        <p:nvGrpSpPr>
          <p:cNvPr id="24579" name="Group 4"/>
          <p:cNvGrpSpPr>
            <a:grpSpLocks/>
          </p:cNvGrpSpPr>
          <p:nvPr/>
        </p:nvGrpSpPr>
        <p:grpSpPr bwMode="auto">
          <a:xfrm>
            <a:off x="-3175" y="1631950"/>
            <a:ext cx="260350" cy="5229225"/>
            <a:chOff x="-2" y="1034"/>
            <a:chExt cx="164" cy="3294"/>
          </a:xfrm>
        </p:grpSpPr>
        <p:pic>
          <p:nvPicPr>
            <p:cNvPr id="24583" name="Picture 5" descr="boo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17" y="4184"/>
              <a:ext cx="125"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4" name="Rectangle 6"/>
            <p:cNvSpPr>
              <a:spLocks noChangeArrowheads="1"/>
            </p:cNvSpPr>
            <p:nvPr/>
          </p:nvSpPr>
          <p:spPr bwMode="auto">
            <a:xfrm rot="-5400000">
              <a:off x="-1508" y="2540"/>
              <a:ext cx="3172" cy="159"/>
            </a:xfrm>
            <a:prstGeom prst="rect">
              <a:avLst/>
            </a:prstGeom>
            <a:solidFill>
              <a:schemeClr val="accent2"/>
            </a:solidFill>
            <a:ln w="12700">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1200">
                  <a:solidFill>
                    <a:schemeClr val="bg1"/>
                  </a:solidFill>
                </a:rPr>
                <a:t>Images taken from Gonzalez &amp; Woods, Digital Image Processing (2002)</a:t>
              </a:r>
              <a:endParaRPr lang="en-US" altLang="sk-SK" sz="1200">
                <a:solidFill>
                  <a:schemeClr val="bg1"/>
                </a:solidFill>
              </a:endParaRPr>
            </a:p>
          </p:txBody>
        </p:sp>
      </p:grpSp>
      <p:pic>
        <p:nvPicPr>
          <p:cNvPr id="24580"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l="59572"/>
          <a:stretch>
            <a:fillRect/>
          </a:stretch>
        </p:blipFill>
        <p:spPr bwMode="auto">
          <a:xfrm>
            <a:off x="3030538" y="1497013"/>
            <a:ext cx="2547937" cy="486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 Box 9"/>
          <p:cNvSpPr txBox="1">
            <a:spLocks noChangeArrowheads="1"/>
          </p:cNvSpPr>
          <p:nvPr/>
        </p:nvSpPr>
        <p:spPr bwMode="auto">
          <a:xfrm>
            <a:off x="5619750" y="1987550"/>
            <a:ext cx="1357313"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US" altLang="sk-SK" sz="2400"/>
              <a:t>Image</a:t>
            </a:r>
            <a:br>
              <a:rPr lang="en-US" altLang="sk-SK" sz="2400"/>
            </a:br>
            <a:r>
              <a:rPr lang="en-US" altLang="sk-SK" sz="2400"/>
              <a:t>Corrupted</a:t>
            </a:r>
          </a:p>
          <a:p>
            <a:pPr eaLnBrk="1" hangingPunct="1">
              <a:spcBef>
                <a:spcPct val="0"/>
              </a:spcBef>
              <a:buFontTx/>
              <a:buNone/>
            </a:pPr>
            <a:r>
              <a:rPr lang="en-US" altLang="sk-SK" sz="2400"/>
              <a:t>By Salt</a:t>
            </a:r>
            <a:br>
              <a:rPr lang="en-US" altLang="sk-SK" sz="2400"/>
            </a:br>
            <a:r>
              <a:rPr lang="en-US" altLang="sk-SK" sz="2400"/>
              <a:t>Noise</a:t>
            </a:r>
          </a:p>
        </p:txBody>
      </p:sp>
      <p:sp>
        <p:nvSpPr>
          <p:cNvPr id="24582" name="Text Box 10"/>
          <p:cNvSpPr txBox="1">
            <a:spLocks noChangeArrowheads="1"/>
          </p:cNvSpPr>
          <p:nvPr/>
        </p:nvSpPr>
        <p:spPr bwMode="auto">
          <a:xfrm>
            <a:off x="5619750" y="4246563"/>
            <a:ext cx="21717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IE" altLang="sk-SK" sz="2400"/>
              <a:t>Result of </a:t>
            </a:r>
            <a:br>
              <a:rPr lang="en-IE" altLang="sk-SK" sz="2400"/>
            </a:br>
            <a:r>
              <a:rPr lang="en-IE" altLang="sk-SK" sz="2400"/>
              <a:t>Filtering Above </a:t>
            </a:r>
            <a:br>
              <a:rPr lang="en-IE" altLang="sk-SK" sz="2400"/>
            </a:br>
            <a:r>
              <a:rPr lang="en-IE" altLang="sk-SK" sz="2400"/>
              <a:t>With 3*3 </a:t>
            </a:r>
            <a:br>
              <a:rPr lang="en-IE" altLang="sk-SK" sz="2400"/>
            </a:br>
            <a:r>
              <a:rPr lang="en-IE" altLang="sk-SK" sz="2400"/>
              <a:t>Contraharmonic</a:t>
            </a:r>
            <a:br>
              <a:rPr lang="en-IE" altLang="sk-SK" sz="2400"/>
            </a:br>
            <a:r>
              <a:rPr lang="en-IE" altLang="sk-SK" sz="2400"/>
              <a:t>Q=-1.5</a:t>
            </a:r>
            <a:endParaRPr lang="en-US" altLang="sk-SK" sz="2400"/>
          </a:p>
        </p:txBody>
      </p:sp>
    </p:spTree>
    <p:extLst>
      <p:ext uri="{BB962C8B-B14F-4D97-AF65-F5344CB8AC3E}">
        <p14:creationId xmlns:p14="http://schemas.microsoft.com/office/powerpoint/2010/main" val="1525419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IE" altLang="sk-SK" sz="3600" dirty="0" err="1" smtClean="0"/>
              <a:t>Contraharmonic</a:t>
            </a:r>
            <a:r>
              <a:rPr lang="en-IE" altLang="sk-SK" sz="3600" dirty="0" smtClean="0"/>
              <a:t> Filter</a:t>
            </a:r>
            <a:endParaRPr lang="en-US" altLang="sk-SK" sz="3600" dirty="0" smtClean="0"/>
          </a:p>
        </p:txBody>
      </p:sp>
      <p:sp>
        <p:nvSpPr>
          <p:cNvPr id="25603" name="Rectangle 3"/>
          <p:cNvSpPr>
            <a:spLocks noGrp="1" noChangeArrowheads="1"/>
          </p:cNvSpPr>
          <p:nvPr>
            <p:ph type="body" idx="1"/>
          </p:nvPr>
        </p:nvSpPr>
        <p:spPr>
          <a:xfrm>
            <a:off x="457200" y="1514475"/>
            <a:ext cx="8229600" cy="4525963"/>
          </a:xfrm>
        </p:spPr>
        <p:txBody>
          <a:bodyPr/>
          <a:lstStyle/>
          <a:p>
            <a:pPr marL="0" indent="0" eaLnBrk="1" hangingPunct="1">
              <a:buFontTx/>
              <a:buNone/>
            </a:pPr>
            <a:r>
              <a:rPr lang="en-IE" altLang="sk-SK" sz="2800" dirty="0" smtClean="0"/>
              <a:t>Choosing the wrong value for Q when using the </a:t>
            </a:r>
            <a:r>
              <a:rPr lang="en-IE" altLang="sk-SK" sz="2800" dirty="0" err="1" smtClean="0"/>
              <a:t>contraharmonic</a:t>
            </a:r>
            <a:r>
              <a:rPr lang="en-IE" altLang="sk-SK" sz="2800" dirty="0" smtClean="0"/>
              <a:t> filter can have drastic results</a:t>
            </a:r>
            <a:endParaRPr lang="en-US" altLang="sk-SK" sz="2800" dirty="0" smtClean="0"/>
          </a:p>
        </p:txBody>
      </p:sp>
      <p:grpSp>
        <p:nvGrpSpPr>
          <p:cNvPr id="25604" name="Group 4"/>
          <p:cNvGrpSpPr>
            <a:grpSpLocks/>
          </p:cNvGrpSpPr>
          <p:nvPr/>
        </p:nvGrpSpPr>
        <p:grpSpPr bwMode="auto">
          <a:xfrm>
            <a:off x="-3175" y="1631950"/>
            <a:ext cx="260350" cy="5229225"/>
            <a:chOff x="-2" y="1034"/>
            <a:chExt cx="164" cy="3294"/>
          </a:xfrm>
        </p:grpSpPr>
        <p:pic>
          <p:nvPicPr>
            <p:cNvPr id="25606" name="Picture 5" descr="boo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17" y="4184"/>
              <a:ext cx="125"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7" name="Rectangle 6"/>
            <p:cNvSpPr>
              <a:spLocks noChangeArrowheads="1"/>
            </p:cNvSpPr>
            <p:nvPr/>
          </p:nvSpPr>
          <p:spPr bwMode="auto">
            <a:xfrm rot="-5400000">
              <a:off x="-1508" y="2540"/>
              <a:ext cx="3172" cy="159"/>
            </a:xfrm>
            <a:prstGeom prst="rect">
              <a:avLst/>
            </a:prstGeom>
            <a:solidFill>
              <a:schemeClr val="accent2"/>
            </a:solidFill>
            <a:ln w="12700">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1200">
                  <a:solidFill>
                    <a:schemeClr val="bg1"/>
                  </a:solidFill>
                </a:rPr>
                <a:t>Images taken from Gonzalez &amp; Woods, Digital Image Processing (2002)</a:t>
              </a:r>
              <a:endParaRPr lang="en-US" altLang="sk-SK" sz="1200">
                <a:solidFill>
                  <a:schemeClr val="bg1"/>
                </a:solidFill>
              </a:endParaRPr>
            </a:p>
          </p:txBody>
        </p:sp>
      </p:grpSp>
      <p:pic>
        <p:nvPicPr>
          <p:cNvPr id="25605"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r="19547"/>
          <a:stretch>
            <a:fillRect/>
          </a:stretch>
        </p:blipFill>
        <p:spPr bwMode="auto">
          <a:xfrm>
            <a:off x="2676525" y="4868212"/>
            <a:ext cx="3934618" cy="189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774" r="-780" b="50000"/>
          <a:stretch/>
        </p:blipFill>
        <p:spPr bwMode="auto">
          <a:xfrm>
            <a:off x="2676525" y="2484661"/>
            <a:ext cx="3988403" cy="1898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774" t="49951" r="39723" b="-1120"/>
          <a:stretch/>
        </p:blipFill>
        <p:spPr bwMode="auto">
          <a:xfrm>
            <a:off x="390525" y="4868212"/>
            <a:ext cx="1994201"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0277" t="49951" r="-780" b="-1120"/>
          <a:stretch/>
        </p:blipFill>
        <p:spPr bwMode="auto">
          <a:xfrm>
            <a:off x="6969728" y="4843930"/>
            <a:ext cx="1994202"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85774" y="4383368"/>
            <a:ext cx="8478155" cy="461665"/>
          </a:xfrm>
          <a:prstGeom prst="rect">
            <a:avLst/>
          </a:prstGeom>
          <a:noFill/>
        </p:spPr>
        <p:txBody>
          <a:bodyPr wrap="square" rtlCol="0">
            <a:spAutoFit/>
          </a:bodyPr>
          <a:lstStyle/>
          <a:p>
            <a:pPr>
              <a:tabLst>
                <a:tab pos="542925" algn="l"/>
                <a:tab pos="2600325" algn="l"/>
                <a:tab pos="4848225" algn="l"/>
                <a:tab pos="7172325" algn="l"/>
              </a:tabLst>
            </a:pPr>
            <a:r>
              <a:rPr lang="en-US" dirty="0" smtClean="0"/>
              <a:t>	</a:t>
            </a:r>
            <a:r>
              <a:rPr lang="en-US" sz="2400" b="1" u="sng" dirty="0" smtClean="0">
                <a:solidFill>
                  <a:srgbClr val="FFFF00"/>
                </a:solidFill>
              </a:rPr>
              <a:t>Q=1.5</a:t>
            </a:r>
            <a:r>
              <a:rPr lang="en-US" sz="2400" b="1" dirty="0" smtClean="0">
                <a:solidFill>
                  <a:srgbClr val="FFFF00"/>
                </a:solidFill>
              </a:rPr>
              <a:t> </a:t>
            </a:r>
            <a:r>
              <a:rPr lang="en-US" sz="2400" b="1" dirty="0" smtClean="0"/>
              <a:t>	Q=-1.5 	Q=1.5 	</a:t>
            </a:r>
            <a:r>
              <a:rPr lang="en-US" sz="2400" b="1" u="sng" dirty="0" smtClean="0">
                <a:solidFill>
                  <a:srgbClr val="FFFF00"/>
                </a:solidFill>
              </a:rPr>
              <a:t>Q=-1.5 </a:t>
            </a:r>
            <a:r>
              <a:rPr lang="en-US" dirty="0" smtClean="0"/>
              <a:t>	</a:t>
            </a:r>
            <a:endParaRPr lang="sk-SK" dirty="0"/>
          </a:p>
        </p:txBody>
      </p:sp>
    </p:spTree>
    <p:extLst>
      <p:ext uri="{BB962C8B-B14F-4D97-AF65-F5344CB8AC3E}">
        <p14:creationId xmlns:p14="http://schemas.microsoft.com/office/powerpoint/2010/main" val="1051217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sk-SK" dirty="0"/>
              <a:t>Nelineárne filtre</a:t>
            </a:r>
            <a:endParaRPr lang="en-US" altLang="sk-SK" dirty="0" smtClean="0"/>
          </a:p>
        </p:txBody>
      </p:sp>
      <p:sp>
        <p:nvSpPr>
          <p:cNvPr id="26627" name="Rectangle 3"/>
          <p:cNvSpPr>
            <a:spLocks noGrp="1" noChangeArrowheads="1"/>
          </p:cNvSpPr>
          <p:nvPr>
            <p:ph type="body" idx="1"/>
          </p:nvPr>
        </p:nvSpPr>
        <p:spPr/>
        <p:txBody>
          <a:bodyPr/>
          <a:lstStyle/>
          <a:p>
            <a:pPr marL="0" indent="0" eaLnBrk="1" hangingPunct="1">
              <a:buFontTx/>
              <a:buNone/>
            </a:pPr>
            <a:r>
              <a:rPr lang="sk-SK" altLang="sk-SK" dirty="0" smtClean="0"/>
              <a:t>Filtre založené na usporiadaní pixlov </a:t>
            </a:r>
          </a:p>
          <a:p>
            <a:pPr lvl="1" eaLnBrk="1" hangingPunct="1"/>
            <a:r>
              <a:rPr lang="en-IE" altLang="sk-SK" dirty="0" smtClean="0"/>
              <a:t>Median filter</a:t>
            </a:r>
          </a:p>
          <a:p>
            <a:pPr lvl="1" eaLnBrk="1" hangingPunct="1"/>
            <a:r>
              <a:rPr lang="en-IE" altLang="sk-SK" dirty="0" smtClean="0"/>
              <a:t>Max and min filter</a:t>
            </a:r>
          </a:p>
          <a:p>
            <a:pPr lvl="1" eaLnBrk="1" hangingPunct="1"/>
            <a:r>
              <a:rPr lang="en-IE" altLang="sk-SK" dirty="0" smtClean="0"/>
              <a:t>Midpoint filter</a:t>
            </a:r>
          </a:p>
          <a:p>
            <a:pPr lvl="1" eaLnBrk="1" hangingPunct="1"/>
            <a:r>
              <a:rPr lang="en-IE" altLang="sk-SK" dirty="0" smtClean="0"/>
              <a:t>Alpha trimmed mean filter</a:t>
            </a:r>
            <a:endParaRPr lang="en-US" altLang="sk-SK" dirty="0" smtClean="0"/>
          </a:p>
        </p:txBody>
      </p:sp>
      <p:grpSp>
        <p:nvGrpSpPr>
          <p:cNvPr id="26628" name="Group 4"/>
          <p:cNvGrpSpPr>
            <a:grpSpLocks/>
          </p:cNvGrpSpPr>
          <p:nvPr/>
        </p:nvGrpSpPr>
        <p:grpSpPr bwMode="auto">
          <a:xfrm>
            <a:off x="-3175" y="1631950"/>
            <a:ext cx="260350" cy="5229225"/>
            <a:chOff x="-2" y="1034"/>
            <a:chExt cx="164" cy="3294"/>
          </a:xfrm>
        </p:grpSpPr>
        <p:pic>
          <p:nvPicPr>
            <p:cNvPr id="26629" name="Picture 5" descr="boo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17" y="4184"/>
              <a:ext cx="125"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Rectangle 6"/>
            <p:cNvSpPr>
              <a:spLocks noChangeArrowheads="1"/>
            </p:cNvSpPr>
            <p:nvPr/>
          </p:nvSpPr>
          <p:spPr bwMode="auto">
            <a:xfrm rot="-5400000">
              <a:off x="-1508" y="2540"/>
              <a:ext cx="3172" cy="159"/>
            </a:xfrm>
            <a:prstGeom prst="rect">
              <a:avLst/>
            </a:prstGeom>
            <a:solidFill>
              <a:schemeClr val="accent2"/>
            </a:solidFill>
            <a:ln w="12700">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1200">
                  <a:solidFill>
                    <a:schemeClr val="bg1"/>
                  </a:solidFill>
                </a:rPr>
                <a:t>Images taken from Gonzalez &amp; Woods, Digital Image Processing (2002)</a:t>
              </a:r>
              <a:endParaRPr lang="en-US" altLang="sk-SK" sz="1200">
                <a:solidFill>
                  <a:schemeClr val="bg1"/>
                </a:solidFill>
              </a:endParaRPr>
            </a:p>
          </p:txBody>
        </p:sp>
      </p:grpSp>
    </p:spTree>
    <p:extLst>
      <p:ext uri="{BB962C8B-B14F-4D97-AF65-F5344CB8AC3E}">
        <p14:creationId xmlns:p14="http://schemas.microsoft.com/office/powerpoint/2010/main" val="30819843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sk-SK" dirty="0"/>
              <a:t>Nelineárne filtre</a:t>
            </a:r>
            <a:endParaRPr lang="en-US" altLang="sk-SK" dirty="0" smtClean="0"/>
          </a:p>
        </p:txBody>
      </p:sp>
      <p:sp>
        <p:nvSpPr>
          <p:cNvPr id="27651" name="Rectangle 3"/>
          <p:cNvSpPr>
            <a:spLocks noGrp="1" noChangeArrowheads="1"/>
          </p:cNvSpPr>
          <p:nvPr>
            <p:ph type="body" idx="1"/>
          </p:nvPr>
        </p:nvSpPr>
        <p:spPr/>
        <p:txBody>
          <a:bodyPr/>
          <a:lstStyle/>
          <a:p>
            <a:pPr marL="0" indent="0" eaLnBrk="1" hangingPunct="1">
              <a:buFontTx/>
              <a:buNone/>
            </a:pPr>
            <a:r>
              <a:rPr lang="en-IE" altLang="sk-SK" b="1" smtClean="0"/>
              <a:t>Median Filter:</a:t>
            </a:r>
          </a:p>
          <a:p>
            <a:pPr marL="0" indent="0" eaLnBrk="1" hangingPunct="1">
              <a:buFontTx/>
              <a:buNone/>
            </a:pPr>
            <a:endParaRPr lang="en-IE" altLang="sk-SK" b="1" smtClean="0"/>
          </a:p>
          <a:p>
            <a:pPr marL="0" indent="0" eaLnBrk="1" hangingPunct="1">
              <a:buFontTx/>
              <a:buNone/>
            </a:pPr>
            <a:endParaRPr lang="en-IE" altLang="sk-SK" b="1" smtClean="0"/>
          </a:p>
          <a:p>
            <a:pPr marL="0" indent="0" eaLnBrk="1" hangingPunct="1">
              <a:buFontTx/>
              <a:buNone/>
            </a:pPr>
            <a:r>
              <a:rPr lang="en-IE" altLang="sk-SK" smtClean="0"/>
              <a:t>Excellent at noise removal, without the smoothing effects that can occur with other smoothing filters</a:t>
            </a:r>
          </a:p>
          <a:p>
            <a:pPr marL="0" indent="0" eaLnBrk="1" hangingPunct="1">
              <a:buFontTx/>
              <a:buNone/>
            </a:pPr>
            <a:r>
              <a:rPr lang="en-IE" altLang="sk-SK" smtClean="0"/>
              <a:t>Particularly good when salt and pepper noise is present</a:t>
            </a:r>
            <a:endParaRPr lang="en-US" altLang="sk-SK" smtClean="0"/>
          </a:p>
        </p:txBody>
      </p:sp>
      <p:graphicFrame>
        <p:nvGraphicFramePr>
          <p:cNvPr id="27652" name="Object 2"/>
          <p:cNvGraphicFramePr>
            <a:graphicFrameLocks noChangeAspect="1"/>
          </p:cNvGraphicFramePr>
          <p:nvPr>
            <p:extLst>
              <p:ext uri="{D42A27DB-BD31-4B8C-83A1-F6EECF244321}">
                <p14:modId xmlns:p14="http://schemas.microsoft.com/office/powerpoint/2010/main" val="93568163"/>
              </p:ext>
            </p:extLst>
          </p:nvPr>
        </p:nvGraphicFramePr>
        <p:xfrm>
          <a:off x="2466975" y="2517775"/>
          <a:ext cx="3294063" cy="717237"/>
        </p:xfrm>
        <a:graphic>
          <a:graphicData uri="http://schemas.openxmlformats.org/presentationml/2006/ole">
            <mc:AlternateContent xmlns:mc="http://schemas.openxmlformats.org/markup-compatibility/2006">
              <mc:Choice xmlns:v="urn:schemas-microsoft-com:vml" Requires="v">
                <p:oleObj spid="_x0000_s29727" name="Equation" r:id="rId4" imgW="1574800" imgH="342900" progId="Equation.3">
                  <p:embed/>
                </p:oleObj>
              </mc:Choice>
              <mc:Fallback>
                <p:oleObj name="Equation" r:id="rId4" imgW="1574800" imgH="3429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6975" y="2517775"/>
                        <a:ext cx="3294063" cy="717237"/>
                      </a:xfrm>
                      <a:prstGeom prst="rect">
                        <a:avLst/>
                      </a:prstGeom>
                      <a:solidFill>
                        <a:schemeClr val="tx1"/>
                      </a:solidFill>
                      <a:ln>
                        <a:solidFill>
                          <a:schemeClr val="tx1"/>
                        </a:solidFill>
                      </a:ln>
                      <a:effectLst/>
                    </p:spPr>
                  </p:pic>
                </p:oleObj>
              </mc:Fallback>
            </mc:AlternateContent>
          </a:graphicData>
        </a:graphic>
      </p:graphicFrame>
    </p:spTree>
    <p:extLst>
      <p:ext uri="{BB962C8B-B14F-4D97-AF65-F5344CB8AC3E}">
        <p14:creationId xmlns:p14="http://schemas.microsoft.com/office/powerpoint/2010/main" val="40633048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sk-SK" dirty="0"/>
              <a:t>Nelineárne filtre</a:t>
            </a:r>
            <a:endParaRPr lang="en-US" altLang="sk-SK" dirty="0" smtClean="0"/>
          </a:p>
        </p:txBody>
      </p:sp>
      <p:sp>
        <p:nvSpPr>
          <p:cNvPr id="33795" name="Rectangle 3"/>
          <p:cNvSpPr>
            <a:spLocks noGrp="1" noChangeArrowheads="1"/>
          </p:cNvSpPr>
          <p:nvPr>
            <p:ph type="body" idx="1"/>
          </p:nvPr>
        </p:nvSpPr>
        <p:spPr/>
        <p:txBody>
          <a:bodyPr/>
          <a:lstStyle/>
          <a:p>
            <a:pPr marL="0" indent="0" eaLnBrk="1" hangingPunct="1">
              <a:buFontTx/>
              <a:buNone/>
            </a:pPr>
            <a:r>
              <a:rPr lang="en-IE" altLang="sk-SK" b="1" smtClean="0"/>
              <a:t>Alpha-Trimmed Mean Filter:</a:t>
            </a:r>
          </a:p>
          <a:p>
            <a:pPr marL="0" indent="0" eaLnBrk="1" hangingPunct="1">
              <a:buFontTx/>
              <a:buNone/>
            </a:pPr>
            <a:endParaRPr lang="en-IE" altLang="sk-SK" b="1" smtClean="0"/>
          </a:p>
          <a:p>
            <a:pPr marL="0" indent="0" eaLnBrk="1" hangingPunct="1">
              <a:buFontTx/>
              <a:buNone/>
            </a:pPr>
            <a:endParaRPr lang="en-IE" altLang="sk-SK" b="1" smtClean="0"/>
          </a:p>
          <a:p>
            <a:pPr marL="0" indent="0" eaLnBrk="1" hangingPunct="1">
              <a:buFontTx/>
              <a:buNone/>
            </a:pPr>
            <a:endParaRPr lang="en-IE" altLang="sk-SK" sz="1600" b="1" smtClean="0"/>
          </a:p>
          <a:p>
            <a:pPr marL="0" indent="0" eaLnBrk="1" hangingPunct="1">
              <a:buFontTx/>
              <a:buNone/>
            </a:pPr>
            <a:r>
              <a:rPr lang="en-IE" altLang="sk-SK" smtClean="0"/>
              <a:t>We can delete the </a:t>
            </a:r>
            <a:r>
              <a:rPr lang="en-IE" altLang="sk-SK" i="1" smtClean="0">
                <a:latin typeface="Times New Roman" pitchFamily="18" charset="0"/>
              </a:rPr>
              <a:t>d/2 </a:t>
            </a:r>
            <a:r>
              <a:rPr lang="en-IE" altLang="sk-SK" smtClean="0"/>
              <a:t>lowest and </a:t>
            </a:r>
            <a:r>
              <a:rPr lang="en-IE" altLang="sk-SK" i="1" smtClean="0">
                <a:latin typeface="Times New Roman" pitchFamily="18" charset="0"/>
              </a:rPr>
              <a:t>d/2</a:t>
            </a:r>
            <a:r>
              <a:rPr lang="en-IE" altLang="sk-SK" smtClean="0"/>
              <a:t> highest grey levels</a:t>
            </a:r>
          </a:p>
          <a:p>
            <a:pPr marL="0" indent="0" eaLnBrk="1" hangingPunct="1">
              <a:buFontTx/>
              <a:buNone/>
            </a:pPr>
            <a:r>
              <a:rPr lang="en-IE" altLang="sk-SK" smtClean="0"/>
              <a:t>So </a:t>
            </a:r>
            <a:r>
              <a:rPr lang="en-IE" altLang="sk-SK" i="1" smtClean="0">
                <a:latin typeface="Times New Roman" pitchFamily="18" charset="0"/>
              </a:rPr>
              <a:t>g</a:t>
            </a:r>
            <a:r>
              <a:rPr lang="en-IE" altLang="sk-SK" i="1" baseline="-25000" smtClean="0">
                <a:latin typeface="Times New Roman" pitchFamily="18" charset="0"/>
              </a:rPr>
              <a:t>r</a:t>
            </a:r>
            <a:r>
              <a:rPr lang="en-IE" altLang="sk-SK" i="1" smtClean="0">
                <a:latin typeface="Times New Roman" pitchFamily="18" charset="0"/>
              </a:rPr>
              <a:t>(s, t)</a:t>
            </a:r>
            <a:r>
              <a:rPr lang="en-IE" altLang="sk-SK" smtClean="0"/>
              <a:t> represents the remaining </a:t>
            </a:r>
            <a:r>
              <a:rPr lang="en-IE" altLang="sk-SK" i="1" smtClean="0">
                <a:latin typeface="Times New Roman" pitchFamily="18" charset="0"/>
              </a:rPr>
              <a:t>mn – d</a:t>
            </a:r>
            <a:r>
              <a:rPr lang="en-IE" altLang="sk-SK" smtClean="0"/>
              <a:t> pixels</a:t>
            </a:r>
          </a:p>
        </p:txBody>
      </p:sp>
      <p:graphicFrame>
        <p:nvGraphicFramePr>
          <p:cNvPr id="33796" name="Object 2"/>
          <p:cNvGraphicFramePr>
            <a:graphicFrameLocks noChangeAspect="1"/>
          </p:cNvGraphicFramePr>
          <p:nvPr>
            <p:extLst>
              <p:ext uri="{D42A27DB-BD31-4B8C-83A1-F6EECF244321}">
                <p14:modId xmlns:p14="http://schemas.microsoft.com/office/powerpoint/2010/main" val="2207571491"/>
              </p:ext>
            </p:extLst>
          </p:nvPr>
        </p:nvGraphicFramePr>
        <p:xfrm>
          <a:off x="2752726" y="2372385"/>
          <a:ext cx="3600450" cy="920090"/>
        </p:xfrm>
        <a:graphic>
          <a:graphicData uri="http://schemas.openxmlformats.org/presentationml/2006/ole">
            <mc:AlternateContent xmlns:mc="http://schemas.openxmlformats.org/markup-compatibility/2006">
              <mc:Choice xmlns:v="urn:schemas-microsoft-com:vml" Requires="v">
                <p:oleObj spid="_x0000_s32798" name="Equation" r:id="rId4" imgW="1790700" imgH="457200" progId="Equation.3">
                  <p:embed/>
                </p:oleObj>
              </mc:Choice>
              <mc:Fallback>
                <p:oleObj name="Equation" r:id="rId4" imgW="1790700" imgH="457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2726" y="2372385"/>
                        <a:ext cx="3600450" cy="920090"/>
                      </a:xfrm>
                      <a:prstGeom prst="rect">
                        <a:avLst/>
                      </a:prstGeom>
                      <a:solidFill>
                        <a:schemeClr val="tx1"/>
                      </a:solidFill>
                      <a:ln>
                        <a:noFill/>
                      </a:ln>
                      <a:effectLst/>
                    </p:spPr>
                  </p:pic>
                </p:oleObj>
              </mc:Fallback>
            </mc:AlternateContent>
          </a:graphicData>
        </a:graphic>
      </p:graphicFrame>
    </p:spTree>
    <p:extLst>
      <p:ext uri="{BB962C8B-B14F-4D97-AF65-F5344CB8AC3E}">
        <p14:creationId xmlns:p14="http://schemas.microsoft.com/office/powerpoint/2010/main" val="34406786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dirty="0"/>
              <a:t>Nelineárne </a:t>
            </a:r>
            <a:r>
              <a:rPr lang="sk-SK" dirty="0" smtClean="0"/>
              <a:t>filtre</a:t>
            </a:r>
            <a:endParaRPr lang="sk-SK" dirty="0"/>
          </a:p>
        </p:txBody>
      </p:sp>
      <p:sp>
        <p:nvSpPr>
          <p:cNvPr id="3" name="Content Placeholder 2"/>
          <p:cNvSpPr>
            <a:spLocks noGrp="1"/>
          </p:cNvSpPr>
          <p:nvPr>
            <p:ph idx="1"/>
          </p:nvPr>
        </p:nvSpPr>
        <p:spPr/>
        <p:txBody>
          <a:bodyPr/>
          <a:lstStyle/>
          <a:p>
            <a:r>
              <a:rPr lang="sk-SK" dirty="0" err="1" smtClean="0"/>
              <a:t>Median</a:t>
            </a:r>
            <a:r>
              <a:rPr lang="sk-SK" dirty="0" smtClean="0"/>
              <a:t> </a:t>
            </a:r>
            <a:r>
              <a:rPr lang="sk-SK" dirty="0" err="1" smtClean="0"/>
              <a:t>filtering</a:t>
            </a:r>
            <a:endParaRPr lang="en-US" dirty="0" smtClean="0"/>
          </a:p>
          <a:p>
            <a:pPr lvl="1"/>
            <a:r>
              <a:rPr lang="en-US" dirty="0" err="1" smtClean="0"/>
              <a:t>Pri</a:t>
            </a:r>
            <a:r>
              <a:rPr lang="en-US" dirty="0" smtClean="0"/>
              <a:t> </a:t>
            </a:r>
            <a:r>
              <a:rPr lang="en-US" dirty="0" err="1" smtClean="0"/>
              <a:t>filtrovan</a:t>
            </a:r>
            <a:r>
              <a:rPr lang="sk-SK" dirty="0" smtClean="0"/>
              <a:t>í snímacieho šumu (</a:t>
            </a:r>
            <a:r>
              <a:rPr lang="sk-SK" dirty="0" err="1" smtClean="0"/>
              <a:t>shot</a:t>
            </a:r>
            <a:r>
              <a:rPr lang="sk-SK" dirty="0" smtClean="0"/>
              <a:t> </a:t>
            </a:r>
            <a:r>
              <a:rPr lang="sk-SK" dirty="0" err="1" smtClean="0"/>
              <a:t>noise</a:t>
            </a:r>
            <a:r>
              <a:rPr lang="sk-SK" dirty="0"/>
              <a:t>)</a:t>
            </a:r>
            <a:endParaRPr lang="sk-SK" dirty="0" smtClean="0"/>
          </a:p>
          <a:p>
            <a:r>
              <a:rPr lang="sk-SK" dirty="0" smtClean="0"/>
              <a:t>Alfa </a:t>
            </a:r>
            <a:r>
              <a:rPr lang="sk-SK" dirty="0" err="1" smtClean="0"/>
              <a:t>trimmed</a:t>
            </a:r>
            <a:r>
              <a:rPr lang="sk-SK" dirty="0" smtClean="0"/>
              <a:t> </a:t>
            </a:r>
            <a:r>
              <a:rPr lang="sk-SK" dirty="0" err="1" smtClean="0"/>
              <a:t>mean</a:t>
            </a:r>
            <a:endParaRPr lang="sk-SK" dirty="0" smtClean="0"/>
          </a:p>
          <a:p>
            <a:pPr lvl="1"/>
            <a:r>
              <a:rPr lang="sk-SK" dirty="0" smtClean="0"/>
              <a:t>Odstránim najmenšiu a najväčšiu hodnotu</a:t>
            </a:r>
          </a:p>
          <a:p>
            <a:endParaRPr lang="sk-SK" dirty="0"/>
          </a:p>
        </p:txBody>
      </p:sp>
      <p:pic>
        <p:nvPicPr>
          <p:cNvPr id="2253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626782" y="3984667"/>
            <a:ext cx="5146158" cy="2607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90595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sk-SK" dirty="0"/>
              <a:t>Nelineárne filtre</a:t>
            </a:r>
            <a:endParaRPr lang="en-US" altLang="sk-SK" dirty="0" smtClean="0"/>
          </a:p>
        </p:txBody>
      </p:sp>
      <p:sp>
        <p:nvSpPr>
          <p:cNvPr id="29699" name="Rectangle 3"/>
          <p:cNvSpPr>
            <a:spLocks noGrp="1" noChangeArrowheads="1"/>
          </p:cNvSpPr>
          <p:nvPr>
            <p:ph type="body" idx="1"/>
          </p:nvPr>
        </p:nvSpPr>
        <p:spPr/>
        <p:txBody>
          <a:bodyPr/>
          <a:lstStyle/>
          <a:p>
            <a:pPr marL="0" indent="0" eaLnBrk="1" hangingPunct="1">
              <a:buFontTx/>
              <a:buNone/>
            </a:pPr>
            <a:r>
              <a:rPr lang="en-IE" altLang="sk-SK" b="1" dirty="0" smtClean="0"/>
              <a:t>Max Filter:</a:t>
            </a:r>
          </a:p>
          <a:p>
            <a:pPr marL="0" indent="0" eaLnBrk="1" hangingPunct="1">
              <a:buFontTx/>
              <a:buNone/>
            </a:pPr>
            <a:endParaRPr lang="en-IE" altLang="sk-SK" b="1" dirty="0" smtClean="0"/>
          </a:p>
          <a:p>
            <a:pPr marL="0" indent="0" eaLnBrk="1" hangingPunct="1">
              <a:buFontTx/>
              <a:buNone/>
            </a:pPr>
            <a:endParaRPr lang="en-IE" altLang="sk-SK" b="1" dirty="0" smtClean="0"/>
          </a:p>
          <a:p>
            <a:pPr marL="0" indent="0" eaLnBrk="1" hangingPunct="1">
              <a:buFontTx/>
              <a:buNone/>
            </a:pPr>
            <a:r>
              <a:rPr lang="en-IE" altLang="sk-SK" b="1" dirty="0" smtClean="0"/>
              <a:t>Min Filter:</a:t>
            </a:r>
          </a:p>
          <a:p>
            <a:pPr marL="0" indent="0" eaLnBrk="1" hangingPunct="1">
              <a:buFontTx/>
              <a:buNone/>
            </a:pPr>
            <a:endParaRPr lang="en-IE" altLang="sk-SK" b="1" dirty="0" smtClean="0"/>
          </a:p>
          <a:p>
            <a:pPr marL="0" indent="0" eaLnBrk="1" hangingPunct="1">
              <a:buFontTx/>
              <a:buNone/>
            </a:pPr>
            <a:endParaRPr lang="en-IE" altLang="sk-SK" b="1" dirty="0" smtClean="0"/>
          </a:p>
          <a:p>
            <a:pPr marL="0" indent="0" eaLnBrk="1" hangingPunct="1">
              <a:buFontTx/>
              <a:buNone/>
            </a:pPr>
            <a:r>
              <a:rPr lang="en-IE" altLang="sk-SK" dirty="0" smtClean="0"/>
              <a:t>Max filter is good for pepper noise and </a:t>
            </a:r>
            <a:endParaRPr lang="sk-SK" altLang="sk-SK" dirty="0" smtClean="0"/>
          </a:p>
          <a:p>
            <a:pPr marL="0" indent="0" eaLnBrk="1" hangingPunct="1">
              <a:buFontTx/>
              <a:buNone/>
            </a:pPr>
            <a:r>
              <a:rPr lang="en-IE" altLang="sk-SK" dirty="0" smtClean="0"/>
              <a:t>min is good for salt noise</a:t>
            </a:r>
          </a:p>
        </p:txBody>
      </p:sp>
      <p:graphicFrame>
        <p:nvGraphicFramePr>
          <p:cNvPr id="29700" name="Object 2"/>
          <p:cNvGraphicFramePr>
            <a:graphicFrameLocks noChangeAspect="1"/>
          </p:cNvGraphicFramePr>
          <p:nvPr>
            <p:extLst>
              <p:ext uri="{D42A27DB-BD31-4B8C-83A1-F6EECF244321}">
                <p14:modId xmlns:p14="http://schemas.microsoft.com/office/powerpoint/2010/main" val="2328857065"/>
              </p:ext>
            </p:extLst>
          </p:nvPr>
        </p:nvGraphicFramePr>
        <p:xfrm>
          <a:off x="2279650" y="2240438"/>
          <a:ext cx="3387725" cy="788511"/>
        </p:xfrm>
        <a:graphic>
          <a:graphicData uri="http://schemas.openxmlformats.org/presentationml/2006/ole">
            <mc:AlternateContent xmlns:mc="http://schemas.openxmlformats.org/markup-compatibility/2006">
              <mc:Choice xmlns:v="urn:schemas-microsoft-com:vml" Requires="v">
                <p:oleObj spid="_x0000_s30778" name="Equation" r:id="rId4" imgW="1473200" imgH="342900" progId="Equation.3">
                  <p:embed/>
                </p:oleObj>
              </mc:Choice>
              <mc:Fallback>
                <p:oleObj name="Equation" r:id="rId4" imgW="1473200" imgH="3429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9650" y="2240438"/>
                        <a:ext cx="3387725" cy="788511"/>
                      </a:xfrm>
                      <a:prstGeom prst="rect">
                        <a:avLst/>
                      </a:prstGeom>
                      <a:solidFill>
                        <a:schemeClr val="tx1"/>
                      </a:solidFill>
                      <a:ln>
                        <a:noFill/>
                      </a:ln>
                      <a:effectLst/>
                    </p:spPr>
                  </p:pic>
                </p:oleObj>
              </mc:Fallback>
            </mc:AlternateContent>
          </a:graphicData>
        </a:graphic>
      </p:graphicFrame>
      <p:graphicFrame>
        <p:nvGraphicFramePr>
          <p:cNvPr id="29701" name="Object 3"/>
          <p:cNvGraphicFramePr>
            <a:graphicFrameLocks noChangeAspect="1"/>
          </p:cNvGraphicFramePr>
          <p:nvPr>
            <p:extLst>
              <p:ext uri="{D42A27DB-BD31-4B8C-83A1-F6EECF244321}">
                <p14:modId xmlns:p14="http://schemas.microsoft.com/office/powerpoint/2010/main" val="2460527058"/>
              </p:ext>
            </p:extLst>
          </p:nvPr>
        </p:nvGraphicFramePr>
        <p:xfrm>
          <a:off x="2184401" y="4151034"/>
          <a:ext cx="3568700" cy="800379"/>
        </p:xfrm>
        <a:graphic>
          <a:graphicData uri="http://schemas.openxmlformats.org/presentationml/2006/ole">
            <mc:AlternateContent xmlns:mc="http://schemas.openxmlformats.org/markup-compatibility/2006">
              <mc:Choice xmlns:v="urn:schemas-microsoft-com:vml" Requires="v">
                <p:oleObj spid="_x0000_s30779" name="Equation" r:id="rId6" imgW="1473200" imgH="330200" progId="Equation.3">
                  <p:embed/>
                </p:oleObj>
              </mc:Choice>
              <mc:Fallback>
                <p:oleObj name="Equation" r:id="rId6" imgW="1473200" imgH="3302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84401" y="4151034"/>
                        <a:ext cx="3568700" cy="800379"/>
                      </a:xfrm>
                      <a:prstGeom prst="rect">
                        <a:avLst/>
                      </a:prstGeom>
                      <a:solidFill>
                        <a:schemeClr val="tx1"/>
                      </a:solidFill>
                      <a:ln>
                        <a:noFill/>
                      </a:ln>
                      <a:effectLst/>
                    </p:spPr>
                  </p:pic>
                </p:oleObj>
              </mc:Fallback>
            </mc:AlternateContent>
          </a:graphicData>
        </a:graphic>
      </p:graphicFrame>
    </p:spTree>
    <p:extLst>
      <p:ext uri="{BB962C8B-B14F-4D97-AF65-F5344CB8AC3E}">
        <p14:creationId xmlns:p14="http://schemas.microsoft.com/office/powerpoint/2010/main" val="42738547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sk-SK" dirty="0"/>
              <a:t>Nelineárne filtre</a:t>
            </a:r>
            <a:endParaRPr lang="en-US" altLang="sk-SK" dirty="0" smtClean="0"/>
          </a:p>
        </p:txBody>
      </p:sp>
      <p:sp>
        <p:nvSpPr>
          <p:cNvPr id="31747" name="Rectangle 3"/>
          <p:cNvSpPr>
            <a:spLocks noGrp="1" noChangeArrowheads="1"/>
          </p:cNvSpPr>
          <p:nvPr>
            <p:ph type="body" idx="1"/>
          </p:nvPr>
        </p:nvSpPr>
        <p:spPr/>
        <p:txBody>
          <a:bodyPr/>
          <a:lstStyle/>
          <a:p>
            <a:pPr marL="0" indent="0" eaLnBrk="1" hangingPunct="1">
              <a:buFontTx/>
              <a:buNone/>
            </a:pPr>
            <a:r>
              <a:rPr lang="en-IE" altLang="sk-SK" b="1" dirty="0" smtClean="0"/>
              <a:t>Midpoint Filter:</a:t>
            </a:r>
          </a:p>
          <a:p>
            <a:pPr marL="0" indent="0" eaLnBrk="1" hangingPunct="1">
              <a:buFontTx/>
              <a:buNone/>
            </a:pPr>
            <a:endParaRPr lang="en-IE" altLang="sk-SK" b="1" dirty="0" smtClean="0"/>
          </a:p>
          <a:p>
            <a:pPr marL="0" indent="0" eaLnBrk="1" hangingPunct="1">
              <a:buFontTx/>
              <a:buNone/>
            </a:pPr>
            <a:endParaRPr lang="en-IE" altLang="sk-SK" b="1" dirty="0" smtClean="0"/>
          </a:p>
          <a:p>
            <a:pPr marL="0" indent="0" eaLnBrk="1" hangingPunct="1">
              <a:buFontTx/>
              <a:buNone/>
            </a:pPr>
            <a:r>
              <a:rPr lang="en-IE" altLang="sk-SK" dirty="0" smtClean="0"/>
              <a:t>Good for random Gaussian and uniform noise</a:t>
            </a:r>
          </a:p>
        </p:txBody>
      </p:sp>
      <p:graphicFrame>
        <p:nvGraphicFramePr>
          <p:cNvPr id="31748" name="Object 2"/>
          <p:cNvGraphicFramePr>
            <a:graphicFrameLocks noChangeAspect="1"/>
          </p:cNvGraphicFramePr>
          <p:nvPr>
            <p:extLst>
              <p:ext uri="{D42A27DB-BD31-4B8C-83A1-F6EECF244321}">
                <p14:modId xmlns:p14="http://schemas.microsoft.com/office/powerpoint/2010/main" val="158467085"/>
              </p:ext>
            </p:extLst>
          </p:nvPr>
        </p:nvGraphicFramePr>
        <p:xfrm>
          <a:off x="1674814" y="2352575"/>
          <a:ext cx="5497512" cy="877987"/>
        </p:xfrm>
        <a:graphic>
          <a:graphicData uri="http://schemas.openxmlformats.org/presentationml/2006/ole">
            <mc:AlternateContent xmlns:mc="http://schemas.openxmlformats.org/markup-compatibility/2006">
              <mc:Choice xmlns:v="urn:schemas-microsoft-com:vml" Requires="v">
                <p:oleObj spid="_x0000_s31774" name="Equation" r:id="rId4" imgW="2705100" imgH="431800" progId="Equation.3">
                  <p:embed/>
                </p:oleObj>
              </mc:Choice>
              <mc:Fallback>
                <p:oleObj name="Equation" r:id="rId4" imgW="2705100" imgH="4318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4814" y="2352575"/>
                        <a:ext cx="5497512" cy="877987"/>
                      </a:xfrm>
                      <a:prstGeom prst="rect">
                        <a:avLst/>
                      </a:prstGeom>
                      <a:solidFill>
                        <a:schemeClr val="tx1"/>
                      </a:solidFill>
                      <a:ln>
                        <a:noFill/>
                      </a:ln>
                      <a:effectLst/>
                    </p:spPr>
                  </p:pic>
                </p:oleObj>
              </mc:Fallback>
            </mc:AlternateContent>
          </a:graphicData>
        </a:graphic>
      </p:graphicFrame>
    </p:spTree>
    <p:extLst>
      <p:ext uri="{BB962C8B-B14F-4D97-AF65-F5344CB8AC3E}">
        <p14:creationId xmlns:p14="http://schemas.microsoft.com/office/powerpoint/2010/main" val="14522851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title"/>
          </p:nvPr>
        </p:nvSpPr>
        <p:spPr/>
        <p:txBody>
          <a:bodyPr/>
          <a:lstStyle/>
          <a:p>
            <a:pPr eaLnBrk="1" hangingPunct="1"/>
            <a:r>
              <a:rPr lang="en-IE" altLang="sk-SK" smtClean="0"/>
              <a:t>Noise Removal Examples</a:t>
            </a:r>
            <a:endParaRPr lang="en-US" altLang="sk-SK" smtClean="0"/>
          </a:p>
        </p:txBody>
      </p:sp>
      <p:grpSp>
        <p:nvGrpSpPr>
          <p:cNvPr id="35843" name="Group 6"/>
          <p:cNvGrpSpPr>
            <a:grpSpLocks/>
          </p:cNvGrpSpPr>
          <p:nvPr/>
        </p:nvGrpSpPr>
        <p:grpSpPr bwMode="auto">
          <a:xfrm>
            <a:off x="-3175" y="1631950"/>
            <a:ext cx="260350" cy="5229225"/>
            <a:chOff x="-2" y="1034"/>
            <a:chExt cx="164" cy="3294"/>
          </a:xfrm>
        </p:grpSpPr>
        <p:pic>
          <p:nvPicPr>
            <p:cNvPr id="35849" name="Picture 7" descr="boo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17" y="4184"/>
              <a:ext cx="125"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0" name="Rectangle 8"/>
            <p:cNvSpPr>
              <a:spLocks noChangeArrowheads="1"/>
            </p:cNvSpPr>
            <p:nvPr/>
          </p:nvSpPr>
          <p:spPr bwMode="auto">
            <a:xfrm rot="-5400000">
              <a:off x="-1508" y="2540"/>
              <a:ext cx="3172" cy="159"/>
            </a:xfrm>
            <a:prstGeom prst="rect">
              <a:avLst/>
            </a:prstGeom>
            <a:solidFill>
              <a:schemeClr val="accent2"/>
            </a:solidFill>
            <a:ln w="12700">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1200">
                  <a:solidFill>
                    <a:schemeClr val="bg1"/>
                  </a:solidFill>
                </a:rPr>
                <a:t>Images taken from Gonzalez &amp; Woods, Digital Image Processing (2002)</a:t>
              </a:r>
              <a:endParaRPr lang="en-US" altLang="sk-SK" sz="1200">
                <a:solidFill>
                  <a:schemeClr val="bg1"/>
                </a:solidFill>
              </a:endParaRPr>
            </a:p>
          </p:txBody>
        </p:sp>
      </p:grpSp>
      <p:pic>
        <p:nvPicPr>
          <p:cNvPr id="35844"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27263" y="1446213"/>
            <a:ext cx="5065712" cy="486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Text Box 9"/>
          <p:cNvSpPr txBox="1">
            <a:spLocks noChangeArrowheads="1"/>
          </p:cNvSpPr>
          <p:nvPr/>
        </p:nvSpPr>
        <p:spPr bwMode="auto">
          <a:xfrm>
            <a:off x="355600" y="1941513"/>
            <a:ext cx="1849438"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2400"/>
              <a:t>Image</a:t>
            </a:r>
            <a:br>
              <a:rPr lang="en-IE" altLang="sk-SK" sz="2400"/>
            </a:br>
            <a:r>
              <a:rPr lang="en-IE" altLang="sk-SK" sz="2400"/>
              <a:t>Corrupted</a:t>
            </a:r>
            <a:br>
              <a:rPr lang="en-IE" altLang="sk-SK" sz="2400"/>
            </a:br>
            <a:r>
              <a:rPr lang="en-IE" altLang="sk-SK" sz="2400"/>
              <a:t>By Salt And</a:t>
            </a:r>
            <a:br>
              <a:rPr lang="en-IE" altLang="sk-SK" sz="2400"/>
            </a:br>
            <a:r>
              <a:rPr lang="en-IE" altLang="sk-SK" sz="2400"/>
              <a:t>Pepper Noise</a:t>
            </a:r>
            <a:endParaRPr lang="en-US" altLang="sk-SK" sz="2400"/>
          </a:p>
        </p:txBody>
      </p:sp>
      <p:sp>
        <p:nvSpPr>
          <p:cNvPr id="35846" name="Text Box 10"/>
          <p:cNvSpPr txBox="1">
            <a:spLocks noChangeArrowheads="1"/>
          </p:cNvSpPr>
          <p:nvPr/>
        </p:nvSpPr>
        <p:spPr bwMode="auto">
          <a:xfrm>
            <a:off x="7302500" y="1939925"/>
            <a:ext cx="1743075"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IE" altLang="sk-SK" sz="2400"/>
              <a:t>Result of 1 </a:t>
            </a:r>
            <a:br>
              <a:rPr lang="en-IE" altLang="sk-SK" sz="2400"/>
            </a:br>
            <a:r>
              <a:rPr lang="en-IE" altLang="sk-SK" sz="2400"/>
              <a:t>Pass With A </a:t>
            </a:r>
            <a:br>
              <a:rPr lang="en-IE" altLang="sk-SK" sz="2400"/>
            </a:br>
            <a:r>
              <a:rPr lang="en-IE" altLang="sk-SK" sz="2400"/>
              <a:t>3*3 Median</a:t>
            </a:r>
            <a:br>
              <a:rPr lang="en-IE" altLang="sk-SK" sz="2400"/>
            </a:br>
            <a:r>
              <a:rPr lang="en-IE" altLang="sk-SK" sz="2400"/>
              <a:t>Filter</a:t>
            </a:r>
            <a:endParaRPr lang="en-US" altLang="sk-SK" sz="2400"/>
          </a:p>
        </p:txBody>
      </p:sp>
      <p:sp>
        <p:nvSpPr>
          <p:cNvPr id="35847" name="Text Box 11"/>
          <p:cNvSpPr txBox="1">
            <a:spLocks noChangeArrowheads="1"/>
          </p:cNvSpPr>
          <p:nvPr/>
        </p:nvSpPr>
        <p:spPr bwMode="auto">
          <a:xfrm>
            <a:off x="373063" y="4360863"/>
            <a:ext cx="1831975"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2400"/>
              <a:t>Result of 2</a:t>
            </a:r>
            <a:br>
              <a:rPr lang="en-IE" altLang="sk-SK" sz="2400"/>
            </a:br>
            <a:r>
              <a:rPr lang="en-IE" altLang="sk-SK" sz="2400"/>
              <a:t>Passes With</a:t>
            </a:r>
            <a:br>
              <a:rPr lang="en-IE" altLang="sk-SK" sz="2400"/>
            </a:br>
            <a:r>
              <a:rPr lang="en-IE" altLang="sk-SK" sz="2400"/>
              <a:t>A 3*3 Median</a:t>
            </a:r>
            <a:br>
              <a:rPr lang="en-IE" altLang="sk-SK" sz="2400"/>
            </a:br>
            <a:r>
              <a:rPr lang="en-IE" altLang="sk-SK" sz="2400"/>
              <a:t>Filter</a:t>
            </a:r>
            <a:endParaRPr lang="en-US" altLang="sk-SK" sz="2400"/>
          </a:p>
        </p:txBody>
      </p:sp>
      <p:sp>
        <p:nvSpPr>
          <p:cNvPr id="35848" name="Text Box 12"/>
          <p:cNvSpPr txBox="1">
            <a:spLocks noChangeArrowheads="1"/>
          </p:cNvSpPr>
          <p:nvPr/>
        </p:nvSpPr>
        <p:spPr bwMode="auto">
          <a:xfrm>
            <a:off x="7302500" y="4360863"/>
            <a:ext cx="1831975"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IE" altLang="sk-SK" sz="2400"/>
              <a:t>Result of 3 </a:t>
            </a:r>
            <a:br>
              <a:rPr lang="en-IE" altLang="sk-SK" sz="2400"/>
            </a:br>
            <a:r>
              <a:rPr lang="en-IE" altLang="sk-SK" sz="2400"/>
              <a:t>Passes With</a:t>
            </a:r>
            <a:br>
              <a:rPr lang="en-IE" altLang="sk-SK" sz="2400"/>
            </a:br>
            <a:r>
              <a:rPr lang="en-IE" altLang="sk-SK" sz="2400"/>
              <a:t>A 3*3 Median</a:t>
            </a:r>
            <a:br>
              <a:rPr lang="en-IE" altLang="sk-SK" sz="2400"/>
            </a:br>
            <a:r>
              <a:rPr lang="en-IE" altLang="sk-SK" sz="2400"/>
              <a:t>Filter</a:t>
            </a:r>
            <a:endParaRPr lang="en-US" altLang="sk-SK" sz="2400"/>
          </a:p>
        </p:txBody>
      </p:sp>
    </p:spTree>
    <p:extLst>
      <p:ext uri="{BB962C8B-B14F-4D97-AF65-F5344CB8AC3E}">
        <p14:creationId xmlns:p14="http://schemas.microsoft.com/office/powerpoint/2010/main" val="33387419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Grp="1" noChangeArrowheads="1"/>
          </p:cNvSpPr>
          <p:nvPr>
            <p:ph type="title"/>
          </p:nvPr>
        </p:nvSpPr>
        <p:spPr/>
        <p:txBody>
          <a:bodyPr/>
          <a:lstStyle/>
          <a:p>
            <a:pPr eaLnBrk="1" hangingPunct="1"/>
            <a:r>
              <a:rPr lang="en-IE" altLang="sk-SK" smtClean="0"/>
              <a:t>Noise Removal Examples (cont…)</a:t>
            </a:r>
            <a:endParaRPr lang="en-US" altLang="sk-SK" smtClean="0"/>
          </a:p>
        </p:txBody>
      </p:sp>
      <p:grpSp>
        <p:nvGrpSpPr>
          <p:cNvPr id="36867" name="Group 6"/>
          <p:cNvGrpSpPr>
            <a:grpSpLocks/>
          </p:cNvGrpSpPr>
          <p:nvPr/>
        </p:nvGrpSpPr>
        <p:grpSpPr bwMode="auto">
          <a:xfrm>
            <a:off x="-3175" y="1631950"/>
            <a:ext cx="260350" cy="5229225"/>
            <a:chOff x="-2" y="1034"/>
            <a:chExt cx="164" cy="3294"/>
          </a:xfrm>
        </p:grpSpPr>
        <p:pic>
          <p:nvPicPr>
            <p:cNvPr id="36875" name="Picture 7" descr="boo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17" y="4184"/>
              <a:ext cx="125"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6" name="Rectangle 8"/>
            <p:cNvSpPr>
              <a:spLocks noChangeArrowheads="1"/>
            </p:cNvSpPr>
            <p:nvPr/>
          </p:nvSpPr>
          <p:spPr bwMode="auto">
            <a:xfrm rot="-5400000">
              <a:off x="-1508" y="2540"/>
              <a:ext cx="3172" cy="159"/>
            </a:xfrm>
            <a:prstGeom prst="rect">
              <a:avLst/>
            </a:prstGeom>
            <a:solidFill>
              <a:schemeClr val="accent2"/>
            </a:solidFill>
            <a:ln w="12700">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1200">
                  <a:solidFill>
                    <a:schemeClr val="bg1"/>
                  </a:solidFill>
                </a:rPr>
                <a:t>Images taken from Gonzalez &amp; Woods, Digital Image Processing (2002)</a:t>
              </a:r>
              <a:endParaRPr lang="en-US" altLang="sk-SK" sz="1200">
                <a:solidFill>
                  <a:schemeClr val="bg1"/>
                </a:solidFill>
              </a:endParaRPr>
            </a:p>
          </p:txBody>
        </p:sp>
      </p:grpSp>
      <p:pic>
        <p:nvPicPr>
          <p:cNvPr id="3686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27250" y="3938588"/>
            <a:ext cx="5032375"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l="19774" r="40025" b="50261"/>
          <a:stretch>
            <a:fillRect/>
          </a:stretch>
        </p:blipFill>
        <p:spPr bwMode="auto">
          <a:xfrm>
            <a:off x="2127250" y="1497013"/>
            <a:ext cx="2533650" cy="241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Text Box 10"/>
          <p:cNvSpPr txBox="1">
            <a:spLocks noChangeArrowheads="1"/>
          </p:cNvSpPr>
          <p:nvPr/>
        </p:nvSpPr>
        <p:spPr bwMode="auto">
          <a:xfrm>
            <a:off x="655638" y="2032000"/>
            <a:ext cx="1423987"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2400"/>
              <a:t>Image</a:t>
            </a:r>
            <a:br>
              <a:rPr lang="en-IE" altLang="sk-SK" sz="2400"/>
            </a:br>
            <a:r>
              <a:rPr lang="en-IE" altLang="sk-SK" sz="2400"/>
              <a:t>Corrupted</a:t>
            </a:r>
          </a:p>
          <a:p>
            <a:pPr algn="r" eaLnBrk="1" hangingPunct="1">
              <a:spcBef>
                <a:spcPct val="0"/>
              </a:spcBef>
              <a:buFontTx/>
              <a:buNone/>
            </a:pPr>
            <a:r>
              <a:rPr lang="en-IE" altLang="sk-SK" sz="2400"/>
              <a:t>By Pepper</a:t>
            </a:r>
            <a:br>
              <a:rPr lang="en-IE" altLang="sk-SK" sz="2400"/>
            </a:br>
            <a:r>
              <a:rPr lang="en-IE" altLang="sk-SK" sz="2400"/>
              <a:t>Noise</a:t>
            </a:r>
            <a:endParaRPr lang="en-US" altLang="sk-SK" sz="2400"/>
          </a:p>
        </p:txBody>
      </p:sp>
      <p:pic>
        <p:nvPicPr>
          <p:cNvPr id="36871"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l="59572" b="49934"/>
          <a:stretch>
            <a:fillRect/>
          </a:stretch>
        </p:blipFill>
        <p:spPr bwMode="auto">
          <a:xfrm>
            <a:off x="4611688" y="1497013"/>
            <a:ext cx="2547937" cy="243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2" name="Text Box 12"/>
          <p:cNvSpPr txBox="1">
            <a:spLocks noChangeArrowheads="1"/>
          </p:cNvSpPr>
          <p:nvPr/>
        </p:nvSpPr>
        <p:spPr bwMode="auto">
          <a:xfrm>
            <a:off x="7165975" y="1987550"/>
            <a:ext cx="1357313"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US" altLang="sk-SK" sz="2400"/>
              <a:t>Image</a:t>
            </a:r>
            <a:br>
              <a:rPr lang="en-US" altLang="sk-SK" sz="2400"/>
            </a:br>
            <a:r>
              <a:rPr lang="en-US" altLang="sk-SK" sz="2400"/>
              <a:t>Corrupted</a:t>
            </a:r>
          </a:p>
          <a:p>
            <a:pPr eaLnBrk="1" hangingPunct="1">
              <a:spcBef>
                <a:spcPct val="0"/>
              </a:spcBef>
              <a:buFontTx/>
              <a:buNone/>
            </a:pPr>
            <a:r>
              <a:rPr lang="en-US" altLang="sk-SK" sz="2400"/>
              <a:t>By Salt</a:t>
            </a:r>
            <a:br>
              <a:rPr lang="en-US" altLang="sk-SK" sz="2400"/>
            </a:br>
            <a:r>
              <a:rPr lang="en-US" altLang="sk-SK" sz="2400"/>
              <a:t>Noise</a:t>
            </a:r>
          </a:p>
        </p:txBody>
      </p:sp>
      <p:sp>
        <p:nvSpPr>
          <p:cNvPr id="36873" name="Text Box 13"/>
          <p:cNvSpPr txBox="1">
            <a:spLocks noChangeArrowheads="1"/>
          </p:cNvSpPr>
          <p:nvPr/>
        </p:nvSpPr>
        <p:spPr bwMode="auto">
          <a:xfrm>
            <a:off x="7165975" y="4276725"/>
            <a:ext cx="15240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IE" altLang="sk-SK" sz="2400"/>
              <a:t>Result Of </a:t>
            </a:r>
            <a:br>
              <a:rPr lang="en-IE" altLang="sk-SK" sz="2400"/>
            </a:br>
            <a:r>
              <a:rPr lang="en-IE" altLang="sk-SK" sz="2400"/>
              <a:t>Filtering </a:t>
            </a:r>
            <a:br>
              <a:rPr lang="en-IE" altLang="sk-SK" sz="2400"/>
            </a:br>
            <a:r>
              <a:rPr lang="en-IE" altLang="sk-SK" sz="2400"/>
              <a:t>Above </a:t>
            </a:r>
            <a:br>
              <a:rPr lang="en-IE" altLang="sk-SK" sz="2400"/>
            </a:br>
            <a:r>
              <a:rPr lang="en-IE" altLang="sk-SK" sz="2400"/>
              <a:t>With A 3*3 </a:t>
            </a:r>
            <a:br>
              <a:rPr lang="en-IE" altLang="sk-SK" sz="2400"/>
            </a:br>
            <a:r>
              <a:rPr lang="en-IE" altLang="sk-SK" sz="2400"/>
              <a:t>Min Filter</a:t>
            </a:r>
            <a:endParaRPr lang="en-US" altLang="sk-SK" sz="2400"/>
          </a:p>
        </p:txBody>
      </p:sp>
      <p:sp>
        <p:nvSpPr>
          <p:cNvPr id="36874" name="Text Box 14"/>
          <p:cNvSpPr txBox="1">
            <a:spLocks noChangeArrowheads="1"/>
          </p:cNvSpPr>
          <p:nvPr/>
        </p:nvSpPr>
        <p:spPr bwMode="auto">
          <a:xfrm>
            <a:off x="639763" y="4240213"/>
            <a:ext cx="1439862"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2400"/>
              <a:t>Result Of</a:t>
            </a:r>
            <a:br>
              <a:rPr lang="en-IE" altLang="sk-SK" sz="2400"/>
            </a:br>
            <a:r>
              <a:rPr lang="en-IE" altLang="sk-SK" sz="2400"/>
              <a:t>Filtering</a:t>
            </a:r>
            <a:br>
              <a:rPr lang="en-IE" altLang="sk-SK" sz="2400"/>
            </a:br>
            <a:r>
              <a:rPr lang="en-IE" altLang="sk-SK" sz="2400"/>
              <a:t>Above</a:t>
            </a:r>
            <a:br>
              <a:rPr lang="en-IE" altLang="sk-SK" sz="2400"/>
            </a:br>
            <a:r>
              <a:rPr lang="en-IE" altLang="sk-SK" sz="2400"/>
              <a:t>With A 3*3</a:t>
            </a:r>
            <a:br>
              <a:rPr lang="en-IE" altLang="sk-SK" sz="2400"/>
            </a:br>
            <a:r>
              <a:rPr lang="en-IE" altLang="sk-SK" sz="2400"/>
              <a:t>Max Filter</a:t>
            </a:r>
            <a:endParaRPr lang="en-US" altLang="sk-SK" sz="2400"/>
          </a:p>
        </p:txBody>
      </p:sp>
    </p:spTree>
    <p:extLst>
      <p:ext uri="{BB962C8B-B14F-4D97-AF65-F5344CB8AC3E}">
        <p14:creationId xmlns:p14="http://schemas.microsoft.com/office/powerpoint/2010/main" val="38658598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title"/>
          </p:nvPr>
        </p:nvSpPr>
        <p:spPr/>
        <p:txBody>
          <a:bodyPr/>
          <a:lstStyle/>
          <a:p>
            <a:pPr eaLnBrk="1" hangingPunct="1"/>
            <a:r>
              <a:rPr lang="en-IE" altLang="sk-SK" smtClean="0"/>
              <a:t>Noise Removal Examples (cont…)</a:t>
            </a:r>
            <a:endParaRPr lang="en-US" altLang="sk-SK" smtClean="0"/>
          </a:p>
        </p:txBody>
      </p:sp>
      <p:grpSp>
        <p:nvGrpSpPr>
          <p:cNvPr id="37891" name="Group 7"/>
          <p:cNvGrpSpPr>
            <a:grpSpLocks/>
          </p:cNvGrpSpPr>
          <p:nvPr/>
        </p:nvGrpSpPr>
        <p:grpSpPr bwMode="auto">
          <a:xfrm>
            <a:off x="-3175" y="1631950"/>
            <a:ext cx="260350" cy="5229225"/>
            <a:chOff x="-2" y="1034"/>
            <a:chExt cx="164" cy="3294"/>
          </a:xfrm>
        </p:grpSpPr>
        <p:pic>
          <p:nvPicPr>
            <p:cNvPr id="37899" name="Picture 8" descr="boo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17" y="4184"/>
              <a:ext cx="125"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00" name="Rectangle 9"/>
            <p:cNvSpPr>
              <a:spLocks noChangeArrowheads="1"/>
            </p:cNvSpPr>
            <p:nvPr/>
          </p:nvSpPr>
          <p:spPr bwMode="auto">
            <a:xfrm rot="-5400000">
              <a:off x="-1508" y="2540"/>
              <a:ext cx="3172" cy="159"/>
            </a:xfrm>
            <a:prstGeom prst="rect">
              <a:avLst/>
            </a:prstGeom>
            <a:solidFill>
              <a:schemeClr val="accent2"/>
            </a:solidFill>
            <a:ln w="12700">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1200">
                  <a:solidFill>
                    <a:schemeClr val="bg1"/>
                  </a:solidFill>
                </a:rPr>
                <a:t>Images taken from Gonzalez &amp; Woods, Digital Image Processing (2002)</a:t>
              </a:r>
              <a:endParaRPr lang="en-US" altLang="sk-SK" sz="1200">
                <a:solidFill>
                  <a:schemeClr val="bg1"/>
                </a:solidFill>
              </a:endParaRPr>
            </a:p>
          </p:txBody>
        </p:sp>
      </p:grpSp>
      <p:pic>
        <p:nvPicPr>
          <p:cNvPr id="3789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0163" y="1352550"/>
            <a:ext cx="3738562" cy="538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Text Box 10"/>
          <p:cNvSpPr txBox="1">
            <a:spLocks noChangeArrowheads="1"/>
          </p:cNvSpPr>
          <p:nvPr/>
        </p:nvSpPr>
        <p:spPr bwMode="auto">
          <a:xfrm>
            <a:off x="1042988" y="1511300"/>
            <a:ext cx="1508125"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2400"/>
              <a:t>Image</a:t>
            </a:r>
            <a:br>
              <a:rPr lang="en-IE" altLang="sk-SK" sz="2400"/>
            </a:br>
            <a:r>
              <a:rPr lang="en-IE" altLang="sk-SK" sz="2400"/>
              <a:t>Corrupted</a:t>
            </a:r>
          </a:p>
          <a:p>
            <a:pPr algn="r" eaLnBrk="1" hangingPunct="1">
              <a:spcBef>
                <a:spcPct val="0"/>
              </a:spcBef>
              <a:buFontTx/>
              <a:buNone/>
            </a:pPr>
            <a:r>
              <a:rPr lang="en-IE" altLang="sk-SK" sz="2400"/>
              <a:t>By Uniform</a:t>
            </a:r>
            <a:br>
              <a:rPr lang="en-IE" altLang="sk-SK" sz="2400"/>
            </a:br>
            <a:r>
              <a:rPr lang="en-IE" altLang="sk-SK" sz="2400"/>
              <a:t>Noise</a:t>
            </a:r>
            <a:endParaRPr lang="en-US" altLang="sk-SK" sz="2400"/>
          </a:p>
        </p:txBody>
      </p:sp>
      <p:sp>
        <p:nvSpPr>
          <p:cNvPr id="37894" name="Text Box 11"/>
          <p:cNvSpPr txBox="1">
            <a:spLocks noChangeArrowheads="1"/>
          </p:cNvSpPr>
          <p:nvPr/>
        </p:nvSpPr>
        <p:spPr bwMode="auto">
          <a:xfrm>
            <a:off x="6329363" y="1538288"/>
            <a:ext cx="1914525"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IE" altLang="sk-SK" sz="2400"/>
              <a:t>Image Further</a:t>
            </a:r>
            <a:br>
              <a:rPr lang="en-IE" altLang="sk-SK" sz="2400"/>
            </a:br>
            <a:r>
              <a:rPr lang="en-IE" altLang="sk-SK" sz="2400"/>
              <a:t>Corrupted</a:t>
            </a:r>
          </a:p>
          <a:p>
            <a:pPr eaLnBrk="1" hangingPunct="1">
              <a:spcBef>
                <a:spcPct val="0"/>
              </a:spcBef>
              <a:buFontTx/>
              <a:buNone/>
            </a:pPr>
            <a:r>
              <a:rPr lang="en-IE" altLang="sk-SK" sz="2400"/>
              <a:t>By Salt and</a:t>
            </a:r>
            <a:br>
              <a:rPr lang="en-IE" altLang="sk-SK" sz="2400"/>
            </a:br>
            <a:r>
              <a:rPr lang="en-IE" altLang="sk-SK" sz="2400"/>
              <a:t>Pepper Noise</a:t>
            </a:r>
            <a:endParaRPr lang="en-US" altLang="sk-SK" sz="2400"/>
          </a:p>
        </p:txBody>
      </p:sp>
      <p:sp>
        <p:nvSpPr>
          <p:cNvPr id="37895" name="Text Box 12"/>
          <p:cNvSpPr txBox="1">
            <a:spLocks noChangeArrowheads="1"/>
          </p:cNvSpPr>
          <p:nvPr/>
        </p:nvSpPr>
        <p:spPr bwMode="auto">
          <a:xfrm>
            <a:off x="652463" y="3457575"/>
            <a:ext cx="1898650"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2400"/>
              <a:t>Filtered By</a:t>
            </a:r>
            <a:br>
              <a:rPr lang="en-IE" altLang="sk-SK" sz="2400"/>
            </a:br>
            <a:r>
              <a:rPr lang="en-IE" altLang="sk-SK" sz="2400"/>
              <a:t>5*5 Arithmetic</a:t>
            </a:r>
            <a:br>
              <a:rPr lang="en-IE" altLang="sk-SK" sz="2400"/>
            </a:br>
            <a:r>
              <a:rPr lang="en-IE" altLang="sk-SK" sz="2400"/>
              <a:t>Mean Filter</a:t>
            </a:r>
            <a:endParaRPr lang="en-US" altLang="sk-SK" sz="2400"/>
          </a:p>
        </p:txBody>
      </p:sp>
      <p:sp>
        <p:nvSpPr>
          <p:cNvPr id="37896" name="Text Box 13"/>
          <p:cNvSpPr txBox="1">
            <a:spLocks noChangeArrowheads="1"/>
          </p:cNvSpPr>
          <p:nvPr/>
        </p:nvSpPr>
        <p:spPr bwMode="auto">
          <a:xfrm>
            <a:off x="1006475" y="5281613"/>
            <a:ext cx="1544638"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r" eaLnBrk="1" hangingPunct="1">
              <a:spcBef>
                <a:spcPct val="0"/>
              </a:spcBef>
              <a:buFontTx/>
              <a:buNone/>
            </a:pPr>
            <a:r>
              <a:rPr lang="en-IE" altLang="sk-SK" sz="2400"/>
              <a:t>Filtered By</a:t>
            </a:r>
            <a:br>
              <a:rPr lang="en-IE" altLang="sk-SK" sz="2400"/>
            </a:br>
            <a:r>
              <a:rPr lang="en-IE" altLang="sk-SK" sz="2400"/>
              <a:t>5*5 Median</a:t>
            </a:r>
            <a:br>
              <a:rPr lang="en-IE" altLang="sk-SK" sz="2400"/>
            </a:br>
            <a:r>
              <a:rPr lang="en-IE" altLang="sk-SK" sz="2400"/>
              <a:t>Filter</a:t>
            </a:r>
            <a:endParaRPr lang="en-US" altLang="sk-SK" sz="2400"/>
          </a:p>
        </p:txBody>
      </p:sp>
      <p:sp>
        <p:nvSpPr>
          <p:cNvPr id="37897" name="Text Box 14"/>
          <p:cNvSpPr txBox="1">
            <a:spLocks noChangeArrowheads="1"/>
          </p:cNvSpPr>
          <p:nvPr/>
        </p:nvSpPr>
        <p:spPr bwMode="auto">
          <a:xfrm>
            <a:off x="6329363" y="3503613"/>
            <a:ext cx="1949450"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IE" altLang="sk-SK" sz="2400"/>
              <a:t>Filtered By</a:t>
            </a:r>
            <a:br>
              <a:rPr lang="en-IE" altLang="sk-SK" sz="2400"/>
            </a:br>
            <a:r>
              <a:rPr lang="en-IE" altLang="sk-SK" sz="2400"/>
              <a:t>5*5 Geometric</a:t>
            </a:r>
            <a:br>
              <a:rPr lang="en-IE" altLang="sk-SK" sz="2400"/>
            </a:br>
            <a:r>
              <a:rPr lang="en-IE" altLang="sk-SK" sz="2400"/>
              <a:t>Mean Filter</a:t>
            </a:r>
            <a:endParaRPr lang="en-US" altLang="sk-SK" sz="2400"/>
          </a:p>
        </p:txBody>
      </p:sp>
      <p:sp>
        <p:nvSpPr>
          <p:cNvPr id="37898" name="Text Box 15"/>
          <p:cNvSpPr txBox="1">
            <a:spLocks noChangeArrowheads="1"/>
          </p:cNvSpPr>
          <p:nvPr/>
        </p:nvSpPr>
        <p:spPr bwMode="auto">
          <a:xfrm>
            <a:off x="6329363" y="5308600"/>
            <a:ext cx="2628900"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235075" indent="-228600" eaLnBrk="0" hangingPunct="0">
              <a:spcBef>
                <a:spcPct val="20000"/>
              </a:spcBef>
              <a:buChar char="•"/>
              <a:defRPr sz="2400">
                <a:solidFill>
                  <a:schemeClr val="tx1"/>
                </a:solidFill>
                <a:latin typeface="Arial" charset="0"/>
                <a:ea typeface="MS PGothic" pitchFamily="34" charset="-128"/>
              </a:defRPr>
            </a:lvl3pPr>
            <a:lvl4pPr marL="1643063"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IE" altLang="sk-SK" sz="2400"/>
              <a:t>Filtered By</a:t>
            </a:r>
            <a:br>
              <a:rPr lang="en-IE" altLang="sk-SK" sz="2400"/>
            </a:br>
            <a:r>
              <a:rPr lang="en-IE" altLang="sk-SK" sz="2400"/>
              <a:t>5*5 Alpha-Trimmed</a:t>
            </a:r>
            <a:br>
              <a:rPr lang="en-IE" altLang="sk-SK" sz="2400"/>
            </a:br>
            <a:r>
              <a:rPr lang="en-IE" altLang="sk-SK" sz="2400"/>
              <a:t>Mean Filter</a:t>
            </a:r>
            <a:endParaRPr lang="en-US" altLang="sk-SK" sz="2400"/>
          </a:p>
        </p:txBody>
      </p:sp>
    </p:spTree>
    <p:extLst>
      <p:ext uri="{BB962C8B-B14F-4D97-AF65-F5344CB8AC3E}">
        <p14:creationId xmlns:p14="http://schemas.microsoft.com/office/powerpoint/2010/main" val="133583213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2748"/>
            <a:ext cx="8229600" cy="1143000"/>
          </a:xfrm>
        </p:spPr>
        <p:txBody>
          <a:bodyPr/>
          <a:lstStyle/>
          <a:p>
            <a:r>
              <a:rPr lang="sk-SK" sz="4000" dirty="0" smtClean="0"/>
              <a:t>Riešenie okrajov</a:t>
            </a:r>
            <a:endParaRPr lang="en-US" sz="4000" dirty="0"/>
          </a:p>
        </p:txBody>
      </p:sp>
      <p:sp>
        <p:nvSpPr>
          <p:cNvPr id="3" name="TextBox 2"/>
          <p:cNvSpPr txBox="1"/>
          <p:nvPr/>
        </p:nvSpPr>
        <p:spPr>
          <a:xfrm>
            <a:off x="504497" y="1529255"/>
            <a:ext cx="7362496" cy="3385542"/>
          </a:xfrm>
          <a:prstGeom prst="rect">
            <a:avLst/>
          </a:prstGeom>
          <a:noFill/>
        </p:spPr>
        <p:txBody>
          <a:bodyPr wrap="square" rtlCol="0">
            <a:spAutoFit/>
          </a:bodyPr>
          <a:lstStyle/>
          <a:p>
            <a:pPr marL="457200" indent="-457200">
              <a:buClr>
                <a:srgbClr val="FFC000"/>
              </a:buClr>
              <a:buFont typeface="Wingdings" pitchFamily="2" charset="2"/>
              <a:buChar char="§"/>
            </a:pPr>
            <a:r>
              <a:rPr lang="sk-SK" sz="2800" dirty="0" smtClean="0">
                <a:effectLst>
                  <a:outerShdw blurRad="38100" dist="38100" dir="2700000" algn="tl">
                    <a:srgbClr val="000000">
                      <a:alpha val="43137"/>
                    </a:srgbClr>
                  </a:outerShdw>
                </a:effectLst>
              </a:rPr>
              <a:t>Nula</a:t>
            </a:r>
          </a:p>
          <a:p>
            <a:pPr marL="457200" indent="-457200">
              <a:buClr>
                <a:srgbClr val="FFC000"/>
              </a:buClr>
              <a:buFont typeface="Wingdings" pitchFamily="2" charset="2"/>
              <a:buChar char="§"/>
            </a:pPr>
            <a:r>
              <a:rPr lang="sk-SK" sz="2800" dirty="0" smtClean="0">
                <a:effectLst>
                  <a:outerShdw blurRad="38100" dist="38100" dir="2700000" algn="tl">
                    <a:srgbClr val="000000">
                      <a:alpha val="43137"/>
                    </a:srgbClr>
                  </a:outerShdw>
                </a:effectLst>
              </a:rPr>
              <a:t>Konštanta – pevne daná farba okrajov</a:t>
            </a:r>
          </a:p>
          <a:p>
            <a:pPr marL="457200" indent="-457200">
              <a:buClr>
                <a:srgbClr val="FFC000"/>
              </a:buClr>
              <a:buFont typeface="Wingdings" pitchFamily="2" charset="2"/>
              <a:buChar char="§"/>
            </a:pPr>
            <a:r>
              <a:rPr lang="sk-SK" sz="2800" dirty="0" err="1" smtClean="0">
                <a:effectLst>
                  <a:outerShdw blurRad="38100" dist="38100" dir="2700000" algn="tl">
                    <a:srgbClr val="000000">
                      <a:alpha val="43137"/>
                    </a:srgbClr>
                  </a:outerShdw>
                </a:effectLst>
              </a:rPr>
              <a:t>Clamp</a:t>
            </a:r>
            <a:r>
              <a:rPr lang="sk-SK" sz="2800" dirty="0" smtClean="0">
                <a:effectLst>
                  <a:outerShdw blurRad="38100" dist="38100" dir="2700000" algn="tl">
                    <a:srgbClr val="000000">
                      <a:alpha val="43137"/>
                    </a:srgbClr>
                  </a:outerShdw>
                </a:effectLst>
              </a:rPr>
              <a:t> - Opakovanie okrajových </a:t>
            </a:r>
            <a:r>
              <a:rPr lang="sk-SK" sz="2800" dirty="0" err="1" smtClean="0">
                <a:effectLst>
                  <a:outerShdw blurRad="38100" dist="38100" dir="2700000" algn="tl">
                    <a:srgbClr val="000000">
                      <a:alpha val="43137"/>
                    </a:srgbClr>
                  </a:outerShdw>
                </a:effectLst>
              </a:rPr>
              <a:t>pixelov</a:t>
            </a:r>
            <a:r>
              <a:rPr lang="sk-SK" sz="2800" dirty="0" smtClean="0">
                <a:effectLst>
                  <a:outerShdw blurRad="38100" dist="38100" dir="2700000" algn="tl">
                    <a:srgbClr val="000000">
                      <a:alpha val="43137"/>
                    </a:srgbClr>
                  </a:outerShdw>
                </a:effectLst>
              </a:rPr>
              <a:t>   </a:t>
            </a:r>
          </a:p>
          <a:p>
            <a:pPr marL="457200" indent="-457200">
              <a:buClr>
                <a:srgbClr val="FFC000"/>
              </a:buClr>
              <a:buFont typeface="Wingdings" pitchFamily="2" charset="2"/>
              <a:buChar char="§"/>
            </a:pPr>
            <a:r>
              <a:rPr lang="sk-SK" sz="2800" dirty="0" err="1" smtClean="0">
                <a:effectLst>
                  <a:outerShdw blurRad="38100" dist="38100" dir="2700000" algn="tl">
                    <a:srgbClr val="000000">
                      <a:alpha val="43137"/>
                    </a:srgbClr>
                  </a:outerShdw>
                </a:effectLst>
              </a:rPr>
              <a:t>Wrap</a:t>
            </a:r>
            <a:r>
              <a:rPr lang="sk-SK" sz="2800" dirty="0" smtClean="0">
                <a:effectLst>
                  <a:outerShdw blurRad="38100" dist="38100" dir="2700000" algn="tl">
                    <a:srgbClr val="000000">
                      <a:alpha val="43137"/>
                    </a:srgbClr>
                  </a:outerShdw>
                </a:effectLst>
              </a:rPr>
              <a:t> – Opakovanie cyklicky</a:t>
            </a:r>
          </a:p>
          <a:p>
            <a:pPr marL="457200" indent="-457200">
              <a:buClr>
                <a:srgbClr val="FFC000"/>
              </a:buClr>
              <a:buFont typeface="Wingdings" pitchFamily="2" charset="2"/>
              <a:buChar char="§"/>
            </a:pPr>
            <a:r>
              <a:rPr lang="sk-SK" sz="2800" dirty="0" err="1" smtClean="0">
                <a:effectLst>
                  <a:outerShdw blurRad="38100" dist="38100" dir="2700000" algn="tl">
                    <a:srgbClr val="000000">
                      <a:alpha val="43137"/>
                    </a:srgbClr>
                  </a:outerShdw>
                </a:effectLst>
              </a:rPr>
              <a:t>Zrkadlov</a:t>
            </a:r>
            <a:r>
              <a:rPr lang="en-US" sz="2800" dirty="0" smtClean="0">
                <a:effectLst>
                  <a:outerShdw blurRad="38100" dist="38100" dir="2700000" algn="tl">
                    <a:srgbClr val="000000">
                      <a:alpha val="43137"/>
                    </a:srgbClr>
                  </a:outerShdw>
                </a:effectLst>
              </a:rPr>
              <a:t>o</a:t>
            </a:r>
            <a:endParaRPr lang="sk-SK" sz="2800" dirty="0" smtClean="0">
              <a:effectLst>
                <a:outerShdw blurRad="38100" dist="38100" dir="2700000" algn="tl">
                  <a:srgbClr val="000000">
                    <a:alpha val="43137"/>
                  </a:srgbClr>
                </a:outerShdw>
              </a:effectLst>
            </a:endParaRPr>
          </a:p>
          <a:p>
            <a:pPr marL="457200" indent="-457200">
              <a:buClr>
                <a:srgbClr val="FFC000"/>
              </a:buClr>
              <a:buFont typeface="Wingdings" pitchFamily="2" charset="2"/>
              <a:buChar char="§"/>
            </a:pPr>
            <a:endParaRPr lang="sk-SK" sz="2800" dirty="0" smtClean="0">
              <a:effectLst>
                <a:outerShdw blurRad="38100" dist="38100" dir="2700000" algn="tl">
                  <a:srgbClr val="000000">
                    <a:alpha val="43137"/>
                  </a:srgbClr>
                </a:outerShdw>
              </a:effectLst>
            </a:endParaRPr>
          </a:p>
          <a:p>
            <a:endParaRPr lang="sk-SK" sz="2800" dirty="0" smtClean="0"/>
          </a:p>
          <a:p>
            <a:endParaRPr lang="sk-SK" dirty="0"/>
          </a:p>
        </p:txBody>
      </p:sp>
      <p:pic>
        <p:nvPicPr>
          <p:cNvPr id="2355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14139" y="4094881"/>
            <a:ext cx="8204199" cy="2445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7547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dirty="0" smtClean="0"/>
              <a:t>Separabilné filtre</a:t>
            </a:r>
            <a:endParaRPr lang="sk-SK" dirty="0"/>
          </a:p>
        </p:txBody>
      </p:sp>
      <p:sp>
        <p:nvSpPr>
          <p:cNvPr id="3" name="Content Placeholder 2"/>
          <p:cNvSpPr>
            <a:spLocks noGrp="1"/>
          </p:cNvSpPr>
          <p:nvPr>
            <p:ph idx="1"/>
          </p:nvPr>
        </p:nvSpPr>
        <p:spPr>
          <a:xfrm>
            <a:off x="457200" y="2158409"/>
            <a:ext cx="8229600" cy="3967754"/>
          </a:xfrm>
        </p:spPr>
        <p:txBody>
          <a:bodyPr/>
          <a:lstStyle/>
          <a:p>
            <a:r>
              <a:rPr lang="sk-SK" sz="2800" dirty="0" smtClean="0"/>
              <a:t>Konvolúcia maskou </a:t>
            </a:r>
            <a:r>
              <a:rPr lang="en-US" sz="2800" dirty="0" smtClean="0"/>
              <a:t>k</a:t>
            </a:r>
            <a:r>
              <a:rPr lang="sk-SK" sz="2800" dirty="0" smtClean="0"/>
              <a:t>x</a:t>
            </a:r>
            <a:r>
              <a:rPr lang="en-US" sz="2800" dirty="0" smtClean="0"/>
              <a:t>k</a:t>
            </a:r>
            <a:r>
              <a:rPr lang="sk-SK" sz="2800" dirty="0" smtClean="0"/>
              <a:t> stojí </a:t>
            </a:r>
            <a:r>
              <a:rPr lang="en-US" sz="2800" dirty="0" smtClean="0"/>
              <a:t>k</a:t>
            </a:r>
            <a:r>
              <a:rPr lang="sk-SK" sz="2800" baseline="30000" dirty="0" smtClean="0"/>
              <a:t>2 </a:t>
            </a:r>
            <a:r>
              <a:rPr lang="sk-SK" sz="2800" dirty="0" smtClean="0"/>
              <a:t>operácií pre každý pixel</a:t>
            </a:r>
          </a:p>
          <a:p>
            <a:r>
              <a:rPr lang="sk-SK" sz="2800" dirty="0" smtClean="0"/>
              <a:t>Niektoré masky môžu byť rozložené na 1D masky – horizontálne a vertikálne</a:t>
            </a:r>
          </a:p>
          <a:p>
            <a:endParaRPr lang="sk-SK" sz="2800" dirty="0" smtClean="0"/>
          </a:p>
          <a:p>
            <a:endParaRPr lang="sk-SK" sz="2800" dirty="0" smtClean="0"/>
          </a:p>
          <a:p>
            <a:r>
              <a:rPr lang="sk-SK" sz="2800" dirty="0" smtClean="0"/>
              <a:t>cena sa zníži na 2</a:t>
            </a:r>
            <a:r>
              <a:rPr lang="en-US" sz="2800" dirty="0" smtClean="0"/>
              <a:t>k</a:t>
            </a:r>
            <a:r>
              <a:rPr lang="sk-SK" sz="2800" dirty="0" smtClean="0"/>
              <a:t> operácií pre každý pixel</a:t>
            </a:r>
          </a:p>
          <a:p>
            <a:endParaRPr lang="sk-SK" dirty="0" smtClean="0"/>
          </a:p>
          <a:p>
            <a:endParaRPr lang="sk-SK" baseline="30000" dirty="0"/>
          </a:p>
        </p:txBody>
      </p:sp>
      <p:pic>
        <p:nvPicPr>
          <p:cNvPr id="2253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359889" y="3904274"/>
            <a:ext cx="1531088" cy="572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64947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dirty="0" err="1"/>
              <a:t>Separabilné</a:t>
            </a:r>
            <a:r>
              <a:rPr lang="sk-SK" dirty="0"/>
              <a:t> filtre</a:t>
            </a:r>
          </a:p>
        </p:txBody>
      </p:sp>
      <p:sp>
        <p:nvSpPr>
          <p:cNvPr id="3" name="Content Placeholder 2"/>
          <p:cNvSpPr>
            <a:spLocks noGrp="1"/>
          </p:cNvSpPr>
          <p:nvPr>
            <p:ph idx="1"/>
          </p:nvPr>
        </p:nvSpPr>
        <p:spPr/>
        <p:txBody>
          <a:bodyPr/>
          <a:lstStyle/>
          <a:p>
            <a:endParaRPr lang="sk-SK"/>
          </a:p>
        </p:txBody>
      </p:sp>
      <p:pic>
        <p:nvPicPr>
          <p:cNvPr id="2560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41890" y="2140799"/>
            <a:ext cx="8878753" cy="4303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880488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dirty="0" smtClean="0"/>
              <a:t>Ako zistíme či je </a:t>
            </a:r>
            <a:r>
              <a:rPr lang="sk-SK" dirty="0" err="1" smtClean="0"/>
              <a:t>kernel</a:t>
            </a:r>
            <a:r>
              <a:rPr lang="sk-SK" dirty="0" smtClean="0"/>
              <a:t> </a:t>
            </a:r>
            <a:r>
              <a:rPr lang="sk-SK" dirty="0" err="1" smtClean="0"/>
              <a:t>separabilný</a:t>
            </a:r>
            <a:r>
              <a:rPr lang="sk-SK" dirty="0"/>
              <a:t>?</a:t>
            </a:r>
          </a:p>
        </p:txBody>
      </p:sp>
      <p:sp>
        <p:nvSpPr>
          <p:cNvPr id="3" name="Content Placeholder 2"/>
          <p:cNvSpPr>
            <a:spLocks noGrp="1"/>
          </p:cNvSpPr>
          <p:nvPr>
            <p:ph idx="1"/>
          </p:nvPr>
        </p:nvSpPr>
        <p:spPr>
          <a:xfrm>
            <a:off x="457200" y="1828800"/>
            <a:ext cx="8229600" cy="4297363"/>
          </a:xfrm>
        </p:spPr>
        <p:txBody>
          <a:bodyPr/>
          <a:lstStyle/>
          <a:p>
            <a:r>
              <a:rPr lang="sk-SK" sz="2800" dirty="0" smtClean="0"/>
              <a:t>Použitím SVD – singulárny rozklad matice</a:t>
            </a:r>
          </a:p>
          <a:p>
            <a:endParaRPr lang="sk-SK" sz="2800" dirty="0"/>
          </a:p>
          <a:p>
            <a:endParaRPr lang="sk-SK" sz="2800" dirty="0" smtClean="0"/>
          </a:p>
          <a:p>
            <a:r>
              <a:rPr lang="sk-SK" sz="2800" dirty="0" smtClean="0"/>
              <a:t>Ak iba 1. singulárna hodnota je nenulová </a:t>
            </a:r>
            <a:r>
              <a:rPr lang="sk-SK" sz="2800" dirty="0" err="1" smtClean="0"/>
              <a:t>kernel</a:t>
            </a:r>
            <a:r>
              <a:rPr lang="sk-SK" sz="2800" dirty="0" smtClean="0"/>
              <a:t> je </a:t>
            </a:r>
            <a:r>
              <a:rPr lang="sk-SK" sz="2800" dirty="0" err="1" smtClean="0"/>
              <a:t>separabilný</a:t>
            </a:r>
            <a:r>
              <a:rPr lang="sk-SK" sz="2800" dirty="0" smtClean="0"/>
              <a:t> </a:t>
            </a:r>
            <a:endParaRPr lang="sk-SK" sz="1600" dirty="0" smtClean="0"/>
          </a:p>
          <a:p>
            <a:pPr>
              <a:tabLst>
                <a:tab pos="1435100" algn="l"/>
              </a:tabLst>
            </a:pPr>
            <a:r>
              <a:rPr lang="sk-SK" sz="2800" dirty="0" smtClean="0"/>
              <a:t>             vertikálny </a:t>
            </a:r>
            <a:r>
              <a:rPr lang="sk-SK" sz="2800" dirty="0" err="1" smtClean="0"/>
              <a:t>kernel</a:t>
            </a:r>
            <a:endParaRPr lang="sk-SK" sz="2800" dirty="0" smtClean="0"/>
          </a:p>
          <a:p>
            <a:pPr>
              <a:tabLst>
                <a:tab pos="1435100" algn="l"/>
              </a:tabLst>
            </a:pPr>
            <a:r>
              <a:rPr lang="sk-SK" sz="2800" dirty="0" smtClean="0"/>
              <a:t>             horizontálny </a:t>
            </a:r>
            <a:r>
              <a:rPr lang="sk-SK" sz="2800" dirty="0" err="1" smtClean="0"/>
              <a:t>kernel</a:t>
            </a:r>
            <a:endParaRPr lang="sk-SK" sz="2800" dirty="0" smtClean="0"/>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246473" y="2499437"/>
            <a:ext cx="1740196" cy="694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86044" y="4338143"/>
            <a:ext cx="953387" cy="52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897135" y="4910162"/>
            <a:ext cx="931203" cy="52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879325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31148"/>
          </a:xfrm>
        </p:spPr>
        <p:txBody>
          <a:bodyPr/>
          <a:lstStyle/>
          <a:p>
            <a:r>
              <a:rPr lang="sk-SK" b="0" dirty="0" err="1"/>
              <a:t>Bilateral</a:t>
            </a:r>
            <a:r>
              <a:rPr lang="sk-SK" b="0" dirty="0"/>
              <a:t> </a:t>
            </a:r>
            <a:r>
              <a:rPr lang="sk-SK" b="0" dirty="0" err="1"/>
              <a:t>filtering</a:t>
            </a:r>
            <a:endParaRPr lang="sk-SK" dirty="0"/>
          </a:p>
        </p:txBody>
      </p:sp>
      <p:sp>
        <p:nvSpPr>
          <p:cNvPr id="3" name="Content Placeholder 2"/>
          <p:cNvSpPr>
            <a:spLocks noGrp="1"/>
          </p:cNvSpPr>
          <p:nvPr>
            <p:ph idx="1"/>
          </p:nvPr>
        </p:nvSpPr>
        <p:spPr>
          <a:xfrm>
            <a:off x="457200" y="1331972"/>
            <a:ext cx="8229600" cy="4600995"/>
          </a:xfrm>
        </p:spPr>
        <p:txBody>
          <a:bodyPr/>
          <a:lstStyle/>
          <a:p>
            <a:r>
              <a:rPr lang="sk-SK" sz="2800" dirty="0" smtClean="0"/>
              <a:t>Hodnota výsledného pixla závisí od váženej kombinácie okolitých pixlov</a:t>
            </a:r>
          </a:p>
          <a:p>
            <a:endParaRPr lang="sk-SK" sz="2800" dirty="0"/>
          </a:p>
          <a:p>
            <a:r>
              <a:rPr lang="sk-SK" sz="2800" dirty="0" smtClean="0"/>
              <a:t>váhový koeficient </a:t>
            </a:r>
            <a:r>
              <a:rPr lang="sk-SK" sz="2800" i="1" dirty="0" smtClean="0"/>
              <a:t>w </a:t>
            </a:r>
            <a:r>
              <a:rPr lang="sk-SK" sz="2800" dirty="0" smtClean="0"/>
              <a:t>závisí od </a:t>
            </a:r>
            <a:r>
              <a:rPr lang="sk-SK" sz="2800" i="1" dirty="0" err="1" smtClean="0"/>
              <a:t>domain</a:t>
            </a:r>
            <a:r>
              <a:rPr lang="sk-SK" sz="2800" i="1" dirty="0" smtClean="0"/>
              <a:t> </a:t>
            </a:r>
            <a:r>
              <a:rPr lang="sk-SK" sz="2800" i="1" dirty="0" err="1" smtClean="0"/>
              <a:t>kernela</a:t>
            </a:r>
            <a:r>
              <a:rPr lang="sk-SK" sz="2800" i="1" dirty="0" smtClean="0"/>
              <a:t> </a:t>
            </a:r>
            <a:r>
              <a:rPr lang="sk-SK" sz="2800" dirty="0" smtClean="0"/>
              <a:t>(</a:t>
            </a:r>
            <a:r>
              <a:rPr lang="sk-SK" sz="2800" dirty="0" err="1" smtClean="0"/>
              <a:t>Gaussian</a:t>
            </a:r>
            <a:r>
              <a:rPr lang="sk-SK" sz="2800" dirty="0" smtClean="0"/>
              <a:t>)</a:t>
            </a:r>
            <a:endParaRPr lang="sk-SK" sz="2800" dirty="0"/>
          </a:p>
          <a:p>
            <a:endParaRPr lang="sk-SK" sz="2000" i="1" dirty="0" smtClean="0"/>
          </a:p>
          <a:p>
            <a:endParaRPr lang="sk-SK" sz="2000" i="1" dirty="0"/>
          </a:p>
          <a:p>
            <a:r>
              <a:rPr lang="sk-SK" sz="2800" dirty="0" smtClean="0"/>
              <a:t>a na dátach závislom </a:t>
            </a:r>
            <a:r>
              <a:rPr lang="sk-SK" sz="2800" i="1" dirty="0" err="1" smtClean="0"/>
              <a:t>range</a:t>
            </a:r>
            <a:r>
              <a:rPr lang="sk-SK" sz="2800" i="1" dirty="0" smtClean="0"/>
              <a:t> </a:t>
            </a:r>
            <a:r>
              <a:rPr lang="sk-SK" sz="2800" i="1" dirty="0" err="1" smtClean="0"/>
              <a:t>kernely</a:t>
            </a:r>
            <a:endParaRPr lang="sk-SK" sz="2800" i="1" dirty="0"/>
          </a:p>
          <a:p>
            <a:endParaRPr lang="sk-SK" sz="2800" i="1" dirty="0" smtClean="0"/>
          </a:p>
          <a:p>
            <a:r>
              <a:rPr lang="sk-SK" sz="2800" dirty="0" smtClean="0"/>
              <a:t>Prenásobením dostaneme na dátach závislú bilaterálnu váženú funkciu </a:t>
            </a:r>
          </a:p>
          <a:p>
            <a:endParaRPr lang="sk-SK" sz="2800" dirty="0"/>
          </a:p>
        </p:txBody>
      </p:sp>
      <p:pic>
        <p:nvPicPr>
          <p:cNvPr id="2457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836241" y="4507438"/>
            <a:ext cx="3631017" cy="628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3306725" y="1910812"/>
            <a:ext cx="2690053" cy="703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2836242" y="3297230"/>
            <a:ext cx="3631017" cy="696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79"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2052084" y="5988060"/>
            <a:ext cx="5209953" cy="69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91157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k-SK"/>
          </a:p>
        </p:txBody>
      </p:sp>
      <p:sp>
        <p:nvSpPr>
          <p:cNvPr id="3" name="Content Placeholder 2"/>
          <p:cNvSpPr>
            <a:spLocks noGrp="1"/>
          </p:cNvSpPr>
          <p:nvPr>
            <p:ph idx="1"/>
          </p:nvPr>
        </p:nvSpPr>
        <p:spPr/>
        <p:txBody>
          <a:bodyPr/>
          <a:lstStyle/>
          <a:p>
            <a:endParaRPr lang="sk-SK"/>
          </a:p>
        </p:txBody>
      </p:sp>
      <p:pic>
        <p:nvPicPr>
          <p:cNvPr id="2457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477079" y="281365"/>
            <a:ext cx="8249478" cy="582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63534" y="6338139"/>
            <a:ext cx="8238455" cy="369332"/>
          </a:xfrm>
          <a:prstGeom prst="rect">
            <a:avLst/>
          </a:prstGeom>
        </p:spPr>
        <p:txBody>
          <a:bodyPr wrap="square">
            <a:spAutoFit/>
          </a:bodyPr>
          <a:lstStyle/>
          <a:p>
            <a:r>
              <a:rPr lang="sk-SK" dirty="0"/>
              <a:t>http://people.csail.mit.edu/fredo/PUBLI/Siggraph2002/DurandBilateral.pdf</a:t>
            </a:r>
          </a:p>
        </p:txBody>
      </p:sp>
    </p:spTree>
    <p:extLst>
      <p:ext uri="{BB962C8B-B14F-4D97-AF65-F5344CB8AC3E}">
        <p14:creationId xmlns:p14="http://schemas.microsoft.com/office/powerpoint/2010/main" val="17389760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6622"/>
            <a:ext cx="8229600" cy="950658"/>
          </a:xfrm>
        </p:spPr>
        <p:txBody>
          <a:bodyPr/>
          <a:lstStyle/>
          <a:p>
            <a:r>
              <a:rPr lang="sk-SK" dirty="0" smtClean="0"/>
              <a:t>Detekciu hrán</a:t>
            </a:r>
            <a:endParaRPr lang="sk-SK" dirty="0"/>
          </a:p>
        </p:txBody>
      </p:sp>
      <p:sp>
        <p:nvSpPr>
          <p:cNvPr id="3" name="Content Placeholder 2"/>
          <p:cNvSpPr>
            <a:spLocks noGrp="1"/>
          </p:cNvSpPr>
          <p:nvPr>
            <p:ph idx="1"/>
          </p:nvPr>
        </p:nvSpPr>
        <p:spPr>
          <a:xfrm>
            <a:off x="457200" y="1481328"/>
            <a:ext cx="8229600" cy="4525963"/>
          </a:xfrm>
        </p:spPr>
        <p:txBody>
          <a:bodyPr/>
          <a:lstStyle/>
          <a:p>
            <a:pPr lvl="0"/>
            <a:r>
              <a:rPr lang="sk-SK" sz="2800" dirty="0" smtClean="0"/>
              <a:t>robíme cez </a:t>
            </a:r>
            <a:r>
              <a:rPr lang="sk-SK" sz="2800" dirty="0" err="1" smtClean="0"/>
              <a:t>gradientné</a:t>
            </a:r>
            <a:r>
              <a:rPr lang="sk-SK" sz="2800" dirty="0" smtClean="0"/>
              <a:t> </a:t>
            </a:r>
            <a:r>
              <a:rPr lang="sk-SK" sz="2800" dirty="0" smtClean="0"/>
              <a:t>operátory</a:t>
            </a:r>
          </a:p>
          <a:p>
            <a:pPr lvl="0"/>
            <a:r>
              <a:rPr lang="sk-SK" sz="2800" dirty="0" smtClean="0"/>
              <a:t>Veľkosť gradientu a smer </a:t>
            </a:r>
          </a:p>
          <a:p>
            <a:pPr lvl="0"/>
            <a:endParaRPr lang="sk-SK" sz="2800" dirty="0" smtClean="0"/>
          </a:p>
          <a:p>
            <a:pPr lvl="0"/>
            <a:endParaRPr lang="sk-SK" sz="2800" dirty="0"/>
          </a:p>
          <a:p>
            <a:pPr lvl="0"/>
            <a:endParaRPr lang="sk-SK" sz="2800" dirty="0" smtClean="0"/>
          </a:p>
          <a:p>
            <a:r>
              <a:rPr lang="sk-SK" sz="2800" dirty="0" smtClean="0"/>
              <a:t>Ak </a:t>
            </a:r>
            <a:r>
              <a:rPr lang="sk-SK" sz="2800" dirty="0"/>
              <a:t>sa intenzity </a:t>
            </a:r>
            <a:r>
              <a:rPr lang="sk-SK" sz="2800" dirty="0" smtClean="0"/>
              <a:t>v danom okolí bodu príliš </a:t>
            </a:r>
            <a:r>
              <a:rPr lang="sk-SK" sz="2800" dirty="0"/>
              <a:t>nelíšia - pravdepodobne tam nie je hrana</a:t>
            </a:r>
          </a:p>
          <a:p>
            <a:r>
              <a:rPr lang="sk-SK" sz="2800" dirty="0"/>
              <a:t>Ak sa líšia - bod môže patriť hrane</a:t>
            </a:r>
          </a:p>
          <a:p>
            <a:pPr lvl="0"/>
            <a:endParaRPr lang="sk-SK" sz="2800" dirty="0" smtClean="0"/>
          </a:p>
        </p:txBody>
      </p:sp>
      <p:pic>
        <p:nvPicPr>
          <p:cNvPr id="4" name="Picture 2"/>
          <p:cNvPicPr>
            <a:picLocks noChangeAspect="1" noChangeArrowheads="1"/>
          </p:cNvPicPr>
          <p:nvPr/>
        </p:nvPicPr>
        <p:blipFill>
          <a:blip r:embed="rId2" cstate="print"/>
          <a:srcRect l="20006" t="58476" r="49845" b="21673"/>
          <a:stretch>
            <a:fillRect/>
          </a:stretch>
        </p:blipFill>
        <p:spPr bwMode="auto">
          <a:xfrm>
            <a:off x="4907862" y="2106531"/>
            <a:ext cx="3279703" cy="16195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5771" y="1077685"/>
            <a:ext cx="8563429" cy="4525963"/>
          </a:xfrm>
        </p:spPr>
        <p:txBody>
          <a:bodyPr/>
          <a:lstStyle/>
          <a:p>
            <a:pPr lvl="0"/>
            <a:r>
              <a:rPr lang="sk-SK" dirty="0"/>
              <a:t>Sú tri druhy gradientných operátorov </a:t>
            </a:r>
          </a:p>
          <a:p>
            <a:pPr marL="914400" lvl="1" indent="-457200">
              <a:spcBef>
                <a:spcPts val="1200"/>
              </a:spcBef>
              <a:buClr>
                <a:schemeClr val="tx1"/>
              </a:buClr>
              <a:buSzPct val="80000"/>
              <a:buFont typeface="+mj-lt"/>
              <a:buAutoNum type="arabicPeriod"/>
            </a:pPr>
            <a:r>
              <a:rPr lang="sk-SK" dirty="0"/>
              <a:t>aproximujúce prvú deriváciu obrazovej funkcie, ktoré sú  založené na diferenciách – obvykle majú viacero masiek, okrem Laplaciánu, orientácia sa určuje ako najlepšia zhoda viacerých vzorov</a:t>
            </a:r>
          </a:p>
          <a:p>
            <a:pPr marL="914400" lvl="1" indent="-457200">
              <a:spcBef>
                <a:spcPts val="1200"/>
              </a:spcBef>
              <a:buClr>
                <a:schemeClr val="tx1"/>
              </a:buClr>
              <a:buSzPct val="80000"/>
              <a:buFont typeface="+mj-lt"/>
              <a:buAutoNum type="arabicPeriod"/>
            </a:pPr>
            <a:r>
              <a:rPr lang="sk-SK" dirty="0"/>
              <a:t>založené na zero-crossing druhej derivácie obrazovej funkcie (Marr-Hildrethovej operátor, Cannyho operátor)</a:t>
            </a:r>
          </a:p>
          <a:p>
            <a:pPr marL="914400" lvl="1" indent="-457200">
              <a:spcBef>
                <a:spcPts val="1200"/>
              </a:spcBef>
              <a:buClr>
                <a:schemeClr val="tx1"/>
              </a:buClr>
              <a:buSzPct val="80000"/>
              <a:buFont typeface="+mj-lt"/>
              <a:buAutoNum type="arabicPeriod"/>
            </a:pPr>
            <a:r>
              <a:rPr lang="sk-SK" dirty="0"/>
              <a:t>založené na predstave obrazovej funkcie mapovanej parametrickým modelom </a:t>
            </a:r>
            <a:r>
              <a:rPr lang="sk-SK" dirty="0" smtClean="0"/>
              <a:t>hrán</a:t>
            </a:r>
            <a:endParaRPr lang="sk-SK" dirty="0"/>
          </a:p>
        </p:txBody>
      </p:sp>
    </p:spTree>
    <p:extLst>
      <p:ext uri="{BB962C8B-B14F-4D97-AF65-F5344CB8AC3E}">
        <p14:creationId xmlns:p14="http://schemas.microsoft.com/office/powerpoint/2010/main" val="45096085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55145" name="Group 41"/>
          <p:cNvGrpSpPr>
            <a:grpSpLocks/>
          </p:cNvGrpSpPr>
          <p:nvPr/>
        </p:nvGrpSpPr>
        <p:grpSpPr bwMode="auto">
          <a:xfrm>
            <a:off x="3181350" y="1376363"/>
            <a:ext cx="5505450" cy="5087937"/>
            <a:chOff x="2004" y="867"/>
            <a:chExt cx="3468" cy="3205"/>
          </a:xfrm>
        </p:grpSpPr>
        <p:pic>
          <p:nvPicPr>
            <p:cNvPr id="145510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04" y="867"/>
              <a:ext cx="3459" cy="3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55132" name="Group 28"/>
            <p:cNvGrpSpPr>
              <a:grpSpLocks/>
            </p:cNvGrpSpPr>
            <p:nvPr/>
          </p:nvGrpSpPr>
          <p:grpSpPr bwMode="auto">
            <a:xfrm>
              <a:off x="2168" y="1032"/>
              <a:ext cx="664" cy="1040"/>
              <a:chOff x="2168" y="1032"/>
              <a:chExt cx="664" cy="1040"/>
            </a:xfrm>
          </p:grpSpPr>
          <p:sp>
            <p:nvSpPr>
              <p:cNvPr id="1455125" name="Freeform 21"/>
              <p:cNvSpPr>
                <a:spLocks/>
              </p:cNvSpPr>
              <p:nvPr/>
            </p:nvSpPr>
            <p:spPr bwMode="auto">
              <a:xfrm>
                <a:off x="2224" y="1032"/>
                <a:ext cx="608" cy="136"/>
              </a:xfrm>
              <a:custGeom>
                <a:avLst/>
                <a:gdLst>
                  <a:gd name="T0" fmla="*/ 0 w 608"/>
                  <a:gd name="T1" fmla="*/ 136 h 136"/>
                  <a:gd name="T2" fmla="*/ 300 w 608"/>
                  <a:gd name="T3" fmla="*/ 136 h 136"/>
                  <a:gd name="T4" fmla="*/ 300 w 608"/>
                  <a:gd name="T5" fmla="*/ 0 h 136"/>
                  <a:gd name="T6" fmla="*/ 608 w 608"/>
                  <a:gd name="T7" fmla="*/ 0 h 136"/>
                </a:gdLst>
                <a:ahLst/>
                <a:cxnLst>
                  <a:cxn ang="0">
                    <a:pos x="T0" y="T1"/>
                  </a:cxn>
                  <a:cxn ang="0">
                    <a:pos x="T2" y="T3"/>
                  </a:cxn>
                  <a:cxn ang="0">
                    <a:pos x="T4" y="T5"/>
                  </a:cxn>
                  <a:cxn ang="0">
                    <a:pos x="T6" y="T7"/>
                  </a:cxn>
                </a:cxnLst>
                <a:rect l="0" t="0" r="r" b="b"/>
                <a:pathLst>
                  <a:path w="608" h="136">
                    <a:moveTo>
                      <a:pt x="0" y="136"/>
                    </a:moveTo>
                    <a:lnTo>
                      <a:pt x="300" y="136"/>
                    </a:lnTo>
                    <a:lnTo>
                      <a:pt x="300" y="0"/>
                    </a:lnTo>
                    <a:lnTo>
                      <a:pt x="608" y="0"/>
                    </a:lnTo>
                  </a:path>
                </a:pathLst>
              </a:custGeom>
              <a:noFill/>
              <a:ln w="38100" cap="flat" cmpd="sng">
                <a:solidFill>
                  <a:srgbClr val="CC33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5126" name="Freeform 22"/>
              <p:cNvSpPr>
                <a:spLocks/>
              </p:cNvSpPr>
              <p:nvPr/>
            </p:nvSpPr>
            <p:spPr bwMode="auto">
              <a:xfrm>
                <a:off x="2208" y="1480"/>
                <a:ext cx="608" cy="136"/>
              </a:xfrm>
              <a:custGeom>
                <a:avLst/>
                <a:gdLst>
                  <a:gd name="T0" fmla="*/ 0 w 608"/>
                  <a:gd name="T1" fmla="*/ 136 h 136"/>
                  <a:gd name="T2" fmla="*/ 280 w 608"/>
                  <a:gd name="T3" fmla="*/ 132 h 136"/>
                  <a:gd name="T4" fmla="*/ 344 w 608"/>
                  <a:gd name="T5" fmla="*/ 0 h 136"/>
                  <a:gd name="T6" fmla="*/ 608 w 608"/>
                  <a:gd name="T7" fmla="*/ 0 h 136"/>
                </a:gdLst>
                <a:ahLst/>
                <a:cxnLst>
                  <a:cxn ang="0">
                    <a:pos x="T0" y="T1"/>
                  </a:cxn>
                  <a:cxn ang="0">
                    <a:pos x="T2" y="T3"/>
                  </a:cxn>
                  <a:cxn ang="0">
                    <a:pos x="T4" y="T5"/>
                  </a:cxn>
                  <a:cxn ang="0">
                    <a:pos x="T6" y="T7"/>
                  </a:cxn>
                </a:cxnLst>
                <a:rect l="0" t="0" r="r" b="b"/>
                <a:pathLst>
                  <a:path w="608" h="136">
                    <a:moveTo>
                      <a:pt x="0" y="136"/>
                    </a:moveTo>
                    <a:lnTo>
                      <a:pt x="280" y="132"/>
                    </a:lnTo>
                    <a:lnTo>
                      <a:pt x="344" y="0"/>
                    </a:lnTo>
                    <a:lnTo>
                      <a:pt x="608" y="0"/>
                    </a:lnTo>
                  </a:path>
                </a:pathLst>
              </a:custGeom>
              <a:noFill/>
              <a:ln w="38100" cap="flat" cmpd="sng">
                <a:solidFill>
                  <a:srgbClr val="CC33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5127" name="Freeform 23"/>
              <p:cNvSpPr>
                <a:spLocks/>
              </p:cNvSpPr>
              <p:nvPr/>
            </p:nvSpPr>
            <p:spPr bwMode="auto">
              <a:xfrm>
                <a:off x="2168" y="1936"/>
                <a:ext cx="660" cy="136"/>
              </a:xfrm>
              <a:custGeom>
                <a:avLst/>
                <a:gdLst>
                  <a:gd name="T0" fmla="*/ 0 w 660"/>
                  <a:gd name="T1" fmla="*/ 136 h 136"/>
                  <a:gd name="T2" fmla="*/ 276 w 660"/>
                  <a:gd name="T3" fmla="*/ 136 h 136"/>
                  <a:gd name="T4" fmla="*/ 404 w 660"/>
                  <a:gd name="T5" fmla="*/ 0 h 136"/>
                  <a:gd name="T6" fmla="*/ 660 w 660"/>
                  <a:gd name="T7" fmla="*/ 0 h 136"/>
                </a:gdLst>
                <a:ahLst/>
                <a:cxnLst>
                  <a:cxn ang="0">
                    <a:pos x="T0" y="T1"/>
                  </a:cxn>
                  <a:cxn ang="0">
                    <a:pos x="T2" y="T3"/>
                  </a:cxn>
                  <a:cxn ang="0">
                    <a:pos x="T4" y="T5"/>
                  </a:cxn>
                  <a:cxn ang="0">
                    <a:pos x="T6" y="T7"/>
                  </a:cxn>
                </a:cxnLst>
                <a:rect l="0" t="0" r="r" b="b"/>
                <a:pathLst>
                  <a:path w="660" h="136">
                    <a:moveTo>
                      <a:pt x="0" y="136"/>
                    </a:moveTo>
                    <a:lnTo>
                      <a:pt x="276" y="136"/>
                    </a:lnTo>
                    <a:lnTo>
                      <a:pt x="404" y="0"/>
                    </a:lnTo>
                    <a:lnTo>
                      <a:pt x="660" y="0"/>
                    </a:lnTo>
                  </a:path>
                </a:pathLst>
              </a:custGeom>
              <a:noFill/>
              <a:ln w="38100" cap="flat" cmpd="sng">
                <a:solidFill>
                  <a:srgbClr val="CC33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455137" name="Group 33"/>
            <p:cNvGrpSpPr>
              <a:grpSpLocks/>
            </p:cNvGrpSpPr>
            <p:nvPr/>
          </p:nvGrpSpPr>
          <p:grpSpPr bwMode="auto">
            <a:xfrm>
              <a:off x="2096" y="2860"/>
              <a:ext cx="688" cy="1052"/>
              <a:chOff x="2096" y="2860"/>
              <a:chExt cx="688" cy="1052"/>
            </a:xfrm>
          </p:grpSpPr>
          <p:sp>
            <p:nvSpPr>
              <p:cNvPr id="1455128" name="Freeform 24"/>
              <p:cNvSpPr>
                <a:spLocks/>
              </p:cNvSpPr>
              <p:nvPr/>
            </p:nvSpPr>
            <p:spPr bwMode="auto">
              <a:xfrm>
                <a:off x="2100" y="2860"/>
                <a:ext cx="684" cy="280"/>
              </a:xfrm>
              <a:custGeom>
                <a:avLst/>
                <a:gdLst>
                  <a:gd name="T0" fmla="*/ 0 w 684"/>
                  <a:gd name="T1" fmla="*/ 276 h 280"/>
                  <a:gd name="T2" fmla="*/ 212 w 684"/>
                  <a:gd name="T3" fmla="*/ 276 h 280"/>
                  <a:gd name="T4" fmla="*/ 332 w 684"/>
                  <a:gd name="T5" fmla="*/ 0 h 280"/>
                  <a:gd name="T6" fmla="*/ 456 w 684"/>
                  <a:gd name="T7" fmla="*/ 280 h 280"/>
                  <a:gd name="T8" fmla="*/ 684 w 684"/>
                  <a:gd name="T9" fmla="*/ 280 h 280"/>
                </a:gdLst>
                <a:ahLst/>
                <a:cxnLst>
                  <a:cxn ang="0">
                    <a:pos x="T0" y="T1"/>
                  </a:cxn>
                  <a:cxn ang="0">
                    <a:pos x="T2" y="T3"/>
                  </a:cxn>
                  <a:cxn ang="0">
                    <a:pos x="T4" y="T5"/>
                  </a:cxn>
                  <a:cxn ang="0">
                    <a:pos x="T6" y="T7"/>
                  </a:cxn>
                  <a:cxn ang="0">
                    <a:pos x="T8" y="T9"/>
                  </a:cxn>
                </a:cxnLst>
                <a:rect l="0" t="0" r="r" b="b"/>
                <a:pathLst>
                  <a:path w="684" h="280">
                    <a:moveTo>
                      <a:pt x="0" y="276"/>
                    </a:moveTo>
                    <a:lnTo>
                      <a:pt x="212" y="276"/>
                    </a:lnTo>
                    <a:lnTo>
                      <a:pt x="332" y="0"/>
                    </a:lnTo>
                    <a:lnTo>
                      <a:pt x="456" y="280"/>
                    </a:lnTo>
                    <a:lnTo>
                      <a:pt x="684" y="280"/>
                    </a:lnTo>
                  </a:path>
                </a:pathLst>
              </a:custGeom>
              <a:noFill/>
              <a:ln w="38100" cap="flat" cmpd="sng">
                <a:solidFill>
                  <a:srgbClr val="CC33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5129" name="Freeform 25"/>
              <p:cNvSpPr>
                <a:spLocks/>
              </p:cNvSpPr>
              <p:nvPr/>
            </p:nvSpPr>
            <p:spPr bwMode="auto">
              <a:xfrm>
                <a:off x="2096" y="3632"/>
                <a:ext cx="684" cy="280"/>
              </a:xfrm>
              <a:custGeom>
                <a:avLst/>
                <a:gdLst>
                  <a:gd name="T0" fmla="*/ 0 w 684"/>
                  <a:gd name="T1" fmla="*/ 276 h 280"/>
                  <a:gd name="T2" fmla="*/ 132 w 684"/>
                  <a:gd name="T3" fmla="*/ 276 h 280"/>
                  <a:gd name="T4" fmla="*/ 332 w 684"/>
                  <a:gd name="T5" fmla="*/ 0 h 280"/>
                  <a:gd name="T6" fmla="*/ 548 w 684"/>
                  <a:gd name="T7" fmla="*/ 280 h 280"/>
                  <a:gd name="T8" fmla="*/ 684 w 684"/>
                  <a:gd name="T9" fmla="*/ 280 h 280"/>
                </a:gdLst>
                <a:ahLst/>
                <a:cxnLst>
                  <a:cxn ang="0">
                    <a:pos x="T0" y="T1"/>
                  </a:cxn>
                  <a:cxn ang="0">
                    <a:pos x="T2" y="T3"/>
                  </a:cxn>
                  <a:cxn ang="0">
                    <a:pos x="T4" y="T5"/>
                  </a:cxn>
                  <a:cxn ang="0">
                    <a:pos x="T6" y="T7"/>
                  </a:cxn>
                  <a:cxn ang="0">
                    <a:pos x="T8" y="T9"/>
                  </a:cxn>
                </a:cxnLst>
                <a:rect l="0" t="0" r="r" b="b"/>
                <a:pathLst>
                  <a:path w="684" h="280">
                    <a:moveTo>
                      <a:pt x="0" y="276"/>
                    </a:moveTo>
                    <a:lnTo>
                      <a:pt x="132" y="276"/>
                    </a:lnTo>
                    <a:lnTo>
                      <a:pt x="332" y="0"/>
                    </a:lnTo>
                    <a:lnTo>
                      <a:pt x="548" y="280"/>
                    </a:lnTo>
                    <a:lnTo>
                      <a:pt x="684" y="280"/>
                    </a:lnTo>
                  </a:path>
                </a:pathLst>
              </a:custGeom>
              <a:noFill/>
              <a:ln w="38100" cap="flat" cmpd="sng">
                <a:solidFill>
                  <a:srgbClr val="CC33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455141" name="Group 37"/>
            <p:cNvGrpSpPr>
              <a:grpSpLocks/>
            </p:cNvGrpSpPr>
            <p:nvPr/>
          </p:nvGrpSpPr>
          <p:grpSpPr bwMode="auto">
            <a:xfrm>
              <a:off x="3958" y="2271"/>
              <a:ext cx="642" cy="937"/>
              <a:chOff x="3958" y="2271"/>
              <a:chExt cx="642" cy="937"/>
            </a:xfrm>
          </p:grpSpPr>
          <p:sp>
            <p:nvSpPr>
              <p:cNvPr id="1455130" name="Freeform 26"/>
              <p:cNvSpPr>
                <a:spLocks/>
              </p:cNvSpPr>
              <p:nvPr/>
            </p:nvSpPr>
            <p:spPr bwMode="auto">
              <a:xfrm>
                <a:off x="3964" y="2271"/>
                <a:ext cx="612" cy="249"/>
              </a:xfrm>
              <a:custGeom>
                <a:avLst/>
                <a:gdLst>
                  <a:gd name="T0" fmla="*/ 0 w 612"/>
                  <a:gd name="T1" fmla="*/ 245 h 249"/>
                  <a:gd name="T2" fmla="*/ 280 w 612"/>
                  <a:gd name="T3" fmla="*/ 245 h 249"/>
                  <a:gd name="T4" fmla="*/ 290 w 612"/>
                  <a:gd name="T5" fmla="*/ 0 h 249"/>
                  <a:gd name="T6" fmla="*/ 317 w 612"/>
                  <a:gd name="T7" fmla="*/ 0 h 249"/>
                  <a:gd name="T8" fmla="*/ 328 w 612"/>
                  <a:gd name="T9" fmla="*/ 249 h 249"/>
                  <a:gd name="T10" fmla="*/ 612 w 612"/>
                  <a:gd name="T11" fmla="*/ 249 h 249"/>
                </a:gdLst>
                <a:ahLst/>
                <a:cxnLst>
                  <a:cxn ang="0">
                    <a:pos x="T0" y="T1"/>
                  </a:cxn>
                  <a:cxn ang="0">
                    <a:pos x="T2" y="T3"/>
                  </a:cxn>
                  <a:cxn ang="0">
                    <a:pos x="T4" y="T5"/>
                  </a:cxn>
                  <a:cxn ang="0">
                    <a:pos x="T6" y="T7"/>
                  </a:cxn>
                  <a:cxn ang="0">
                    <a:pos x="T8" y="T9"/>
                  </a:cxn>
                  <a:cxn ang="0">
                    <a:pos x="T10" y="T11"/>
                  </a:cxn>
                </a:cxnLst>
                <a:rect l="0" t="0" r="r" b="b"/>
                <a:pathLst>
                  <a:path w="612" h="249">
                    <a:moveTo>
                      <a:pt x="0" y="245"/>
                    </a:moveTo>
                    <a:lnTo>
                      <a:pt x="280" y="245"/>
                    </a:lnTo>
                    <a:lnTo>
                      <a:pt x="290" y="0"/>
                    </a:lnTo>
                    <a:lnTo>
                      <a:pt x="317" y="0"/>
                    </a:lnTo>
                    <a:lnTo>
                      <a:pt x="328" y="249"/>
                    </a:lnTo>
                    <a:lnTo>
                      <a:pt x="612" y="249"/>
                    </a:lnTo>
                  </a:path>
                </a:pathLst>
              </a:custGeom>
              <a:noFill/>
              <a:ln w="38100" cap="flat" cmpd="sng">
                <a:solidFill>
                  <a:srgbClr val="CC33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5131" name="Freeform 27"/>
              <p:cNvSpPr>
                <a:spLocks/>
              </p:cNvSpPr>
              <p:nvPr/>
            </p:nvSpPr>
            <p:spPr bwMode="auto">
              <a:xfrm>
                <a:off x="3958" y="2958"/>
                <a:ext cx="642" cy="250"/>
              </a:xfrm>
              <a:custGeom>
                <a:avLst/>
                <a:gdLst>
                  <a:gd name="T0" fmla="*/ 0 w 642"/>
                  <a:gd name="T1" fmla="*/ 245 h 250"/>
                  <a:gd name="T2" fmla="*/ 194 w 642"/>
                  <a:gd name="T3" fmla="*/ 246 h 250"/>
                  <a:gd name="T4" fmla="*/ 248 w 642"/>
                  <a:gd name="T5" fmla="*/ 0 h 250"/>
                  <a:gd name="T6" fmla="*/ 386 w 642"/>
                  <a:gd name="T7" fmla="*/ 0 h 250"/>
                  <a:gd name="T8" fmla="*/ 419 w 642"/>
                  <a:gd name="T9" fmla="*/ 249 h 250"/>
                  <a:gd name="T10" fmla="*/ 642 w 642"/>
                  <a:gd name="T11" fmla="*/ 250 h 250"/>
                </a:gdLst>
                <a:ahLst/>
                <a:cxnLst>
                  <a:cxn ang="0">
                    <a:pos x="T0" y="T1"/>
                  </a:cxn>
                  <a:cxn ang="0">
                    <a:pos x="T2" y="T3"/>
                  </a:cxn>
                  <a:cxn ang="0">
                    <a:pos x="T4" y="T5"/>
                  </a:cxn>
                  <a:cxn ang="0">
                    <a:pos x="T6" y="T7"/>
                  </a:cxn>
                  <a:cxn ang="0">
                    <a:pos x="T8" y="T9"/>
                  </a:cxn>
                  <a:cxn ang="0">
                    <a:pos x="T10" y="T11"/>
                  </a:cxn>
                </a:cxnLst>
                <a:rect l="0" t="0" r="r" b="b"/>
                <a:pathLst>
                  <a:path w="642" h="250">
                    <a:moveTo>
                      <a:pt x="0" y="245"/>
                    </a:moveTo>
                    <a:lnTo>
                      <a:pt x="194" y="246"/>
                    </a:lnTo>
                    <a:lnTo>
                      <a:pt x="248" y="0"/>
                    </a:lnTo>
                    <a:lnTo>
                      <a:pt x="386" y="0"/>
                    </a:lnTo>
                    <a:lnTo>
                      <a:pt x="419" y="249"/>
                    </a:lnTo>
                    <a:lnTo>
                      <a:pt x="642" y="250"/>
                    </a:lnTo>
                  </a:path>
                </a:pathLst>
              </a:custGeom>
              <a:noFill/>
              <a:ln w="38100" cap="flat" cmpd="sng">
                <a:solidFill>
                  <a:srgbClr val="CC33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455133" name="Group 29"/>
            <p:cNvGrpSpPr>
              <a:grpSpLocks/>
            </p:cNvGrpSpPr>
            <p:nvPr/>
          </p:nvGrpSpPr>
          <p:grpSpPr bwMode="auto">
            <a:xfrm>
              <a:off x="3043" y="1031"/>
              <a:ext cx="664" cy="1040"/>
              <a:chOff x="2168" y="1032"/>
              <a:chExt cx="664" cy="1040"/>
            </a:xfrm>
          </p:grpSpPr>
          <p:sp>
            <p:nvSpPr>
              <p:cNvPr id="1455134" name="Freeform 30"/>
              <p:cNvSpPr>
                <a:spLocks/>
              </p:cNvSpPr>
              <p:nvPr/>
            </p:nvSpPr>
            <p:spPr bwMode="auto">
              <a:xfrm>
                <a:off x="2224" y="1032"/>
                <a:ext cx="608" cy="136"/>
              </a:xfrm>
              <a:custGeom>
                <a:avLst/>
                <a:gdLst>
                  <a:gd name="T0" fmla="*/ 0 w 608"/>
                  <a:gd name="T1" fmla="*/ 136 h 136"/>
                  <a:gd name="T2" fmla="*/ 300 w 608"/>
                  <a:gd name="T3" fmla="*/ 136 h 136"/>
                  <a:gd name="T4" fmla="*/ 300 w 608"/>
                  <a:gd name="T5" fmla="*/ 0 h 136"/>
                  <a:gd name="T6" fmla="*/ 608 w 608"/>
                  <a:gd name="T7" fmla="*/ 0 h 136"/>
                </a:gdLst>
                <a:ahLst/>
                <a:cxnLst>
                  <a:cxn ang="0">
                    <a:pos x="T0" y="T1"/>
                  </a:cxn>
                  <a:cxn ang="0">
                    <a:pos x="T2" y="T3"/>
                  </a:cxn>
                  <a:cxn ang="0">
                    <a:pos x="T4" y="T5"/>
                  </a:cxn>
                  <a:cxn ang="0">
                    <a:pos x="T6" y="T7"/>
                  </a:cxn>
                </a:cxnLst>
                <a:rect l="0" t="0" r="r" b="b"/>
                <a:pathLst>
                  <a:path w="608" h="136">
                    <a:moveTo>
                      <a:pt x="0" y="136"/>
                    </a:moveTo>
                    <a:lnTo>
                      <a:pt x="300" y="136"/>
                    </a:lnTo>
                    <a:lnTo>
                      <a:pt x="300" y="0"/>
                    </a:lnTo>
                    <a:lnTo>
                      <a:pt x="608" y="0"/>
                    </a:lnTo>
                  </a:path>
                </a:pathLst>
              </a:custGeom>
              <a:noFill/>
              <a:ln w="38100" cap="flat" cmpd="sng">
                <a:solidFill>
                  <a:srgbClr val="CC3300">
                    <a:alpha val="20000"/>
                  </a:srgbClr>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5135" name="Freeform 31"/>
              <p:cNvSpPr>
                <a:spLocks/>
              </p:cNvSpPr>
              <p:nvPr/>
            </p:nvSpPr>
            <p:spPr bwMode="auto">
              <a:xfrm>
                <a:off x="2208" y="1480"/>
                <a:ext cx="608" cy="136"/>
              </a:xfrm>
              <a:custGeom>
                <a:avLst/>
                <a:gdLst>
                  <a:gd name="T0" fmla="*/ 0 w 608"/>
                  <a:gd name="T1" fmla="*/ 136 h 136"/>
                  <a:gd name="T2" fmla="*/ 280 w 608"/>
                  <a:gd name="T3" fmla="*/ 132 h 136"/>
                  <a:gd name="T4" fmla="*/ 344 w 608"/>
                  <a:gd name="T5" fmla="*/ 0 h 136"/>
                  <a:gd name="T6" fmla="*/ 608 w 608"/>
                  <a:gd name="T7" fmla="*/ 0 h 136"/>
                </a:gdLst>
                <a:ahLst/>
                <a:cxnLst>
                  <a:cxn ang="0">
                    <a:pos x="T0" y="T1"/>
                  </a:cxn>
                  <a:cxn ang="0">
                    <a:pos x="T2" y="T3"/>
                  </a:cxn>
                  <a:cxn ang="0">
                    <a:pos x="T4" y="T5"/>
                  </a:cxn>
                  <a:cxn ang="0">
                    <a:pos x="T6" y="T7"/>
                  </a:cxn>
                </a:cxnLst>
                <a:rect l="0" t="0" r="r" b="b"/>
                <a:pathLst>
                  <a:path w="608" h="136">
                    <a:moveTo>
                      <a:pt x="0" y="136"/>
                    </a:moveTo>
                    <a:lnTo>
                      <a:pt x="280" y="132"/>
                    </a:lnTo>
                    <a:lnTo>
                      <a:pt x="344" y="0"/>
                    </a:lnTo>
                    <a:lnTo>
                      <a:pt x="608" y="0"/>
                    </a:lnTo>
                  </a:path>
                </a:pathLst>
              </a:custGeom>
              <a:noFill/>
              <a:ln w="38100" cap="flat" cmpd="sng">
                <a:solidFill>
                  <a:srgbClr val="CC3300">
                    <a:alpha val="20000"/>
                  </a:srgbClr>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5136" name="Freeform 32"/>
              <p:cNvSpPr>
                <a:spLocks/>
              </p:cNvSpPr>
              <p:nvPr/>
            </p:nvSpPr>
            <p:spPr bwMode="auto">
              <a:xfrm>
                <a:off x="2168" y="1936"/>
                <a:ext cx="660" cy="136"/>
              </a:xfrm>
              <a:custGeom>
                <a:avLst/>
                <a:gdLst>
                  <a:gd name="T0" fmla="*/ 0 w 660"/>
                  <a:gd name="T1" fmla="*/ 136 h 136"/>
                  <a:gd name="T2" fmla="*/ 276 w 660"/>
                  <a:gd name="T3" fmla="*/ 136 h 136"/>
                  <a:gd name="T4" fmla="*/ 404 w 660"/>
                  <a:gd name="T5" fmla="*/ 0 h 136"/>
                  <a:gd name="T6" fmla="*/ 660 w 660"/>
                  <a:gd name="T7" fmla="*/ 0 h 136"/>
                </a:gdLst>
                <a:ahLst/>
                <a:cxnLst>
                  <a:cxn ang="0">
                    <a:pos x="T0" y="T1"/>
                  </a:cxn>
                  <a:cxn ang="0">
                    <a:pos x="T2" y="T3"/>
                  </a:cxn>
                  <a:cxn ang="0">
                    <a:pos x="T4" y="T5"/>
                  </a:cxn>
                  <a:cxn ang="0">
                    <a:pos x="T6" y="T7"/>
                  </a:cxn>
                </a:cxnLst>
                <a:rect l="0" t="0" r="r" b="b"/>
                <a:pathLst>
                  <a:path w="660" h="136">
                    <a:moveTo>
                      <a:pt x="0" y="136"/>
                    </a:moveTo>
                    <a:lnTo>
                      <a:pt x="276" y="136"/>
                    </a:lnTo>
                    <a:lnTo>
                      <a:pt x="404" y="0"/>
                    </a:lnTo>
                    <a:lnTo>
                      <a:pt x="660" y="0"/>
                    </a:lnTo>
                  </a:path>
                </a:pathLst>
              </a:custGeom>
              <a:noFill/>
              <a:ln w="38100" cap="flat" cmpd="sng">
                <a:solidFill>
                  <a:srgbClr val="CC3300">
                    <a:alpha val="20000"/>
                  </a:srgbClr>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455138" name="Group 34"/>
            <p:cNvGrpSpPr>
              <a:grpSpLocks/>
            </p:cNvGrpSpPr>
            <p:nvPr/>
          </p:nvGrpSpPr>
          <p:grpSpPr bwMode="auto">
            <a:xfrm>
              <a:off x="3084" y="2872"/>
              <a:ext cx="688" cy="1052"/>
              <a:chOff x="2096" y="2860"/>
              <a:chExt cx="688" cy="1052"/>
            </a:xfrm>
          </p:grpSpPr>
          <p:sp>
            <p:nvSpPr>
              <p:cNvPr id="1455139" name="Freeform 35"/>
              <p:cNvSpPr>
                <a:spLocks/>
              </p:cNvSpPr>
              <p:nvPr/>
            </p:nvSpPr>
            <p:spPr bwMode="auto">
              <a:xfrm>
                <a:off x="2100" y="2860"/>
                <a:ext cx="684" cy="280"/>
              </a:xfrm>
              <a:custGeom>
                <a:avLst/>
                <a:gdLst>
                  <a:gd name="T0" fmla="*/ 0 w 684"/>
                  <a:gd name="T1" fmla="*/ 276 h 280"/>
                  <a:gd name="T2" fmla="*/ 212 w 684"/>
                  <a:gd name="T3" fmla="*/ 276 h 280"/>
                  <a:gd name="T4" fmla="*/ 332 w 684"/>
                  <a:gd name="T5" fmla="*/ 0 h 280"/>
                  <a:gd name="T6" fmla="*/ 456 w 684"/>
                  <a:gd name="T7" fmla="*/ 280 h 280"/>
                  <a:gd name="T8" fmla="*/ 684 w 684"/>
                  <a:gd name="T9" fmla="*/ 280 h 280"/>
                </a:gdLst>
                <a:ahLst/>
                <a:cxnLst>
                  <a:cxn ang="0">
                    <a:pos x="T0" y="T1"/>
                  </a:cxn>
                  <a:cxn ang="0">
                    <a:pos x="T2" y="T3"/>
                  </a:cxn>
                  <a:cxn ang="0">
                    <a:pos x="T4" y="T5"/>
                  </a:cxn>
                  <a:cxn ang="0">
                    <a:pos x="T6" y="T7"/>
                  </a:cxn>
                  <a:cxn ang="0">
                    <a:pos x="T8" y="T9"/>
                  </a:cxn>
                </a:cxnLst>
                <a:rect l="0" t="0" r="r" b="b"/>
                <a:pathLst>
                  <a:path w="684" h="280">
                    <a:moveTo>
                      <a:pt x="0" y="276"/>
                    </a:moveTo>
                    <a:lnTo>
                      <a:pt x="212" y="276"/>
                    </a:lnTo>
                    <a:lnTo>
                      <a:pt x="332" y="0"/>
                    </a:lnTo>
                    <a:lnTo>
                      <a:pt x="456" y="280"/>
                    </a:lnTo>
                    <a:lnTo>
                      <a:pt x="684" y="280"/>
                    </a:lnTo>
                  </a:path>
                </a:pathLst>
              </a:custGeom>
              <a:noFill/>
              <a:ln w="38100" cap="flat" cmpd="sng">
                <a:solidFill>
                  <a:srgbClr val="CC3300">
                    <a:alpha val="20000"/>
                  </a:srgbClr>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5140" name="Freeform 36"/>
              <p:cNvSpPr>
                <a:spLocks/>
              </p:cNvSpPr>
              <p:nvPr/>
            </p:nvSpPr>
            <p:spPr bwMode="auto">
              <a:xfrm>
                <a:off x="2096" y="3632"/>
                <a:ext cx="684" cy="280"/>
              </a:xfrm>
              <a:custGeom>
                <a:avLst/>
                <a:gdLst>
                  <a:gd name="T0" fmla="*/ 0 w 684"/>
                  <a:gd name="T1" fmla="*/ 276 h 280"/>
                  <a:gd name="T2" fmla="*/ 132 w 684"/>
                  <a:gd name="T3" fmla="*/ 276 h 280"/>
                  <a:gd name="T4" fmla="*/ 332 w 684"/>
                  <a:gd name="T5" fmla="*/ 0 h 280"/>
                  <a:gd name="T6" fmla="*/ 548 w 684"/>
                  <a:gd name="T7" fmla="*/ 280 h 280"/>
                  <a:gd name="T8" fmla="*/ 684 w 684"/>
                  <a:gd name="T9" fmla="*/ 280 h 280"/>
                </a:gdLst>
                <a:ahLst/>
                <a:cxnLst>
                  <a:cxn ang="0">
                    <a:pos x="T0" y="T1"/>
                  </a:cxn>
                  <a:cxn ang="0">
                    <a:pos x="T2" y="T3"/>
                  </a:cxn>
                  <a:cxn ang="0">
                    <a:pos x="T4" y="T5"/>
                  </a:cxn>
                  <a:cxn ang="0">
                    <a:pos x="T6" y="T7"/>
                  </a:cxn>
                  <a:cxn ang="0">
                    <a:pos x="T8" y="T9"/>
                  </a:cxn>
                </a:cxnLst>
                <a:rect l="0" t="0" r="r" b="b"/>
                <a:pathLst>
                  <a:path w="684" h="280">
                    <a:moveTo>
                      <a:pt x="0" y="276"/>
                    </a:moveTo>
                    <a:lnTo>
                      <a:pt x="132" y="276"/>
                    </a:lnTo>
                    <a:lnTo>
                      <a:pt x="332" y="0"/>
                    </a:lnTo>
                    <a:lnTo>
                      <a:pt x="548" y="280"/>
                    </a:lnTo>
                    <a:lnTo>
                      <a:pt x="684" y="280"/>
                    </a:lnTo>
                  </a:path>
                </a:pathLst>
              </a:custGeom>
              <a:noFill/>
              <a:ln w="38100" cap="flat" cmpd="sng">
                <a:solidFill>
                  <a:srgbClr val="CC3300">
                    <a:alpha val="20000"/>
                  </a:srgbClr>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455142" name="Group 38"/>
            <p:cNvGrpSpPr>
              <a:grpSpLocks/>
            </p:cNvGrpSpPr>
            <p:nvPr/>
          </p:nvGrpSpPr>
          <p:grpSpPr bwMode="auto">
            <a:xfrm>
              <a:off x="4830" y="2283"/>
              <a:ext cx="642" cy="937"/>
              <a:chOff x="3958" y="2271"/>
              <a:chExt cx="642" cy="937"/>
            </a:xfrm>
          </p:grpSpPr>
          <p:sp>
            <p:nvSpPr>
              <p:cNvPr id="1455143" name="Freeform 39"/>
              <p:cNvSpPr>
                <a:spLocks/>
              </p:cNvSpPr>
              <p:nvPr/>
            </p:nvSpPr>
            <p:spPr bwMode="auto">
              <a:xfrm>
                <a:off x="3964" y="2271"/>
                <a:ext cx="612" cy="249"/>
              </a:xfrm>
              <a:custGeom>
                <a:avLst/>
                <a:gdLst>
                  <a:gd name="T0" fmla="*/ 0 w 612"/>
                  <a:gd name="T1" fmla="*/ 245 h 249"/>
                  <a:gd name="T2" fmla="*/ 280 w 612"/>
                  <a:gd name="T3" fmla="*/ 245 h 249"/>
                  <a:gd name="T4" fmla="*/ 290 w 612"/>
                  <a:gd name="T5" fmla="*/ 0 h 249"/>
                  <a:gd name="T6" fmla="*/ 317 w 612"/>
                  <a:gd name="T7" fmla="*/ 0 h 249"/>
                  <a:gd name="T8" fmla="*/ 328 w 612"/>
                  <a:gd name="T9" fmla="*/ 249 h 249"/>
                  <a:gd name="T10" fmla="*/ 612 w 612"/>
                  <a:gd name="T11" fmla="*/ 249 h 249"/>
                </a:gdLst>
                <a:ahLst/>
                <a:cxnLst>
                  <a:cxn ang="0">
                    <a:pos x="T0" y="T1"/>
                  </a:cxn>
                  <a:cxn ang="0">
                    <a:pos x="T2" y="T3"/>
                  </a:cxn>
                  <a:cxn ang="0">
                    <a:pos x="T4" y="T5"/>
                  </a:cxn>
                  <a:cxn ang="0">
                    <a:pos x="T6" y="T7"/>
                  </a:cxn>
                  <a:cxn ang="0">
                    <a:pos x="T8" y="T9"/>
                  </a:cxn>
                  <a:cxn ang="0">
                    <a:pos x="T10" y="T11"/>
                  </a:cxn>
                </a:cxnLst>
                <a:rect l="0" t="0" r="r" b="b"/>
                <a:pathLst>
                  <a:path w="612" h="249">
                    <a:moveTo>
                      <a:pt x="0" y="245"/>
                    </a:moveTo>
                    <a:lnTo>
                      <a:pt x="280" y="245"/>
                    </a:lnTo>
                    <a:lnTo>
                      <a:pt x="290" y="0"/>
                    </a:lnTo>
                    <a:lnTo>
                      <a:pt x="317" y="0"/>
                    </a:lnTo>
                    <a:lnTo>
                      <a:pt x="328" y="249"/>
                    </a:lnTo>
                    <a:lnTo>
                      <a:pt x="612" y="249"/>
                    </a:lnTo>
                  </a:path>
                </a:pathLst>
              </a:custGeom>
              <a:noFill/>
              <a:ln w="38100" cap="flat" cmpd="sng">
                <a:solidFill>
                  <a:srgbClr val="CC3300">
                    <a:alpha val="20000"/>
                  </a:srgbClr>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5144" name="Freeform 40"/>
              <p:cNvSpPr>
                <a:spLocks/>
              </p:cNvSpPr>
              <p:nvPr/>
            </p:nvSpPr>
            <p:spPr bwMode="auto">
              <a:xfrm>
                <a:off x="3958" y="2958"/>
                <a:ext cx="642" cy="250"/>
              </a:xfrm>
              <a:custGeom>
                <a:avLst/>
                <a:gdLst>
                  <a:gd name="T0" fmla="*/ 0 w 642"/>
                  <a:gd name="T1" fmla="*/ 245 h 250"/>
                  <a:gd name="T2" fmla="*/ 194 w 642"/>
                  <a:gd name="T3" fmla="*/ 246 h 250"/>
                  <a:gd name="T4" fmla="*/ 248 w 642"/>
                  <a:gd name="T5" fmla="*/ 0 h 250"/>
                  <a:gd name="T6" fmla="*/ 386 w 642"/>
                  <a:gd name="T7" fmla="*/ 0 h 250"/>
                  <a:gd name="T8" fmla="*/ 419 w 642"/>
                  <a:gd name="T9" fmla="*/ 249 h 250"/>
                  <a:gd name="T10" fmla="*/ 642 w 642"/>
                  <a:gd name="T11" fmla="*/ 250 h 250"/>
                </a:gdLst>
                <a:ahLst/>
                <a:cxnLst>
                  <a:cxn ang="0">
                    <a:pos x="T0" y="T1"/>
                  </a:cxn>
                  <a:cxn ang="0">
                    <a:pos x="T2" y="T3"/>
                  </a:cxn>
                  <a:cxn ang="0">
                    <a:pos x="T4" y="T5"/>
                  </a:cxn>
                  <a:cxn ang="0">
                    <a:pos x="T6" y="T7"/>
                  </a:cxn>
                  <a:cxn ang="0">
                    <a:pos x="T8" y="T9"/>
                  </a:cxn>
                  <a:cxn ang="0">
                    <a:pos x="T10" y="T11"/>
                  </a:cxn>
                </a:cxnLst>
                <a:rect l="0" t="0" r="r" b="b"/>
                <a:pathLst>
                  <a:path w="642" h="250">
                    <a:moveTo>
                      <a:pt x="0" y="245"/>
                    </a:moveTo>
                    <a:lnTo>
                      <a:pt x="194" y="246"/>
                    </a:lnTo>
                    <a:lnTo>
                      <a:pt x="248" y="0"/>
                    </a:lnTo>
                    <a:lnTo>
                      <a:pt x="386" y="0"/>
                    </a:lnTo>
                    <a:lnTo>
                      <a:pt x="419" y="249"/>
                    </a:lnTo>
                    <a:lnTo>
                      <a:pt x="642" y="250"/>
                    </a:lnTo>
                  </a:path>
                </a:pathLst>
              </a:custGeom>
              <a:noFill/>
              <a:ln w="38100" cap="flat" cmpd="sng">
                <a:solidFill>
                  <a:srgbClr val="CC3300">
                    <a:alpha val="20000"/>
                  </a:srgbClr>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1455106" name="Rectangle 2"/>
          <p:cNvSpPr>
            <a:spLocks noGrp="1" noChangeArrowheads="1"/>
          </p:cNvSpPr>
          <p:nvPr>
            <p:ph type="title"/>
          </p:nvPr>
        </p:nvSpPr>
        <p:spPr/>
        <p:txBody>
          <a:bodyPr/>
          <a:lstStyle/>
          <a:p>
            <a:r>
              <a:rPr lang="en-US"/>
              <a:t>T</a:t>
            </a:r>
            <a:r>
              <a:rPr lang="sk-SK"/>
              <a:t>ypy hrán</a:t>
            </a:r>
          </a:p>
        </p:txBody>
      </p:sp>
      <p:sp>
        <p:nvSpPr>
          <p:cNvPr id="1455107" name="Rectangle 3"/>
          <p:cNvSpPr>
            <a:spLocks noGrp="1" noChangeArrowheads="1"/>
          </p:cNvSpPr>
          <p:nvPr>
            <p:ph type="body" idx="1"/>
          </p:nvPr>
        </p:nvSpPr>
        <p:spPr>
          <a:xfrm>
            <a:off x="528638" y="3286125"/>
            <a:ext cx="2471737" cy="1216025"/>
          </a:xfrm>
        </p:spPr>
        <p:txBody>
          <a:bodyPr/>
          <a:lstStyle/>
          <a:p>
            <a:r>
              <a:rPr lang="sk-SK" sz="2400"/>
              <a:t>skutočné hrany - šum</a:t>
            </a:r>
          </a:p>
        </p:txBody>
      </p:sp>
      <p:grpSp>
        <p:nvGrpSpPr>
          <p:cNvPr id="1455118" name="Group 14"/>
          <p:cNvGrpSpPr>
            <a:grpSpLocks/>
          </p:cNvGrpSpPr>
          <p:nvPr/>
        </p:nvGrpSpPr>
        <p:grpSpPr bwMode="auto">
          <a:xfrm>
            <a:off x="4554538" y="1387475"/>
            <a:ext cx="4090987" cy="5067300"/>
            <a:chOff x="2870" y="874"/>
            <a:chExt cx="2577" cy="3192"/>
          </a:xfrm>
        </p:grpSpPr>
        <p:sp>
          <p:nvSpPr>
            <p:cNvPr id="1455113" name="Rectangle 9"/>
            <p:cNvSpPr>
              <a:spLocks noChangeArrowheads="1"/>
            </p:cNvSpPr>
            <p:nvPr/>
          </p:nvSpPr>
          <p:spPr bwMode="auto">
            <a:xfrm>
              <a:off x="2870" y="874"/>
              <a:ext cx="990" cy="1359"/>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5114" name="Rectangle 10"/>
            <p:cNvSpPr>
              <a:spLocks noChangeArrowheads="1"/>
            </p:cNvSpPr>
            <p:nvPr/>
          </p:nvSpPr>
          <p:spPr bwMode="auto">
            <a:xfrm>
              <a:off x="2912" y="2707"/>
              <a:ext cx="936" cy="1359"/>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55115" name="Rectangle 11"/>
            <p:cNvSpPr>
              <a:spLocks noChangeArrowheads="1"/>
            </p:cNvSpPr>
            <p:nvPr/>
          </p:nvSpPr>
          <p:spPr bwMode="auto">
            <a:xfrm>
              <a:off x="4565" y="2002"/>
              <a:ext cx="882" cy="1359"/>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455119" name="Group 15"/>
          <p:cNvGrpSpPr>
            <a:grpSpLocks/>
          </p:cNvGrpSpPr>
          <p:nvPr/>
        </p:nvGrpSpPr>
        <p:grpSpPr bwMode="auto">
          <a:xfrm>
            <a:off x="4548188" y="1946275"/>
            <a:ext cx="4046537" cy="3887788"/>
            <a:chOff x="2866" y="1166"/>
            <a:chExt cx="2549" cy="2449"/>
          </a:xfrm>
        </p:grpSpPr>
        <p:sp>
          <p:nvSpPr>
            <p:cNvPr id="1455111" name="Rectangle 7"/>
            <p:cNvSpPr>
              <a:spLocks noChangeArrowheads="1"/>
            </p:cNvSpPr>
            <p:nvPr/>
          </p:nvSpPr>
          <p:spPr bwMode="auto">
            <a:xfrm>
              <a:off x="4599" y="2337"/>
              <a:ext cx="816" cy="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20000"/>
                </a:spcBef>
                <a:buClr>
                  <a:schemeClr val="hlink"/>
                </a:buClr>
                <a:buSzPct val="75000"/>
                <a:buFont typeface="Wingdings" pitchFamily="2" charset="2"/>
                <a:buNone/>
              </a:pPr>
              <a:r>
                <a:rPr lang="sk-SK" b="0">
                  <a:solidFill>
                    <a:schemeClr val="bg1"/>
                  </a:solidFill>
                </a:rPr>
                <a:t>čiara</a:t>
              </a:r>
            </a:p>
            <a:p>
              <a:pPr algn="l">
                <a:spcBef>
                  <a:spcPct val="20000"/>
                </a:spcBef>
                <a:buClr>
                  <a:schemeClr val="hlink"/>
                </a:buClr>
                <a:buSzPct val="75000"/>
                <a:buFont typeface="Wingdings" pitchFamily="2" charset="2"/>
                <a:buNone/>
              </a:pPr>
              <a:r>
                <a:rPr lang="sk-SK" b="0">
                  <a:solidFill>
                    <a:schemeClr val="bg1"/>
                  </a:solidFill>
                </a:rPr>
                <a:t>hrebeň</a:t>
              </a:r>
            </a:p>
          </p:txBody>
        </p:sp>
        <p:sp>
          <p:nvSpPr>
            <p:cNvPr id="1455110" name="Rectangle 6"/>
            <p:cNvSpPr>
              <a:spLocks noChangeArrowheads="1"/>
            </p:cNvSpPr>
            <p:nvPr/>
          </p:nvSpPr>
          <p:spPr bwMode="auto">
            <a:xfrm>
              <a:off x="2907" y="1166"/>
              <a:ext cx="752" cy="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hlink"/>
                </a:buClr>
                <a:buSzPct val="75000"/>
                <a:buFont typeface="Wingdings" pitchFamily="2" charset="2"/>
                <a:buNone/>
              </a:pPr>
              <a:r>
                <a:rPr lang="sk-SK" b="0">
                  <a:solidFill>
                    <a:schemeClr val="bg1"/>
                  </a:solidFill>
                </a:rPr>
                <a:t>schod</a:t>
              </a:r>
            </a:p>
            <a:p>
              <a:pPr>
                <a:spcBef>
                  <a:spcPct val="20000"/>
                </a:spcBef>
                <a:buClr>
                  <a:schemeClr val="hlink"/>
                </a:buClr>
                <a:buSzPct val="75000"/>
                <a:buFont typeface="Wingdings" pitchFamily="2" charset="2"/>
                <a:buNone/>
              </a:pPr>
              <a:r>
                <a:rPr lang="sk-SK" b="0">
                  <a:solidFill>
                    <a:schemeClr val="bg1"/>
                  </a:solidFill>
                </a:rPr>
                <a:t>rampa</a:t>
              </a:r>
            </a:p>
          </p:txBody>
        </p:sp>
        <p:sp>
          <p:nvSpPr>
            <p:cNvPr id="1455112" name="Rectangle 8"/>
            <p:cNvSpPr>
              <a:spLocks noChangeArrowheads="1"/>
            </p:cNvSpPr>
            <p:nvPr/>
          </p:nvSpPr>
          <p:spPr bwMode="auto">
            <a:xfrm>
              <a:off x="2866" y="3288"/>
              <a:ext cx="85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hlink"/>
                </a:buClr>
                <a:buSzPct val="75000"/>
                <a:buFont typeface="Wingdings" pitchFamily="2" charset="2"/>
                <a:buNone/>
              </a:pPr>
              <a:r>
                <a:rPr lang="sk-SK" b="0">
                  <a:solidFill>
                    <a:schemeClr val="bg1"/>
                  </a:solidFill>
                </a:rPr>
                <a:t>strecha</a:t>
              </a:r>
            </a:p>
          </p:txBody>
        </p:sp>
      </p:grpSp>
    </p:spTree>
    <p:extLst>
      <p:ext uri="{BB962C8B-B14F-4D97-AF65-F5344CB8AC3E}">
        <p14:creationId xmlns:p14="http://schemas.microsoft.com/office/powerpoint/2010/main" val="17374128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551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nodeType="clickEffect">
                                  <p:stCondLst>
                                    <p:cond delay="0"/>
                                  </p:stCondLst>
                                  <p:childTnLst>
                                    <p:set>
                                      <p:cBhvr>
                                        <p:cTn id="10" dur="1" fill="hold">
                                          <p:stCondLst>
                                            <p:cond delay="0"/>
                                          </p:stCondLst>
                                        </p:cTn>
                                        <p:tgtEl>
                                          <p:spTgt spid="1455119"/>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14551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5107"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5444" name="Picture 4" descr="fig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5425" y="1482725"/>
            <a:ext cx="6151563" cy="3194050"/>
          </a:xfrm>
          <a:prstGeom prst="rect">
            <a:avLst/>
          </a:prstGeom>
          <a:noFill/>
          <a:extLst>
            <a:ext uri="{909E8E84-426E-40DD-AFC4-6F175D3DCCD1}">
              <a14:hiddenFill xmlns:a14="http://schemas.microsoft.com/office/drawing/2010/main">
                <a:solidFill>
                  <a:srgbClr val="FFFFFF"/>
                </a:solidFill>
              </a14:hiddenFill>
            </a:ext>
          </a:extLst>
        </p:spPr>
      </p:pic>
      <p:sp>
        <p:nvSpPr>
          <p:cNvPr id="1725446" name="Rectangle 6"/>
          <p:cNvSpPr>
            <a:spLocks noGrp="1" noChangeArrowheads="1"/>
          </p:cNvSpPr>
          <p:nvPr>
            <p:ph type="title"/>
          </p:nvPr>
        </p:nvSpPr>
        <p:spPr>
          <a:noFill/>
          <a:ln/>
        </p:spPr>
        <p:txBody>
          <a:bodyPr/>
          <a:lstStyle/>
          <a:p>
            <a:r>
              <a:rPr lang="en-US"/>
              <a:t>T</a:t>
            </a:r>
            <a:r>
              <a:rPr lang="sk-SK"/>
              <a:t>ypy hrán</a:t>
            </a:r>
          </a:p>
        </p:txBody>
      </p:sp>
      <p:pic>
        <p:nvPicPr>
          <p:cNvPr id="1725447" name="Picture 7" descr="IdealEd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863" y="4987925"/>
            <a:ext cx="1447800" cy="14478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1725448" name="Picture 8" descr="RealEd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6963" y="4956175"/>
            <a:ext cx="1447800" cy="14478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1725449" name="Line 9"/>
          <p:cNvSpPr>
            <a:spLocks noChangeShapeType="1"/>
          </p:cNvSpPr>
          <p:nvPr/>
        </p:nvSpPr>
        <p:spPr bwMode="auto">
          <a:xfrm>
            <a:off x="2679700" y="4979988"/>
            <a:ext cx="0" cy="1447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725450" name="Line 10"/>
          <p:cNvSpPr>
            <a:spLocks noChangeShapeType="1"/>
          </p:cNvSpPr>
          <p:nvPr/>
        </p:nvSpPr>
        <p:spPr bwMode="auto">
          <a:xfrm>
            <a:off x="2679700" y="6427788"/>
            <a:ext cx="152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725451" name="Line 11"/>
          <p:cNvSpPr>
            <a:spLocks noChangeShapeType="1"/>
          </p:cNvSpPr>
          <p:nvPr/>
        </p:nvSpPr>
        <p:spPr bwMode="auto">
          <a:xfrm>
            <a:off x="3441700" y="4979988"/>
            <a:ext cx="0" cy="14478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725452" name="Line 12"/>
          <p:cNvSpPr>
            <a:spLocks noChangeShapeType="1"/>
          </p:cNvSpPr>
          <p:nvPr/>
        </p:nvSpPr>
        <p:spPr bwMode="auto">
          <a:xfrm>
            <a:off x="3441700" y="4979988"/>
            <a:ext cx="6858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725453" name="Line 13"/>
          <p:cNvSpPr>
            <a:spLocks noChangeShapeType="1"/>
          </p:cNvSpPr>
          <p:nvPr/>
        </p:nvSpPr>
        <p:spPr bwMode="auto">
          <a:xfrm>
            <a:off x="2679700" y="6427788"/>
            <a:ext cx="7620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725454" name="Line 14"/>
          <p:cNvSpPr>
            <a:spLocks noChangeShapeType="1"/>
          </p:cNvSpPr>
          <p:nvPr/>
        </p:nvSpPr>
        <p:spPr bwMode="auto">
          <a:xfrm>
            <a:off x="6542088" y="4964113"/>
            <a:ext cx="0" cy="1447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725455" name="Line 15"/>
          <p:cNvSpPr>
            <a:spLocks noChangeShapeType="1"/>
          </p:cNvSpPr>
          <p:nvPr/>
        </p:nvSpPr>
        <p:spPr bwMode="auto">
          <a:xfrm>
            <a:off x="6542088" y="6411913"/>
            <a:ext cx="152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725456" name="Freeform 16"/>
          <p:cNvSpPr>
            <a:spLocks/>
          </p:cNvSpPr>
          <p:nvPr/>
        </p:nvSpPr>
        <p:spPr bwMode="auto">
          <a:xfrm>
            <a:off x="6542088" y="4964113"/>
            <a:ext cx="1447800" cy="1447800"/>
          </a:xfrm>
          <a:custGeom>
            <a:avLst/>
            <a:gdLst>
              <a:gd name="T0" fmla="*/ 0 w 912"/>
              <a:gd name="T1" fmla="*/ 912 h 912"/>
              <a:gd name="T2" fmla="*/ 482 w 912"/>
              <a:gd name="T3" fmla="*/ 782 h 912"/>
              <a:gd name="T4" fmla="*/ 665 w 912"/>
              <a:gd name="T5" fmla="*/ 178 h 912"/>
              <a:gd name="T6" fmla="*/ 757 w 912"/>
              <a:gd name="T7" fmla="*/ 32 h 912"/>
              <a:gd name="T8" fmla="*/ 912 w 912"/>
              <a:gd name="T9" fmla="*/ 0 h 912"/>
            </a:gdLst>
            <a:ahLst/>
            <a:cxnLst>
              <a:cxn ang="0">
                <a:pos x="T0" y="T1"/>
              </a:cxn>
              <a:cxn ang="0">
                <a:pos x="T2" y="T3"/>
              </a:cxn>
              <a:cxn ang="0">
                <a:pos x="T4" y="T5"/>
              </a:cxn>
              <a:cxn ang="0">
                <a:pos x="T6" y="T7"/>
              </a:cxn>
              <a:cxn ang="0">
                <a:pos x="T8" y="T9"/>
              </a:cxn>
            </a:cxnLst>
            <a:rect l="0" t="0" r="r" b="b"/>
            <a:pathLst>
              <a:path w="912" h="912">
                <a:moveTo>
                  <a:pt x="0" y="912"/>
                </a:moveTo>
                <a:cubicBezTo>
                  <a:pt x="80" y="890"/>
                  <a:pt x="371" y="904"/>
                  <a:pt x="482" y="782"/>
                </a:cubicBezTo>
                <a:cubicBezTo>
                  <a:pt x="593" y="660"/>
                  <a:pt x="619" y="303"/>
                  <a:pt x="665" y="178"/>
                </a:cubicBezTo>
                <a:cubicBezTo>
                  <a:pt x="711" y="53"/>
                  <a:pt x="716" y="62"/>
                  <a:pt x="757" y="32"/>
                </a:cubicBezTo>
                <a:cubicBezTo>
                  <a:pt x="798" y="2"/>
                  <a:pt x="880" y="7"/>
                  <a:pt x="912" y="0"/>
                </a:cubicBezTo>
              </a:path>
            </a:pathLst>
          </a:custGeom>
          <a:noFill/>
          <a:ln w="381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Tree>
    <p:extLst>
      <p:ext uri="{BB962C8B-B14F-4D97-AF65-F5344CB8AC3E}">
        <p14:creationId xmlns:p14="http://schemas.microsoft.com/office/powerpoint/2010/main" val="85331181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k-SK"/>
          </a:p>
        </p:txBody>
      </p:sp>
      <p:sp>
        <p:nvSpPr>
          <p:cNvPr id="3" name="Content Placeholder 2"/>
          <p:cNvSpPr>
            <a:spLocks noGrp="1"/>
          </p:cNvSpPr>
          <p:nvPr>
            <p:ph idx="1"/>
          </p:nvPr>
        </p:nvSpPr>
        <p:spPr/>
        <p:txBody>
          <a:bodyPr/>
          <a:lstStyle/>
          <a:p>
            <a:endParaRPr lang="sk-SK" dirty="0"/>
          </a:p>
        </p:txBody>
      </p:sp>
      <p:pic>
        <p:nvPicPr>
          <p:cNvPr id="4098" name="Picture 2"/>
          <p:cNvPicPr>
            <a:picLocks noChangeAspect="1" noChangeArrowheads="1"/>
          </p:cNvPicPr>
          <p:nvPr/>
        </p:nvPicPr>
        <p:blipFill>
          <a:blip r:embed="rId2" cstate="print"/>
          <a:srcRect l="20006" t="16778" r="21461" b="41372"/>
          <a:stretch>
            <a:fillRect/>
          </a:stretch>
        </p:blipFill>
        <p:spPr bwMode="auto">
          <a:xfrm>
            <a:off x="616776" y="1784300"/>
            <a:ext cx="7805394" cy="418559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4866" name="Rectangle 2"/>
          <p:cNvSpPr>
            <a:spLocks noGrp="1" noChangeArrowheads="1"/>
          </p:cNvSpPr>
          <p:nvPr>
            <p:ph type="title"/>
          </p:nvPr>
        </p:nvSpPr>
        <p:spPr/>
        <p:txBody>
          <a:bodyPr/>
          <a:lstStyle/>
          <a:p>
            <a:r>
              <a:rPr lang="en-US"/>
              <a:t>M</a:t>
            </a:r>
            <a:r>
              <a:rPr lang="sk-SK"/>
              <a:t>etódy hľadania hrán</a:t>
            </a:r>
          </a:p>
        </p:txBody>
      </p:sp>
      <p:sp>
        <p:nvSpPr>
          <p:cNvPr id="1444867" name="Rectangle 3"/>
          <p:cNvSpPr>
            <a:spLocks noGrp="1" noChangeArrowheads="1"/>
          </p:cNvSpPr>
          <p:nvPr>
            <p:ph type="body" idx="1"/>
          </p:nvPr>
        </p:nvSpPr>
        <p:spPr>
          <a:xfrm>
            <a:off x="457200" y="1600200"/>
            <a:ext cx="8229600" cy="3070225"/>
          </a:xfrm>
        </p:spPr>
        <p:txBody>
          <a:bodyPr/>
          <a:lstStyle/>
          <a:p>
            <a:r>
              <a:rPr lang="sk-SK"/>
              <a:t>konvolučné masky</a:t>
            </a:r>
          </a:p>
          <a:p>
            <a:r>
              <a:rPr lang="sk-SK"/>
              <a:t>diskrétna aproximácia diferenciálnych operátorov (miera zmeny intenzity)</a:t>
            </a:r>
          </a:p>
          <a:p>
            <a:r>
              <a:rPr lang="sk-SK"/>
              <a:t>Informácia o:</a:t>
            </a:r>
          </a:p>
          <a:p>
            <a:pPr lvl="1"/>
            <a:r>
              <a:rPr lang="sk-SK"/>
              <a:t>existenci</a:t>
            </a:r>
            <a:r>
              <a:rPr lang="en-US"/>
              <a:t>a</a:t>
            </a:r>
            <a:r>
              <a:rPr lang="sk-SK"/>
              <a:t>  </a:t>
            </a:r>
            <a:r>
              <a:rPr lang="sk-SK">
                <a:sym typeface="Wingdings" pitchFamily="2" charset="2"/>
              </a:rPr>
              <a:t></a:t>
            </a:r>
            <a:endParaRPr lang="sk-SK">
              <a:sym typeface="Wingdings 2" pitchFamily="18" charset="2"/>
            </a:endParaRPr>
          </a:p>
          <a:p>
            <a:pPr lvl="1"/>
            <a:r>
              <a:rPr lang="sk-SK"/>
              <a:t>orientácia  ?</a:t>
            </a:r>
          </a:p>
        </p:txBody>
      </p:sp>
    </p:spTree>
    <p:extLst>
      <p:ext uri="{BB962C8B-B14F-4D97-AF65-F5344CB8AC3E}">
        <p14:creationId xmlns:p14="http://schemas.microsoft.com/office/powerpoint/2010/main" val="4230884064"/>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86862" name="Group 14"/>
          <p:cNvGrpSpPr>
            <a:grpSpLocks/>
          </p:cNvGrpSpPr>
          <p:nvPr/>
        </p:nvGrpSpPr>
        <p:grpSpPr bwMode="auto">
          <a:xfrm>
            <a:off x="320675" y="2062163"/>
            <a:ext cx="4124325" cy="1609725"/>
            <a:chOff x="183" y="2280"/>
            <a:chExt cx="2598" cy="1014"/>
          </a:xfrm>
        </p:grpSpPr>
        <p:graphicFrame>
          <p:nvGraphicFramePr>
            <p:cNvPr id="1486853" name="Object 5"/>
            <p:cNvGraphicFramePr>
              <a:graphicFrameLocks noChangeAspect="1"/>
            </p:cNvGraphicFramePr>
            <p:nvPr/>
          </p:nvGraphicFramePr>
          <p:xfrm>
            <a:off x="184" y="2280"/>
            <a:ext cx="2597" cy="497"/>
          </p:xfrm>
          <a:graphic>
            <a:graphicData uri="http://schemas.openxmlformats.org/presentationml/2006/ole">
              <mc:AlternateContent xmlns:mc="http://schemas.openxmlformats.org/markup-compatibility/2006">
                <mc:Choice xmlns:v="urn:schemas-microsoft-com:vml" Requires="v">
                  <p:oleObj spid="_x0000_s1554" name="Rovnice" r:id="rId4" imgW="2057400" imgH="393480" progId="Equation.3">
                    <p:embed/>
                  </p:oleObj>
                </mc:Choice>
                <mc:Fallback>
                  <p:oleObj name="Rovnice" r:id="rId4" imgW="2057400" imgH="3934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 y="2280"/>
                          <a:ext cx="2597" cy="49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86854" name="Object 6"/>
            <p:cNvGraphicFramePr>
              <a:graphicFrameLocks noChangeAspect="1"/>
            </p:cNvGraphicFramePr>
            <p:nvPr/>
          </p:nvGraphicFramePr>
          <p:xfrm>
            <a:off x="183" y="2765"/>
            <a:ext cx="2597" cy="529"/>
          </p:xfrm>
          <a:graphic>
            <a:graphicData uri="http://schemas.openxmlformats.org/presentationml/2006/ole">
              <mc:AlternateContent xmlns:mc="http://schemas.openxmlformats.org/markup-compatibility/2006">
                <mc:Choice xmlns:v="urn:schemas-microsoft-com:vml" Requires="v">
                  <p:oleObj spid="_x0000_s1555" name="Rovnice" r:id="rId6" imgW="2057400" imgH="419040" progId="Equation.3">
                    <p:embed/>
                  </p:oleObj>
                </mc:Choice>
                <mc:Fallback>
                  <p:oleObj name="Rovnice" r:id="rId6" imgW="2057400" imgH="4190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3" y="2765"/>
                          <a:ext cx="2597" cy="52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aphicFrame>
        <p:nvGraphicFramePr>
          <p:cNvPr id="1486855" name="Object 7"/>
          <p:cNvGraphicFramePr>
            <a:graphicFrameLocks noChangeAspect="1"/>
          </p:cNvGraphicFramePr>
          <p:nvPr/>
        </p:nvGraphicFramePr>
        <p:xfrm>
          <a:off x="909638" y="4125913"/>
          <a:ext cx="941387" cy="431800"/>
        </p:xfrm>
        <a:graphic>
          <a:graphicData uri="http://schemas.openxmlformats.org/presentationml/2006/ole">
            <mc:AlternateContent xmlns:mc="http://schemas.openxmlformats.org/markup-compatibility/2006">
              <mc:Choice xmlns:v="urn:schemas-microsoft-com:vml" Requires="v">
                <p:oleObj spid="_x0000_s1556" name="Rovnice" r:id="rId8" imgW="469800" imgH="215640" progId="Equation.3">
                  <p:embed/>
                </p:oleObj>
              </mc:Choice>
              <mc:Fallback>
                <p:oleObj name="Rovnice" r:id="rId8" imgW="469800" imgH="2156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9638" y="4125913"/>
                        <a:ext cx="941387" cy="43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86856" name="Object 8"/>
          <p:cNvGraphicFramePr>
            <a:graphicFrameLocks noChangeAspect="1"/>
          </p:cNvGraphicFramePr>
          <p:nvPr/>
        </p:nvGraphicFramePr>
        <p:xfrm>
          <a:off x="2178050" y="4100513"/>
          <a:ext cx="661988" cy="915987"/>
        </p:xfrm>
        <a:graphic>
          <a:graphicData uri="http://schemas.openxmlformats.org/presentationml/2006/ole">
            <mc:AlternateContent xmlns:mc="http://schemas.openxmlformats.org/markup-compatibility/2006">
              <mc:Choice xmlns:v="urn:schemas-microsoft-com:vml" Requires="v">
                <p:oleObj spid="_x0000_s1557" name="Rovnice" r:id="rId10" imgW="330120" imgH="457200" progId="Equation.3">
                  <p:embed/>
                </p:oleObj>
              </mc:Choice>
              <mc:Fallback>
                <p:oleObj name="Rovnice" r:id="rId10" imgW="330120" imgH="4572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78050" y="4100513"/>
                        <a:ext cx="661988" cy="91598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86860" name="Object 12"/>
          <p:cNvGraphicFramePr>
            <a:graphicFrameLocks noChangeAspect="1"/>
          </p:cNvGraphicFramePr>
          <p:nvPr>
            <p:extLst>
              <p:ext uri="{D42A27DB-BD31-4B8C-83A1-F6EECF244321}">
                <p14:modId xmlns:p14="http://schemas.microsoft.com/office/powerpoint/2010/main" val="3656916028"/>
              </p:ext>
            </p:extLst>
          </p:nvPr>
        </p:nvGraphicFramePr>
        <p:xfrm>
          <a:off x="4643438" y="1989303"/>
          <a:ext cx="4125912" cy="1711325"/>
        </p:xfrm>
        <a:graphic>
          <a:graphicData uri="http://schemas.openxmlformats.org/presentationml/2006/ole">
            <mc:AlternateContent xmlns:mc="http://schemas.openxmlformats.org/markup-compatibility/2006">
              <mc:Choice xmlns:v="urn:schemas-microsoft-com:vml" Requires="v">
                <p:oleObj spid="_x0000_s1558" name="Equation" r:id="rId12" imgW="2019240" imgH="838080" progId="Equation.3">
                  <p:embed/>
                </p:oleObj>
              </mc:Choice>
              <mc:Fallback>
                <p:oleObj name="Equation" r:id="rId12" imgW="2019240" imgH="83808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43438" y="1989303"/>
                        <a:ext cx="4125912" cy="1711325"/>
                      </a:xfrm>
                      <a:prstGeom prst="rect">
                        <a:avLst/>
                      </a:prstGeom>
                      <a:solidFill>
                        <a:srgbClr val="DDDDDD"/>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6861" name="Object 13"/>
          <p:cNvGraphicFramePr>
            <a:graphicFrameLocks noChangeAspect="1"/>
          </p:cNvGraphicFramePr>
          <p:nvPr>
            <p:extLst>
              <p:ext uri="{D42A27DB-BD31-4B8C-83A1-F6EECF244321}">
                <p14:modId xmlns:p14="http://schemas.microsoft.com/office/powerpoint/2010/main" val="1590050928"/>
              </p:ext>
            </p:extLst>
          </p:nvPr>
        </p:nvGraphicFramePr>
        <p:xfrm>
          <a:off x="5346488" y="4073644"/>
          <a:ext cx="2582862" cy="2443162"/>
        </p:xfrm>
        <a:graphic>
          <a:graphicData uri="http://schemas.openxmlformats.org/presentationml/2006/ole">
            <mc:AlternateContent xmlns:mc="http://schemas.openxmlformats.org/markup-compatibility/2006">
              <mc:Choice xmlns:v="urn:schemas-microsoft-com:vml" Requires="v">
                <p:oleObj spid="_x0000_s1559" name="Rovnica" r:id="rId14" imgW="1180800" imgH="1117440" progId="Equation.3">
                  <p:embed/>
                </p:oleObj>
              </mc:Choice>
              <mc:Fallback>
                <p:oleObj name="Rovnica" r:id="rId14" imgW="1180800" imgH="111744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346488" y="4073644"/>
                        <a:ext cx="2582862" cy="2443162"/>
                      </a:xfrm>
                      <a:prstGeom prst="rect">
                        <a:avLst/>
                      </a:prstGeom>
                      <a:solidFill>
                        <a:srgbClr val="DDDDDD"/>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86863" name="Rectangle 15"/>
          <p:cNvSpPr>
            <a:spLocks noChangeArrowheads="1"/>
          </p:cNvSpPr>
          <p:nvPr/>
        </p:nvSpPr>
        <p:spPr bwMode="auto">
          <a:xfrm>
            <a:off x="757238" y="201613"/>
            <a:ext cx="7772400" cy="852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r>
              <a:rPr lang="sk-SK" sz="4400" b="0">
                <a:solidFill>
                  <a:schemeClr val="tx2"/>
                </a:solidFill>
                <a:effectLst>
                  <a:outerShdw blurRad="38100" dist="38100" dir="2700000" algn="tl">
                    <a:srgbClr val="FFFFFF"/>
                  </a:outerShdw>
                </a:effectLst>
              </a:rPr>
              <a:t>Diferencovanie 2D</a:t>
            </a:r>
          </a:p>
        </p:txBody>
      </p:sp>
    </p:spTree>
    <p:extLst>
      <p:ext uri="{BB962C8B-B14F-4D97-AF65-F5344CB8AC3E}">
        <p14:creationId xmlns:p14="http://schemas.microsoft.com/office/powerpoint/2010/main" val="72632189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8898" name="Rectangle 2"/>
          <p:cNvSpPr>
            <a:spLocks noGrp="1" noChangeArrowheads="1"/>
          </p:cNvSpPr>
          <p:nvPr>
            <p:ph type="title"/>
          </p:nvPr>
        </p:nvSpPr>
        <p:spPr>
          <a:xfrm>
            <a:off x="757238" y="201613"/>
            <a:ext cx="7772400" cy="852487"/>
          </a:xfrm>
        </p:spPr>
        <p:txBody>
          <a:bodyPr/>
          <a:lstStyle/>
          <a:p>
            <a:r>
              <a:rPr lang="sk-SK"/>
              <a:t>Diferencovanie </a:t>
            </a:r>
          </a:p>
        </p:txBody>
      </p:sp>
      <p:pic>
        <p:nvPicPr>
          <p:cNvPr id="14888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538" y="1355725"/>
            <a:ext cx="2879725"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889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113" y="1317625"/>
            <a:ext cx="4497387" cy="300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8890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14813" y="4583113"/>
            <a:ext cx="2889250" cy="227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88905" name="Group 9"/>
          <p:cNvGrpSpPr>
            <a:grpSpLocks/>
          </p:cNvGrpSpPr>
          <p:nvPr/>
        </p:nvGrpSpPr>
        <p:grpSpPr bwMode="auto">
          <a:xfrm>
            <a:off x="6961188" y="3798888"/>
            <a:ext cx="1862137" cy="1760537"/>
            <a:chOff x="4388" y="2342"/>
            <a:chExt cx="1173" cy="1109"/>
          </a:xfrm>
        </p:grpSpPr>
        <p:graphicFrame>
          <p:nvGraphicFramePr>
            <p:cNvPr id="1488902" name="Object 6"/>
            <p:cNvGraphicFramePr>
              <a:graphicFrameLocks noChangeAspect="1"/>
            </p:cNvGraphicFramePr>
            <p:nvPr/>
          </p:nvGraphicFramePr>
          <p:xfrm>
            <a:off x="4388" y="2342"/>
            <a:ext cx="1171" cy="288"/>
          </p:xfrm>
          <a:graphic>
            <a:graphicData uri="http://schemas.openxmlformats.org/presentationml/2006/ole">
              <mc:AlternateContent xmlns:mc="http://schemas.openxmlformats.org/markup-compatibility/2006">
                <mc:Choice xmlns:v="urn:schemas-microsoft-com:vml" Requires="v">
                  <p:oleObj spid="_x0000_s2243" name="Rovnice" r:id="rId7" imgW="927000" imgH="228600" progId="Equation.3">
                    <p:embed/>
                  </p:oleObj>
                </mc:Choice>
                <mc:Fallback>
                  <p:oleObj name="Rovnice" r:id="rId7" imgW="927000" imgH="2286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88" y="2342"/>
                          <a:ext cx="1171" cy="28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88903" name="Object 7"/>
            <p:cNvGraphicFramePr>
              <a:graphicFrameLocks noChangeAspect="1"/>
            </p:cNvGraphicFramePr>
            <p:nvPr/>
          </p:nvGraphicFramePr>
          <p:xfrm>
            <a:off x="4550" y="2874"/>
            <a:ext cx="1011" cy="577"/>
          </p:xfrm>
          <a:graphic>
            <a:graphicData uri="http://schemas.openxmlformats.org/presentationml/2006/ole">
              <mc:AlternateContent xmlns:mc="http://schemas.openxmlformats.org/markup-compatibility/2006">
                <mc:Choice xmlns:v="urn:schemas-microsoft-com:vml" Requires="v">
                  <p:oleObj spid="_x0000_s2244" name="Rovnice" r:id="rId9" imgW="799920" imgH="457200" progId="Equation.3">
                    <p:embed/>
                  </p:oleObj>
                </mc:Choice>
                <mc:Fallback>
                  <p:oleObj name="Rovnice" r:id="rId9" imgW="799920" imgH="4572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50" y="2874"/>
                          <a:ext cx="1011" cy="57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488906" name="Text Box 10"/>
          <p:cNvSpPr txBox="1">
            <a:spLocks noChangeArrowheads="1"/>
          </p:cNvSpPr>
          <p:nvPr/>
        </p:nvSpPr>
        <p:spPr bwMode="auto">
          <a:xfrm>
            <a:off x="473075" y="5829702"/>
            <a:ext cx="261001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sk-SK" sz="2400" b="0" dirty="0"/>
              <a:t>Ktorý obrázok je I</a:t>
            </a:r>
            <a:r>
              <a:rPr lang="sk-SK" sz="2400" b="0" baseline="-25000" dirty="0"/>
              <a:t>x</a:t>
            </a:r>
            <a:r>
              <a:rPr lang="sk-SK" sz="2400" b="0" dirty="0"/>
              <a:t>?</a:t>
            </a:r>
            <a:endParaRPr lang="en-US" sz="2400" b="0" baseline="-25000" dirty="0"/>
          </a:p>
        </p:txBody>
      </p:sp>
      <p:sp>
        <p:nvSpPr>
          <p:cNvPr id="1488907" name="Text Box 11"/>
          <p:cNvSpPr txBox="1">
            <a:spLocks noChangeArrowheads="1"/>
          </p:cNvSpPr>
          <p:nvPr/>
        </p:nvSpPr>
        <p:spPr bwMode="auto">
          <a:xfrm>
            <a:off x="2168525" y="4322763"/>
            <a:ext cx="2825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sk-SK" b="0"/>
              <a:t>I</a:t>
            </a:r>
            <a:endParaRPr lang="en-US" b="0"/>
          </a:p>
        </p:txBody>
      </p:sp>
    </p:spTree>
    <p:extLst>
      <p:ext uri="{BB962C8B-B14F-4D97-AF65-F5344CB8AC3E}">
        <p14:creationId xmlns:p14="http://schemas.microsoft.com/office/powerpoint/2010/main" val="14985704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8889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88901"/>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8890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4889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890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2994" name="Rectangle 2"/>
          <p:cNvSpPr>
            <a:spLocks noGrp="1" noChangeArrowheads="1"/>
          </p:cNvSpPr>
          <p:nvPr>
            <p:ph type="title"/>
          </p:nvPr>
        </p:nvSpPr>
        <p:spPr>
          <a:xfrm>
            <a:off x="652463" y="423863"/>
            <a:ext cx="7772400" cy="1143000"/>
          </a:xfrm>
        </p:spPr>
        <p:txBody>
          <a:bodyPr/>
          <a:lstStyle/>
          <a:p>
            <a:r>
              <a:rPr lang="sk-SK"/>
              <a:t>Diferencovanie a šum </a:t>
            </a:r>
          </a:p>
        </p:txBody>
      </p:sp>
      <p:pic>
        <p:nvPicPr>
          <p:cNvPr id="14929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138" y="2100263"/>
            <a:ext cx="8048625" cy="2455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93000" name="Group 8"/>
          <p:cNvGrpSpPr>
            <a:grpSpLocks/>
          </p:cNvGrpSpPr>
          <p:nvPr/>
        </p:nvGrpSpPr>
        <p:grpSpPr bwMode="auto">
          <a:xfrm>
            <a:off x="593725" y="3335338"/>
            <a:ext cx="8050213" cy="1208087"/>
            <a:chOff x="405" y="2627"/>
            <a:chExt cx="4262" cy="650"/>
          </a:xfrm>
        </p:grpSpPr>
        <p:pic>
          <p:nvPicPr>
            <p:cNvPr id="1492998" name="Picture 6" descr="pok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 y="2627"/>
              <a:ext cx="4255" cy="6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92999" name="Picture 7" descr="pokus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 y="2628"/>
              <a:ext cx="4261" cy="64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54268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930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7427" name="Picture 3" descr="paolina2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9913" y="1295400"/>
            <a:ext cx="2870200" cy="2278063"/>
          </a:xfrm>
          <a:prstGeom prst="rect">
            <a:avLst/>
          </a:prstGeom>
          <a:noFill/>
          <a:extLst>
            <a:ext uri="{909E8E84-426E-40DD-AFC4-6F175D3DCCD1}">
              <a14:hiddenFill xmlns:a14="http://schemas.microsoft.com/office/drawing/2010/main">
                <a:solidFill>
                  <a:srgbClr val="FFFFFF"/>
                </a:solidFill>
              </a14:hiddenFill>
            </a:ext>
          </a:extLst>
        </p:spPr>
      </p:pic>
      <p:sp>
        <p:nvSpPr>
          <p:cNvPr id="1767428" name="Text Box 4"/>
          <p:cNvSpPr txBox="1">
            <a:spLocks noChangeArrowheads="1"/>
          </p:cNvSpPr>
          <p:nvPr/>
        </p:nvSpPr>
        <p:spPr bwMode="auto">
          <a:xfrm>
            <a:off x="328613" y="2009775"/>
            <a:ext cx="958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type="none" w="lg" len="sm"/>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0" i="1"/>
              <a:t>prah 20</a:t>
            </a:r>
          </a:p>
        </p:txBody>
      </p:sp>
      <p:sp>
        <p:nvSpPr>
          <p:cNvPr id="1767431" name="Text Box 7"/>
          <p:cNvSpPr txBox="1">
            <a:spLocks noChangeArrowheads="1"/>
          </p:cNvSpPr>
          <p:nvPr/>
        </p:nvSpPr>
        <p:spPr bwMode="auto">
          <a:xfrm>
            <a:off x="2878138" y="6135688"/>
            <a:ext cx="920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type="none" w="lg" len="sm"/>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0" i="1"/>
              <a:t>origin</a:t>
            </a:r>
            <a:r>
              <a:rPr lang="sk-SK" sz="1800" b="0" i="1"/>
              <a:t>ál</a:t>
            </a:r>
            <a:endParaRPr lang="en-US" sz="1800" b="0" i="1"/>
          </a:p>
        </p:txBody>
      </p:sp>
      <p:grpSp>
        <p:nvGrpSpPr>
          <p:cNvPr id="1767436" name="Group 12"/>
          <p:cNvGrpSpPr>
            <a:grpSpLocks/>
          </p:cNvGrpSpPr>
          <p:nvPr/>
        </p:nvGrpSpPr>
        <p:grpSpPr bwMode="auto">
          <a:xfrm>
            <a:off x="5416550" y="1327150"/>
            <a:ext cx="2868613" cy="5175250"/>
            <a:chOff x="3412" y="836"/>
            <a:chExt cx="1807" cy="3260"/>
          </a:xfrm>
        </p:grpSpPr>
        <p:pic>
          <p:nvPicPr>
            <p:cNvPr id="1767429" name="Picture 5" descr="paolina20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32" y="836"/>
              <a:ext cx="1787" cy="1405"/>
            </a:xfrm>
            <a:prstGeom prst="rect">
              <a:avLst/>
            </a:prstGeom>
            <a:noFill/>
            <a:extLst>
              <a:ext uri="{909E8E84-426E-40DD-AFC4-6F175D3DCCD1}">
                <a14:hiddenFill xmlns:a14="http://schemas.microsoft.com/office/drawing/2010/main">
                  <a:solidFill>
                    <a:srgbClr val="FFFFFF"/>
                  </a:solidFill>
                </a14:hiddenFill>
              </a:ext>
            </a:extLst>
          </p:spPr>
        </p:pic>
        <p:sp>
          <p:nvSpPr>
            <p:cNvPr id="1767430" name="Text Box 6"/>
            <p:cNvSpPr txBox="1">
              <a:spLocks noChangeArrowheads="1"/>
            </p:cNvSpPr>
            <p:nvPr/>
          </p:nvSpPr>
          <p:spPr bwMode="auto">
            <a:xfrm>
              <a:off x="3498" y="3865"/>
              <a:ext cx="16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type="none" w="lg" len="sm"/>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0" i="1"/>
                <a:t>Gauss</a:t>
              </a:r>
              <a:r>
                <a:rPr lang="sk-SK" sz="1800" b="0" i="1"/>
                <a:t>ovské vyhladenie</a:t>
              </a:r>
              <a:endParaRPr lang="en-US" sz="1800" b="0" i="1"/>
            </a:p>
          </p:txBody>
        </p:sp>
        <p:pic>
          <p:nvPicPr>
            <p:cNvPr id="1767432" name="Picture 8" descr="paolina50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12" y="2309"/>
              <a:ext cx="1798" cy="1415"/>
            </a:xfrm>
            <a:prstGeom prst="rect">
              <a:avLst/>
            </a:prstGeom>
            <a:noFill/>
            <a:extLst>
              <a:ext uri="{909E8E84-426E-40DD-AFC4-6F175D3DCCD1}">
                <a14:hiddenFill xmlns:a14="http://schemas.microsoft.com/office/drawing/2010/main">
                  <a:solidFill>
                    <a:srgbClr val="FFFFFF"/>
                  </a:solidFill>
                </a14:hiddenFill>
              </a:ext>
            </a:extLst>
          </p:spPr>
        </p:pic>
      </p:grpSp>
      <p:pic>
        <p:nvPicPr>
          <p:cNvPr id="1767433" name="Picture 9" descr="paolina5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55788" y="3649663"/>
            <a:ext cx="2854325" cy="2279650"/>
          </a:xfrm>
          <a:prstGeom prst="rect">
            <a:avLst/>
          </a:prstGeom>
          <a:noFill/>
          <a:extLst>
            <a:ext uri="{909E8E84-426E-40DD-AFC4-6F175D3DCCD1}">
              <a14:hiddenFill xmlns:a14="http://schemas.microsoft.com/office/drawing/2010/main">
                <a:solidFill>
                  <a:srgbClr val="FFFFFF"/>
                </a:solidFill>
              </a14:hiddenFill>
            </a:ext>
          </a:extLst>
        </p:spPr>
      </p:pic>
      <p:sp>
        <p:nvSpPr>
          <p:cNvPr id="1767434" name="Text Box 10"/>
          <p:cNvSpPr txBox="1">
            <a:spLocks noChangeArrowheads="1"/>
          </p:cNvSpPr>
          <p:nvPr/>
        </p:nvSpPr>
        <p:spPr bwMode="auto">
          <a:xfrm>
            <a:off x="328613" y="4384675"/>
            <a:ext cx="958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type="none" w="lg" len="sm"/>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0" i="1"/>
              <a:t>prah 50</a:t>
            </a:r>
          </a:p>
        </p:txBody>
      </p:sp>
      <p:sp>
        <p:nvSpPr>
          <p:cNvPr id="1767435" name="Rectangle 11"/>
          <p:cNvSpPr>
            <a:spLocks noGrp="1" noChangeArrowheads="1"/>
          </p:cNvSpPr>
          <p:nvPr>
            <p:ph type="title"/>
          </p:nvPr>
        </p:nvSpPr>
        <p:spPr/>
        <p:txBody>
          <a:bodyPr/>
          <a:lstStyle/>
          <a:p>
            <a:r>
              <a:rPr lang="en-US"/>
              <a:t>Vyhladenie </a:t>
            </a:r>
          </a:p>
        </p:txBody>
      </p:sp>
    </p:spTree>
    <p:extLst>
      <p:ext uri="{BB962C8B-B14F-4D97-AF65-F5344CB8AC3E}">
        <p14:creationId xmlns:p14="http://schemas.microsoft.com/office/powerpoint/2010/main" val="34288545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674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146" name="Rectangle 2"/>
          <p:cNvSpPr>
            <a:spLocks noGrp="1" noChangeArrowheads="1"/>
          </p:cNvSpPr>
          <p:nvPr>
            <p:ph type="title"/>
          </p:nvPr>
        </p:nvSpPr>
        <p:spPr/>
        <p:txBody>
          <a:bodyPr/>
          <a:lstStyle/>
          <a:p>
            <a:r>
              <a:rPr lang="en-US"/>
              <a:t>N</a:t>
            </a:r>
            <a:r>
              <a:rPr lang="sk-SK"/>
              <a:t>á</a:t>
            </a:r>
            <a:r>
              <a:rPr lang="en-US"/>
              <a:t>sledky </a:t>
            </a:r>
            <a:r>
              <a:rPr lang="sk-SK"/>
              <a:t>šumu</a:t>
            </a:r>
          </a:p>
        </p:txBody>
      </p:sp>
      <p:graphicFrame>
        <p:nvGraphicFramePr>
          <p:cNvPr id="1542148" name="Object 4"/>
          <p:cNvGraphicFramePr>
            <a:graphicFrameLocks noChangeAspect="1"/>
          </p:cNvGraphicFramePr>
          <p:nvPr/>
        </p:nvGraphicFramePr>
        <p:xfrm>
          <a:off x="1897063" y="2089150"/>
          <a:ext cx="5018087" cy="1892300"/>
        </p:xfrm>
        <a:graphic>
          <a:graphicData uri="http://schemas.openxmlformats.org/presentationml/2006/ole">
            <mc:AlternateContent xmlns:mc="http://schemas.openxmlformats.org/markup-compatibility/2006">
              <mc:Choice xmlns:v="urn:schemas-microsoft-com:vml" Requires="v">
                <p:oleObj spid="_x0000_s3250" name="Photo Editor Photo" r:id="rId5" imgW="5885714" imgH="2219635" progId="MSPhotoEd.3">
                  <p:embed/>
                </p:oleObj>
              </mc:Choice>
              <mc:Fallback>
                <p:oleObj name="Photo Editor Photo" r:id="rId5" imgW="5885714" imgH="2219635" progId="MSPhotoEd.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97063" y="2089150"/>
                        <a:ext cx="5018087" cy="189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542150" name="Picture 6" descr="txp_fig"/>
          <p:cNvPicPr>
            <a:picLocks noChangeAspect="1" noChangeArrowheads="1"/>
          </p:cNvPicPr>
          <p:nvPr>
            <p:custDataLst>
              <p:tags r:id="rId2"/>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944563" y="2792413"/>
            <a:ext cx="650875"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42153" name="Group 9"/>
          <p:cNvGrpSpPr>
            <a:grpSpLocks/>
          </p:cNvGrpSpPr>
          <p:nvPr/>
        </p:nvGrpSpPr>
        <p:grpSpPr bwMode="auto">
          <a:xfrm>
            <a:off x="790575" y="4402138"/>
            <a:ext cx="6148388" cy="1727200"/>
            <a:chOff x="498" y="2773"/>
            <a:chExt cx="3873" cy="1088"/>
          </a:xfrm>
        </p:grpSpPr>
        <p:graphicFrame>
          <p:nvGraphicFramePr>
            <p:cNvPr id="1542149" name="Object 5"/>
            <p:cNvGraphicFramePr>
              <a:graphicFrameLocks noChangeAspect="1"/>
            </p:cNvGraphicFramePr>
            <p:nvPr/>
          </p:nvGraphicFramePr>
          <p:xfrm>
            <a:off x="1198" y="2773"/>
            <a:ext cx="3173" cy="1088"/>
          </p:xfrm>
          <a:graphic>
            <a:graphicData uri="http://schemas.openxmlformats.org/presentationml/2006/ole">
              <mc:AlternateContent xmlns:mc="http://schemas.openxmlformats.org/markup-compatibility/2006">
                <mc:Choice xmlns:v="urn:schemas-microsoft-com:vml" Requires="v">
                  <p:oleObj spid="_x0000_s3251" name="Photo Editor Photo" r:id="rId8" imgW="5915851" imgH="2029108" progId="MSPhotoEd.3">
                    <p:embed/>
                  </p:oleObj>
                </mc:Choice>
                <mc:Fallback>
                  <p:oleObj name="Photo Editor Photo" r:id="rId8" imgW="5915851" imgH="2029108" progId="MSPhotoEd.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98" y="2773"/>
                          <a:ext cx="3173" cy="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542151" name="Picture 7" descr="txp_fig"/>
            <p:cNvPicPr>
              <a:picLocks noChangeAspect="1" noChangeArrowheads="1"/>
            </p:cNvPicPr>
            <p:nvPr>
              <p:custDataLst>
                <p:tags r:id="rId3"/>
              </p:custDataLst>
            </p:nvPr>
          </p:nvPicPr>
          <p:blipFill>
            <a:blip r:embed="rId10" cstate="print">
              <a:extLst>
                <a:ext uri="{28A0092B-C50C-407E-A947-70E740481C1C}">
                  <a14:useLocalDpi xmlns:a14="http://schemas.microsoft.com/office/drawing/2010/main" val="0"/>
                </a:ext>
              </a:extLst>
            </a:blip>
            <a:srcRect/>
            <a:stretch>
              <a:fillRect/>
            </a:stretch>
          </p:blipFill>
          <p:spPr bwMode="auto">
            <a:xfrm>
              <a:off x="498" y="3149"/>
              <a:ext cx="622" cy="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7610415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42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3171" name="Rectangle 3"/>
          <p:cNvSpPr>
            <a:spLocks noGrp="1" noChangeArrowheads="1"/>
          </p:cNvSpPr>
          <p:nvPr>
            <p:ph type="title"/>
          </p:nvPr>
        </p:nvSpPr>
        <p:spPr/>
        <p:txBody>
          <a:bodyPr/>
          <a:lstStyle/>
          <a:p>
            <a:r>
              <a:rPr lang="sk-SK"/>
              <a:t>Vyhladenie </a:t>
            </a:r>
          </a:p>
        </p:txBody>
      </p:sp>
      <p:graphicFrame>
        <p:nvGraphicFramePr>
          <p:cNvPr id="1543172" name="Object 4"/>
          <p:cNvGraphicFramePr>
            <a:graphicFrameLocks noChangeAspect="1"/>
          </p:cNvGraphicFramePr>
          <p:nvPr/>
        </p:nvGraphicFramePr>
        <p:xfrm>
          <a:off x="2384425" y="1285875"/>
          <a:ext cx="6440488" cy="5305425"/>
        </p:xfrm>
        <a:graphic>
          <a:graphicData uri="http://schemas.openxmlformats.org/presentationml/2006/ole">
            <mc:AlternateContent xmlns:mc="http://schemas.openxmlformats.org/markup-compatibility/2006">
              <mc:Choice xmlns:v="urn:schemas-microsoft-com:vml" Requires="v">
                <p:oleObj spid="_x0000_s4186" name="Photo Editor Photo" r:id="rId7" imgW="6419048" imgH="5285714" progId="MSPhotoEd.3">
                  <p:embed/>
                </p:oleObj>
              </mc:Choice>
              <mc:Fallback>
                <p:oleObj name="Photo Editor Photo" r:id="rId7" imgW="6419048" imgH="5285714" progId="MSPhotoEd.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84425" y="1285875"/>
                        <a:ext cx="6440488" cy="530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543173" name="Picture 5" descr="Edittex"/>
          <p:cNvPicPr>
            <a:picLocks noChangeAspect="1" noChangeArrowheads="1"/>
          </p:cNvPicPr>
          <p:nvPr>
            <p:custDataLst>
              <p:tags r:id="rId2"/>
            </p:custDataLst>
          </p:nvPr>
        </p:nvPicPr>
        <p:blipFill>
          <a:blip r:embed="rId9" cstate="print">
            <a:extLst>
              <a:ext uri="{28A0092B-C50C-407E-A947-70E740481C1C}">
                <a14:useLocalDpi xmlns:a14="http://schemas.microsoft.com/office/drawing/2010/main" val="0"/>
              </a:ext>
            </a:extLst>
          </a:blip>
          <a:srcRect l="-12500" t="-23560" r="-10417" b="-18848"/>
          <a:stretch>
            <a:fillRect/>
          </a:stretch>
        </p:blipFill>
        <p:spPr bwMode="auto">
          <a:xfrm>
            <a:off x="1281113" y="4362450"/>
            <a:ext cx="842962" cy="43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43174" name="Picture 6" descr="Edittex"/>
          <p:cNvPicPr>
            <a:picLocks noChangeAspect="1" noChangeArrowheads="1"/>
          </p:cNvPicPr>
          <p:nvPr>
            <p:custDataLst>
              <p:tags r:id="rId3"/>
            </p:custDataLst>
          </p:nvPr>
        </p:nvPicPr>
        <p:blipFill>
          <a:blip r:embed="rId10" cstate="print">
            <a:extLst>
              <a:ext uri="{28A0092B-C50C-407E-A947-70E740481C1C}">
                <a14:useLocalDpi xmlns:a14="http://schemas.microsoft.com/office/drawing/2010/main" val="0"/>
              </a:ext>
            </a:extLst>
          </a:blip>
          <a:srcRect l="-6390" t="-15517" r="-5325" b="-21724"/>
          <a:stretch>
            <a:fillRect/>
          </a:stretch>
        </p:blipFill>
        <p:spPr bwMode="auto">
          <a:xfrm>
            <a:off x="627063" y="5505450"/>
            <a:ext cx="1498600" cy="63182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43175" name="Picture 7" descr="txp_fig"/>
          <p:cNvPicPr>
            <a:picLocks noChangeAspect="1" noChangeArrowheads="1"/>
          </p:cNvPicPr>
          <p:nvPr>
            <p:custDataLst>
              <p:tags r:id="rId4"/>
            </p:custDataLst>
          </p:nvPr>
        </p:nvPicPr>
        <p:blipFill>
          <a:blip r:embed="rId11" cstate="print">
            <a:extLst>
              <a:ext uri="{28A0092B-C50C-407E-A947-70E740481C1C}">
                <a14:useLocalDpi xmlns:a14="http://schemas.microsoft.com/office/drawing/2010/main" val="0"/>
              </a:ext>
            </a:extLst>
          </a:blip>
          <a:srcRect l="-33028" t="-9424" r="-24771" b="-14136"/>
          <a:stretch>
            <a:fillRect/>
          </a:stretch>
        </p:blipFill>
        <p:spPr bwMode="auto">
          <a:xfrm>
            <a:off x="1820863" y="1878013"/>
            <a:ext cx="273050" cy="37465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43176" name="Picture 8" descr="Edittex"/>
          <p:cNvPicPr>
            <a:picLocks noChangeAspect="1" noChangeArrowheads="1"/>
          </p:cNvPicPr>
          <p:nvPr>
            <p:custDataLst>
              <p:tags r:id="rId5"/>
            </p:custDataLst>
          </p:nvPr>
        </p:nvPicPr>
        <p:blipFill>
          <a:blip r:embed="rId12" cstate="print">
            <a:extLst>
              <a:ext uri="{28A0092B-C50C-407E-A947-70E740481C1C}">
                <a14:useLocalDpi xmlns:a14="http://schemas.microsoft.com/office/drawing/2010/main" val="0"/>
              </a:ext>
            </a:extLst>
          </a:blip>
          <a:srcRect l="-41284" t="-30000" r="-49541" b="-30000"/>
          <a:stretch>
            <a:fillRect/>
          </a:stretch>
        </p:blipFill>
        <p:spPr bwMode="auto">
          <a:xfrm>
            <a:off x="1822450" y="3176588"/>
            <a:ext cx="330200" cy="3810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43180" name="Rectangle 12"/>
          <p:cNvSpPr>
            <a:spLocks noChangeArrowheads="1"/>
          </p:cNvSpPr>
          <p:nvPr/>
        </p:nvSpPr>
        <p:spPr bwMode="auto">
          <a:xfrm>
            <a:off x="2328863" y="2800350"/>
            <a:ext cx="6500812" cy="1243013"/>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43181" name="Rectangle 13"/>
          <p:cNvSpPr>
            <a:spLocks noChangeArrowheads="1"/>
          </p:cNvSpPr>
          <p:nvPr/>
        </p:nvSpPr>
        <p:spPr bwMode="auto">
          <a:xfrm>
            <a:off x="2324100" y="4038600"/>
            <a:ext cx="6500813" cy="1243013"/>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43182" name="Rectangle 14"/>
          <p:cNvSpPr>
            <a:spLocks noChangeArrowheads="1"/>
          </p:cNvSpPr>
          <p:nvPr/>
        </p:nvSpPr>
        <p:spPr bwMode="auto">
          <a:xfrm>
            <a:off x="2333625" y="5259388"/>
            <a:ext cx="6500813" cy="133191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9098943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43176"/>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1543180"/>
                                        </p:tgtEl>
                                        <p:attrNameLst>
                                          <p:attrName>style.visibility</p:attrName>
                                        </p:attrNameLst>
                                      </p:cBhvr>
                                      <p:to>
                                        <p:strVal val="hidden"/>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543173"/>
                                        </p:tgtEl>
                                        <p:attrNameLst>
                                          <p:attrName>style.visibility</p:attrName>
                                        </p:attrNameLst>
                                      </p:cBhvr>
                                      <p:to>
                                        <p:strVal val="visible"/>
                                      </p:to>
                                    </p:set>
                                  </p:childTnLst>
                                </p:cTn>
                              </p:par>
                              <p:par>
                                <p:cTn id="13" presetID="1" presetClass="exit" presetSubtype="0" fill="hold" grpId="0" nodeType="withEffect">
                                  <p:stCondLst>
                                    <p:cond delay="0"/>
                                  </p:stCondLst>
                                  <p:childTnLst>
                                    <p:set>
                                      <p:cBhvr>
                                        <p:cTn id="14" dur="1" fill="hold">
                                          <p:stCondLst>
                                            <p:cond delay="0"/>
                                          </p:stCondLst>
                                        </p:cTn>
                                        <p:tgtEl>
                                          <p:spTgt spid="1543181"/>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43174"/>
                                        </p:tgtEl>
                                        <p:attrNameLst>
                                          <p:attrName>style.visibility</p:attrName>
                                        </p:attrNameLst>
                                      </p:cBhvr>
                                      <p:to>
                                        <p:strVal val="visible"/>
                                      </p:to>
                                    </p:set>
                                  </p:childTnLst>
                                </p:cTn>
                              </p:par>
                              <p:par>
                                <p:cTn id="19" presetID="1" presetClass="exit" presetSubtype="0" fill="hold" grpId="0" nodeType="withEffect">
                                  <p:stCondLst>
                                    <p:cond delay="0"/>
                                  </p:stCondLst>
                                  <p:childTnLst>
                                    <p:set>
                                      <p:cBhvr>
                                        <p:cTn id="20" dur="1" fill="hold">
                                          <p:stCondLst>
                                            <p:cond delay="0"/>
                                          </p:stCondLst>
                                        </p:cTn>
                                        <p:tgtEl>
                                          <p:spTgt spid="15431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3180" grpId="0" animBg="1"/>
      <p:bldP spid="1543181" grpId="0" animBg="1"/>
      <p:bldP spid="154318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5927" name="Rectangle 7"/>
          <p:cNvSpPr>
            <a:spLocks noGrp="1" noChangeArrowheads="1"/>
          </p:cNvSpPr>
          <p:nvPr>
            <p:ph type="title"/>
          </p:nvPr>
        </p:nvSpPr>
        <p:spPr>
          <a:xfrm>
            <a:off x="457200" y="158526"/>
            <a:ext cx="8229600" cy="755876"/>
          </a:xfrm>
        </p:spPr>
        <p:txBody>
          <a:bodyPr/>
          <a:lstStyle/>
          <a:p>
            <a:r>
              <a:rPr lang="sk-SK" dirty="0"/>
              <a:t>Gradient</a:t>
            </a:r>
          </a:p>
        </p:txBody>
      </p:sp>
      <p:sp>
        <p:nvSpPr>
          <p:cNvPr id="1745928" name="Rectangle 8"/>
          <p:cNvSpPr>
            <a:spLocks noGrp="1" noChangeArrowheads="1"/>
          </p:cNvSpPr>
          <p:nvPr>
            <p:ph type="body" idx="1"/>
          </p:nvPr>
        </p:nvSpPr>
        <p:spPr>
          <a:xfrm>
            <a:off x="598488" y="1436688"/>
            <a:ext cx="5959475" cy="1139825"/>
          </a:xfrm>
        </p:spPr>
        <p:txBody>
          <a:bodyPr/>
          <a:lstStyle/>
          <a:p>
            <a:r>
              <a:rPr lang="sk-SK"/>
              <a:t>Gradient: </a:t>
            </a:r>
          </a:p>
          <a:p>
            <a:r>
              <a:rPr lang="sk-SK"/>
              <a:t>Smer – najväčšia zmena intenzity</a:t>
            </a:r>
          </a:p>
        </p:txBody>
      </p:sp>
      <p:pic>
        <p:nvPicPr>
          <p:cNvPr id="1745929" name="Picture 9" descr="Edittex"/>
          <p:cNvPicPr>
            <a:picLocks noChangeAspect="1" noChangeArrowheads="1"/>
          </p:cNvPicPr>
          <p:nvPr>
            <p:custDataLst>
              <p:tags r:id="rId2"/>
            </p:custDataLst>
          </p:nvPr>
        </p:nvPicPr>
        <p:blipFill>
          <a:blip r:embed="rId10" cstate="print">
            <a:extLst>
              <a:ext uri="{28A0092B-C50C-407E-A947-70E740481C1C}">
                <a14:useLocalDpi xmlns:a14="http://schemas.microsoft.com/office/drawing/2010/main" val="0"/>
              </a:ext>
            </a:extLst>
          </a:blip>
          <a:srcRect l="-1286" t="-7520" r="-642" b="-7770"/>
          <a:stretch>
            <a:fillRect/>
          </a:stretch>
        </p:blipFill>
        <p:spPr bwMode="auto">
          <a:xfrm>
            <a:off x="2689679" y="1138465"/>
            <a:ext cx="2516188" cy="73025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745946" name="Group 26"/>
          <p:cNvGrpSpPr>
            <a:grpSpLocks/>
          </p:cNvGrpSpPr>
          <p:nvPr/>
        </p:nvGrpSpPr>
        <p:grpSpPr bwMode="auto">
          <a:xfrm>
            <a:off x="1066800" y="2819400"/>
            <a:ext cx="1957388" cy="1203325"/>
            <a:chOff x="672" y="1776"/>
            <a:chExt cx="1233" cy="758"/>
          </a:xfrm>
        </p:grpSpPr>
        <p:sp>
          <p:nvSpPr>
            <p:cNvPr id="1745930" name="Rectangle 10"/>
            <p:cNvSpPr>
              <a:spLocks noChangeArrowheads="1"/>
            </p:cNvSpPr>
            <p:nvPr/>
          </p:nvSpPr>
          <p:spPr bwMode="auto">
            <a:xfrm>
              <a:off x="672" y="1776"/>
              <a:ext cx="192" cy="624"/>
            </a:xfrm>
            <a:prstGeom prst="rect">
              <a:avLst/>
            </a:prstGeom>
            <a:gradFill rotWithShape="0">
              <a:gsLst>
                <a:gs pos="0">
                  <a:schemeClr val="bg1"/>
                </a:gs>
                <a:gs pos="100000">
                  <a:schemeClr val="tx1"/>
                </a:gs>
              </a:gsLst>
              <a:lin ang="0" scaled="1"/>
            </a:gradFill>
            <a:ln w="9525">
              <a:solidFill>
                <a:srgbClr val="CC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5931" name="Line 11"/>
            <p:cNvSpPr>
              <a:spLocks noChangeShapeType="1"/>
            </p:cNvSpPr>
            <p:nvPr/>
          </p:nvSpPr>
          <p:spPr bwMode="auto">
            <a:xfrm>
              <a:off x="768" y="2112"/>
              <a:ext cx="336"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5932" name="Oval 12"/>
            <p:cNvSpPr>
              <a:spLocks noChangeArrowheads="1"/>
            </p:cNvSpPr>
            <p:nvPr/>
          </p:nvSpPr>
          <p:spPr bwMode="auto">
            <a:xfrm>
              <a:off x="732" y="2088"/>
              <a:ext cx="48" cy="48"/>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745933" name="Picture 13" descr="Edittex"/>
            <p:cNvPicPr>
              <a:picLocks noChangeAspect="1" noChangeArrowheads="1"/>
            </p:cNvPicPr>
            <p:nvPr>
              <p:custDataLst>
                <p:tags r:id="rId8"/>
              </p:custDataLst>
            </p:nvPr>
          </p:nvPicPr>
          <p:blipFill>
            <a:blip r:embed="rId11" cstate="print">
              <a:extLst>
                <a:ext uri="{28A0092B-C50C-407E-A947-70E740481C1C}">
                  <a14:useLocalDpi xmlns:a14="http://schemas.microsoft.com/office/drawing/2010/main" val="0"/>
                </a:ext>
              </a:extLst>
            </a:blip>
            <a:srcRect l="-4398" t="-16182" r="-3270" b="-12033"/>
            <a:stretch>
              <a:fillRect/>
            </a:stretch>
          </p:blipFill>
          <p:spPr bwMode="auto">
            <a:xfrm>
              <a:off x="950" y="2225"/>
              <a:ext cx="955" cy="309"/>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745947" name="Group 27"/>
          <p:cNvGrpSpPr>
            <a:grpSpLocks/>
          </p:cNvGrpSpPr>
          <p:nvPr/>
        </p:nvGrpSpPr>
        <p:grpSpPr bwMode="auto">
          <a:xfrm>
            <a:off x="3579813" y="2833688"/>
            <a:ext cx="1524000" cy="1203325"/>
            <a:chOff x="2255" y="1785"/>
            <a:chExt cx="960" cy="758"/>
          </a:xfrm>
        </p:grpSpPr>
        <p:pic>
          <p:nvPicPr>
            <p:cNvPr id="1745934" name="Picture 14" descr="Edittex"/>
            <p:cNvPicPr>
              <a:picLocks noChangeAspect="1" noChangeArrowheads="1"/>
            </p:cNvPicPr>
            <p:nvPr>
              <p:custDataLst>
                <p:tags r:id="rId7"/>
              </p:custDataLst>
            </p:nvPr>
          </p:nvPicPr>
          <p:blipFill>
            <a:blip r:embed="rId12" cstate="print">
              <a:extLst>
                <a:ext uri="{28A0092B-C50C-407E-A947-70E740481C1C}">
                  <a14:useLocalDpi xmlns:a14="http://schemas.microsoft.com/office/drawing/2010/main" val="0"/>
                </a:ext>
              </a:extLst>
            </a:blip>
            <a:srcRect l="-4256" t="-15663" r="-3247" b="-11647"/>
            <a:stretch>
              <a:fillRect/>
            </a:stretch>
          </p:blipFill>
          <p:spPr bwMode="auto">
            <a:xfrm>
              <a:off x="2255" y="2226"/>
              <a:ext cx="960" cy="31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5935" name="Rectangle 15"/>
            <p:cNvSpPr>
              <a:spLocks noChangeArrowheads="1"/>
            </p:cNvSpPr>
            <p:nvPr/>
          </p:nvSpPr>
          <p:spPr bwMode="auto">
            <a:xfrm rot="5400000">
              <a:off x="2647" y="1542"/>
              <a:ext cx="192" cy="677"/>
            </a:xfrm>
            <a:prstGeom prst="rect">
              <a:avLst/>
            </a:prstGeom>
            <a:gradFill rotWithShape="0">
              <a:gsLst>
                <a:gs pos="0">
                  <a:schemeClr val="bg1"/>
                </a:gs>
                <a:gs pos="100000">
                  <a:schemeClr val="tx1"/>
                </a:gs>
              </a:gsLst>
              <a:lin ang="5400000" scaled="1"/>
            </a:gradFill>
            <a:ln w="9525">
              <a:solidFill>
                <a:srgbClr val="CC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5936" name="Line 16"/>
            <p:cNvSpPr>
              <a:spLocks noChangeShapeType="1"/>
            </p:cNvSpPr>
            <p:nvPr/>
          </p:nvSpPr>
          <p:spPr bwMode="auto">
            <a:xfrm rot="5400000">
              <a:off x="2577" y="2049"/>
              <a:ext cx="336" cy="0"/>
            </a:xfrm>
            <a:prstGeom prst="line">
              <a:avLst/>
            </a:prstGeom>
            <a:noFill/>
            <a:ln w="28575">
              <a:solidFill>
                <a:srgbClr val="FF00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5937" name="Oval 17"/>
            <p:cNvSpPr>
              <a:spLocks noChangeArrowheads="1"/>
            </p:cNvSpPr>
            <p:nvPr/>
          </p:nvSpPr>
          <p:spPr bwMode="auto">
            <a:xfrm>
              <a:off x="2721" y="1857"/>
              <a:ext cx="48" cy="48"/>
            </a:xfrm>
            <a:prstGeom prst="ellipse">
              <a:avLst/>
            </a:prstGeom>
            <a:solidFill>
              <a:srgbClr val="CC3300"/>
            </a:solidFill>
            <a:ln w="9525">
              <a:solidFill>
                <a:srgbClr val="CC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745948" name="Group 28"/>
          <p:cNvGrpSpPr>
            <a:grpSpLocks/>
          </p:cNvGrpSpPr>
          <p:nvPr/>
        </p:nvGrpSpPr>
        <p:grpSpPr bwMode="auto">
          <a:xfrm>
            <a:off x="5967413" y="2743200"/>
            <a:ext cx="2711450" cy="1250950"/>
            <a:chOff x="3759" y="1728"/>
            <a:chExt cx="1708" cy="788"/>
          </a:xfrm>
        </p:grpSpPr>
        <p:grpSp>
          <p:nvGrpSpPr>
            <p:cNvPr id="1745922" name="Group 2"/>
            <p:cNvGrpSpPr>
              <a:grpSpLocks/>
            </p:cNvGrpSpPr>
            <p:nvPr/>
          </p:nvGrpSpPr>
          <p:grpSpPr bwMode="auto">
            <a:xfrm>
              <a:off x="3759" y="1740"/>
              <a:ext cx="624" cy="624"/>
              <a:chOff x="3840" y="1776"/>
              <a:chExt cx="624" cy="624"/>
            </a:xfrm>
          </p:grpSpPr>
          <p:sp>
            <p:nvSpPr>
              <p:cNvPr id="1745923" name="Rectangle 3"/>
              <p:cNvSpPr>
                <a:spLocks noChangeArrowheads="1"/>
              </p:cNvSpPr>
              <p:nvPr/>
            </p:nvSpPr>
            <p:spPr bwMode="auto">
              <a:xfrm>
                <a:off x="3840" y="1776"/>
                <a:ext cx="624" cy="624"/>
              </a:xfrm>
              <a:prstGeom prst="rect">
                <a:avLst/>
              </a:prstGeom>
              <a:gradFill rotWithShape="0">
                <a:gsLst>
                  <a:gs pos="0">
                    <a:schemeClr val="bg1"/>
                  </a:gs>
                  <a:gs pos="100000">
                    <a:schemeClr val="tx1"/>
                  </a:gs>
                </a:gsLst>
                <a:lin ang="18900000" scaled="1"/>
              </a:gradFill>
              <a:ln w="9525">
                <a:solidFill>
                  <a:srgbClr val="CC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5924" name="Line 4"/>
              <p:cNvSpPr>
                <a:spLocks noChangeShapeType="1"/>
              </p:cNvSpPr>
              <p:nvPr/>
            </p:nvSpPr>
            <p:spPr bwMode="auto">
              <a:xfrm flipV="1">
                <a:off x="4161" y="1872"/>
                <a:ext cx="207" cy="207"/>
              </a:xfrm>
              <a:prstGeom prst="line">
                <a:avLst/>
              </a:prstGeom>
              <a:noFill/>
              <a:ln w="28575">
                <a:solidFill>
                  <a:srgbClr val="CC33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pic>
          <p:nvPicPr>
            <p:cNvPr id="1745925" name="Picture 5" descr="Edittex"/>
            <p:cNvPicPr>
              <a:picLocks noChangeAspect="1" noChangeArrowheads="1"/>
            </p:cNvPicPr>
            <p:nvPr>
              <p:custDataLst>
                <p:tags r:id="rId5"/>
              </p:custDataLst>
            </p:nvPr>
          </p:nvPicPr>
          <p:blipFill>
            <a:blip r:embed="rId10" cstate="print">
              <a:extLst>
                <a:ext uri="{28A0092B-C50C-407E-A947-70E740481C1C}">
                  <a14:useLocalDpi xmlns:a14="http://schemas.microsoft.com/office/drawing/2010/main" val="0"/>
                </a:ext>
              </a:extLst>
            </a:blip>
            <a:srcRect l="-1965" t="-15323" r="-2895" b="-7660"/>
            <a:stretch>
              <a:fillRect/>
            </a:stretch>
          </p:blipFill>
          <p:spPr bwMode="auto">
            <a:xfrm>
              <a:off x="4453" y="2211"/>
              <a:ext cx="1014" cy="30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5926" name="Oval 6"/>
            <p:cNvSpPr>
              <a:spLocks noChangeArrowheads="1"/>
            </p:cNvSpPr>
            <p:nvPr/>
          </p:nvSpPr>
          <p:spPr bwMode="auto">
            <a:xfrm>
              <a:off x="4047" y="2028"/>
              <a:ext cx="48" cy="48"/>
            </a:xfrm>
            <a:prstGeom prst="ellipse">
              <a:avLst/>
            </a:prstGeom>
            <a:solidFill>
              <a:srgbClr val="CC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745938" name="Group 18"/>
            <p:cNvGrpSpPr>
              <a:grpSpLocks/>
            </p:cNvGrpSpPr>
            <p:nvPr/>
          </p:nvGrpSpPr>
          <p:grpSpPr bwMode="auto">
            <a:xfrm>
              <a:off x="4059" y="1728"/>
              <a:ext cx="459" cy="357"/>
              <a:chOff x="4152" y="1776"/>
              <a:chExt cx="306" cy="321"/>
            </a:xfrm>
          </p:grpSpPr>
          <p:sp>
            <p:nvSpPr>
              <p:cNvPr id="1745939" name="Line 19"/>
              <p:cNvSpPr>
                <a:spLocks noChangeShapeType="1"/>
              </p:cNvSpPr>
              <p:nvPr/>
            </p:nvSpPr>
            <p:spPr bwMode="auto">
              <a:xfrm>
                <a:off x="4155" y="2088"/>
                <a:ext cx="303"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5940" name="Line 20"/>
              <p:cNvSpPr>
                <a:spLocks noChangeShapeType="1"/>
              </p:cNvSpPr>
              <p:nvPr/>
            </p:nvSpPr>
            <p:spPr bwMode="auto">
              <a:xfrm flipV="1">
                <a:off x="4152" y="1776"/>
                <a:ext cx="0" cy="321"/>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5941" name="Freeform 21"/>
              <p:cNvSpPr>
                <a:spLocks/>
              </p:cNvSpPr>
              <p:nvPr/>
            </p:nvSpPr>
            <p:spPr bwMode="auto">
              <a:xfrm flipV="1">
                <a:off x="4216" y="2032"/>
                <a:ext cx="27" cy="51"/>
              </a:xfrm>
              <a:custGeom>
                <a:avLst/>
                <a:gdLst>
                  <a:gd name="T0" fmla="*/ 18 w 27"/>
                  <a:gd name="T1" fmla="*/ 0 h 51"/>
                  <a:gd name="T2" fmla="*/ 24 w 27"/>
                  <a:gd name="T3" fmla="*/ 33 h 51"/>
                  <a:gd name="T4" fmla="*/ 0 w 27"/>
                  <a:gd name="T5" fmla="*/ 51 h 51"/>
                </a:gdLst>
                <a:ahLst/>
                <a:cxnLst>
                  <a:cxn ang="0">
                    <a:pos x="T0" y="T1"/>
                  </a:cxn>
                  <a:cxn ang="0">
                    <a:pos x="T2" y="T3"/>
                  </a:cxn>
                  <a:cxn ang="0">
                    <a:pos x="T4" y="T5"/>
                  </a:cxn>
                </a:cxnLst>
                <a:rect l="0" t="0" r="r" b="b"/>
                <a:pathLst>
                  <a:path w="27" h="51">
                    <a:moveTo>
                      <a:pt x="18" y="0"/>
                    </a:moveTo>
                    <a:cubicBezTo>
                      <a:pt x="22" y="12"/>
                      <a:pt x="27" y="25"/>
                      <a:pt x="24" y="33"/>
                    </a:cubicBezTo>
                    <a:cubicBezTo>
                      <a:pt x="21" y="41"/>
                      <a:pt x="10" y="46"/>
                      <a:pt x="0" y="51"/>
                    </a:cubicBezTo>
                  </a:path>
                </a:pathLst>
              </a:custGeom>
              <a:noFill/>
              <a:ln w="12700" cmpd="sng">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745942" name="Picture 22" descr="Edittex"/>
              <p:cNvPicPr>
                <a:picLocks noChangeAspect="1" noChangeArrowheads="1"/>
              </p:cNvPicPr>
              <p:nvPr>
                <p:custDataLst>
                  <p:tags r:id="rId6"/>
                </p:custDataLst>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99" y="1968"/>
                <a:ext cx="69" cy="123"/>
              </a:xfrm>
              <a:prstGeom prst="rect">
                <a:avLst/>
              </a:prstGeom>
              <a:solidFill>
                <a:schemeClr val="tx1"/>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1745943" name="Rectangle 23"/>
          <p:cNvSpPr>
            <a:spLocks noChangeArrowheads="1"/>
          </p:cNvSpPr>
          <p:nvPr/>
        </p:nvSpPr>
        <p:spPr bwMode="auto">
          <a:xfrm>
            <a:off x="560388" y="4508500"/>
            <a:ext cx="8077200"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l">
              <a:spcBef>
                <a:spcPct val="20000"/>
              </a:spcBef>
              <a:buClr>
                <a:schemeClr val="hlink"/>
              </a:buClr>
              <a:buSzPct val="75000"/>
              <a:buFont typeface="Wingdings" pitchFamily="2" charset="2"/>
              <a:buNone/>
            </a:pPr>
            <a:r>
              <a:rPr lang="sk-SK" b="0"/>
              <a:t>Smer gradientu</a:t>
            </a:r>
            <a:r>
              <a:rPr lang="en-US" b="0"/>
              <a:t>:</a:t>
            </a:r>
          </a:p>
          <a:p>
            <a:pPr marL="342900" indent="-342900" algn="l">
              <a:spcBef>
                <a:spcPct val="20000"/>
              </a:spcBef>
              <a:buClr>
                <a:schemeClr val="hlink"/>
              </a:buClr>
              <a:buSzPct val="75000"/>
              <a:buFont typeface="Wingdings" pitchFamily="2" charset="2"/>
              <a:buNone/>
            </a:pPr>
            <a:endParaRPr lang="en-US" b="0"/>
          </a:p>
          <a:p>
            <a:pPr marL="342900" indent="-342900" algn="l">
              <a:spcBef>
                <a:spcPct val="20000"/>
              </a:spcBef>
              <a:buClr>
                <a:schemeClr val="hlink"/>
              </a:buClr>
              <a:buSzPct val="75000"/>
              <a:buFont typeface="Wingdings" pitchFamily="2" charset="2"/>
              <a:buNone/>
            </a:pPr>
            <a:r>
              <a:rPr lang="sk-SK" b="0"/>
              <a:t>Veľkosť gradientu:</a:t>
            </a:r>
            <a:endParaRPr lang="en-US" b="0"/>
          </a:p>
        </p:txBody>
      </p:sp>
      <p:pic>
        <p:nvPicPr>
          <p:cNvPr id="1745944" name="Picture 24" descr="Edittex"/>
          <p:cNvPicPr>
            <a:picLocks noChangeAspect="1" noChangeArrowheads="1"/>
          </p:cNvPicPr>
          <p:nvPr>
            <p:custDataLst>
              <p:tags r:id="rId3"/>
            </p:custDataLst>
          </p:nvPr>
        </p:nvPicPr>
        <p:blipFill>
          <a:blip r:embed="rId14" cstate="print">
            <a:extLst>
              <a:ext uri="{28A0092B-C50C-407E-A947-70E740481C1C}">
                <a14:useLocalDpi xmlns:a14="http://schemas.microsoft.com/office/drawing/2010/main" val="0"/>
              </a:ext>
            </a:extLst>
          </a:blip>
          <a:srcRect l="-2724" t="-11551" r="-2214" b="-8815"/>
          <a:stretch>
            <a:fillRect/>
          </a:stretch>
        </p:blipFill>
        <p:spPr bwMode="auto">
          <a:xfrm>
            <a:off x="3390900" y="4483100"/>
            <a:ext cx="2935288" cy="62865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5945" name="Picture 25" descr="Edittex"/>
          <p:cNvPicPr>
            <a:picLocks noChangeAspect="1" noChangeArrowheads="1"/>
          </p:cNvPicPr>
          <p:nvPr>
            <p:custDataLst>
              <p:tags r:id="rId4"/>
            </p:custDataLst>
          </p:nvPr>
        </p:nvPicPr>
        <p:blipFill>
          <a:blip r:embed="rId15" cstate="print">
            <a:extLst>
              <a:ext uri="{28A0092B-C50C-407E-A947-70E740481C1C}">
                <a14:useLocalDpi xmlns:a14="http://schemas.microsoft.com/office/drawing/2010/main" val="0"/>
              </a:ext>
            </a:extLst>
          </a:blip>
          <a:srcRect l="-813" t="-6888" r="-1242" b="-6888"/>
          <a:stretch>
            <a:fillRect/>
          </a:stretch>
        </p:blipFill>
        <p:spPr bwMode="auto">
          <a:xfrm>
            <a:off x="3690938" y="5410200"/>
            <a:ext cx="3713162" cy="74612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745949" name="Object 29"/>
          <p:cNvGraphicFramePr>
            <a:graphicFrameLocks noChangeAspect="1"/>
          </p:cNvGraphicFramePr>
          <p:nvPr/>
        </p:nvGraphicFramePr>
        <p:xfrm>
          <a:off x="3698875" y="6303963"/>
          <a:ext cx="2466975" cy="554037"/>
        </p:xfrm>
        <a:graphic>
          <a:graphicData uri="http://schemas.openxmlformats.org/presentationml/2006/ole">
            <mc:AlternateContent xmlns:mc="http://schemas.openxmlformats.org/markup-compatibility/2006">
              <mc:Choice xmlns:v="urn:schemas-microsoft-com:vml" Requires="v">
                <p:oleObj spid="_x0000_s5210" name="Rovnica" r:id="rId16" imgW="1130040" imgH="253800" progId="Equation.3">
                  <p:embed/>
                </p:oleObj>
              </mc:Choice>
              <mc:Fallback>
                <p:oleObj name="Rovnica" r:id="rId16" imgW="1130040" imgH="253800" progId="Equation.3">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698875" y="6303963"/>
                        <a:ext cx="2466975" cy="554037"/>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7706544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5928">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1745946"/>
                                        </p:tgtEl>
                                        <p:attrNameLst>
                                          <p:attrName>style.visibility</p:attrName>
                                        </p:attrNameLst>
                                      </p:cBhvr>
                                      <p:to>
                                        <p:strVal val="visible"/>
                                      </p:to>
                                    </p:set>
                                    <p:animEffect transition="in" filter="wipe(left)">
                                      <p:cBhvr>
                                        <p:cTn id="11" dur="500"/>
                                        <p:tgtEl>
                                          <p:spTgt spid="174594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1745947"/>
                                        </p:tgtEl>
                                        <p:attrNameLst>
                                          <p:attrName>style.visibility</p:attrName>
                                        </p:attrNameLst>
                                      </p:cBhvr>
                                      <p:to>
                                        <p:strVal val="visible"/>
                                      </p:to>
                                    </p:set>
                                    <p:animEffect transition="in" filter="wipe(up)">
                                      <p:cBhvr>
                                        <p:cTn id="16" dur="500"/>
                                        <p:tgtEl>
                                          <p:spTgt spid="174594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nodeType="clickEffect">
                                  <p:stCondLst>
                                    <p:cond delay="0"/>
                                  </p:stCondLst>
                                  <p:childTnLst>
                                    <p:set>
                                      <p:cBhvr>
                                        <p:cTn id="20" dur="1" fill="hold">
                                          <p:stCondLst>
                                            <p:cond delay="0"/>
                                          </p:stCondLst>
                                        </p:cTn>
                                        <p:tgtEl>
                                          <p:spTgt spid="1745948"/>
                                        </p:tgtEl>
                                        <p:attrNameLst>
                                          <p:attrName>style.visibility</p:attrName>
                                        </p:attrNameLst>
                                      </p:cBhvr>
                                      <p:to>
                                        <p:strVal val="visible"/>
                                      </p:to>
                                    </p:set>
                                    <p:animEffect transition="in" filter="dissolve">
                                      <p:cBhvr>
                                        <p:cTn id="21" dur="500"/>
                                        <p:tgtEl>
                                          <p:spTgt spid="174594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1745943">
                                            <p:txEl>
                                              <p:pRg st="0" end="0"/>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745944"/>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1745943">
                                            <p:txEl>
                                              <p:pRg st="2" end="2"/>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745945"/>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17459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3874" name="Rectangle 2"/>
          <p:cNvSpPr>
            <a:spLocks noGrp="1" noChangeArrowheads="1"/>
          </p:cNvSpPr>
          <p:nvPr>
            <p:ph type="title"/>
          </p:nvPr>
        </p:nvSpPr>
        <p:spPr/>
        <p:txBody>
          <a:bodyPr/>
          <a:lstStyle/>
          <a:p>
            <a:r>
              <a:rPr lang="sk-SK"/>
              <a:t>Gradient / hrany</a:t>
            </a:r>
          </a:p>
        </p:txBody>
      </p:sp>
      <p:pic>
        <p:nvPicPr>
          <p:cNvPr id="1743875" name="Picture 3" descr="Gradient_extremum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225" y="1752600"/>
            <a:ext cx="3581400" cy="2659063"/>
          </a:xfrm>
          <a:prstGeom prst="rect">
            <a:avLst/>
          </a:prstGeom>
          <a:noFill/>
          <a:extLst>
            <a:ext uri="{909E8E84-426E-40DD-AFC4-6F175D3DCCD1}">
              <a14:hiddenFill xmlns:a14="http://schemas.microsoft.com/office/drawing/2010/main">
                <a:solidFill>
                  <a:srgbClr val="FFFFFF"/>
                </a:solidFill>
              </a14:hiddenFill>
            </a:ext>
          </a:extLst>
        </p:spPr>
      </p:pic>
      <p:pic>
        <p:nvPicPr>
          <p:cNvPr id="1743876" name="Picture 4" descr="Gradient_extremum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8488" y="1768475"/>
            <a:ext cx="4435475" cy="3292475"/>
          </a:xfrm>
          <a:prstGeom prst="rect">
            <a:avLst/>
          </a:prstGeom>
          <a:noFill/>
          <a:extLst>
            <a:ext uri="{909E8E84-426E-40DD-AFC4-6F175D3DCCD1}">
              <a14:hiddenFill xmlns:a14="http://schemas.microsoft.com/office/drawing/2010/main">
                <a:solidFill>
                  <a:srgbClr val="FFFFFF"/>
                </a:solidFill>
              </a14:hiddenFill>
            </a:ext>
          </a:extLst>
        </p:spPr>
      </p:pic>
      <p:grpSp>
        <p:nvGrpSpPr>
          <p:cNvPr id="1743877" name="Group 5"/>
          <p:cNvGrpSpPr>
            <a:grpSpLocks/>
          </p:cNvGrpSpPr>
          <p:nvPr/>
        </p:nvGrpSpPr>
        <p:grpSpPr bwMode="auto">
          <a:xfrm>
            <a:off x="433388" y="4810125"/>
            <a:ext cx="1828800" cy="1646238"/>
            <a:chOff x="3456" y="2959"/>
            <a:chExt cx="1152" cy="1037"/>
          </a:xfrm>
        </p:grpSpPr>
        <p:graphicFrame>
          <p:nvGraphicFramePr>
            <p:cNvPr id="1743878" name="Object 6"/>
            <p:cNvGraphicFramePr>
              <a:graphicFrameLocks noChangeAspect="1"/>
            </p:cNvGraphicFramePr>
            <p:nvPr/>
          </p:nvGraphicFramePr>
          <p:xfrm>
            <a:off x="3456" y="2959"/>
            <a:ext cx="1152" cy="1037"/>
          </p:xfrm>
          <a:graphic>
            <a:graphicData uri="http://schemas.openxmlformats.org/presentationml/2006/ole">
              <mc:AlternateContent xmlns:mc="http://schemas.openxmlformats.org/markup-compatibility/2006">
                <mc:Choice xmlns:v="urn:schemas-microsoft-com:vml" Requires="v">
                  <p:oleObj spid="_x0000_s6410" name="Image" r:id="rId6" imgW="1829268" imgH="1646341" progId="Photoshop.Image.5">
                    <p:embed/>
                  </p:oleObj>
                </mc:Choice>
                <mc:Fallback>
                  <p:oleObj name="Image" r:id="rId6" imgW="1829268" imgH="1646341" progId="Photoshop.Image.5">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56" y="2959"/>
                          <a:ext cx="1152" cy="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43879" name="Line 7"/>
            <p:cNvSpPr>
              <a:spLocks noChangeShapeType="1"/>
            </p:cNvSpPr>
            <p:nvPr/>
          </p:nvSpPr>
          <p:spPr bwMode="auto">
            <a:xfrm flipH="1" flipV="1">
              <a:off x="3919" y="3517"/>
              <a:ext cx="242" cy="297"/>
            </a:xfrm>
            <a:prstGeom prst="line">
              <a:avLst/>
            </a:prstGeom>
            <a:noFill/>
            <a:ln w="381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3880" name="Line 8"/>
            <p:cNvSpPr>
              <a:spLocks noChangeShapeType="1"/>
            </p:cNvSpPr>
            <p:nvPr/>
          </p:nvSpPr>
          <p:spPr bwMode="auto">
            <a:xfrm flipV="1">
              <a:off x="4164" y="3570"/>
              <a:ext cx="270" cy="246"/>
            </a:xfrm>
            <a:prstGeom prst="line">
              <a:avLst/>
            </a:prstGeom>
            <a:noFill/>
            <a:ln w="381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743881" name="Group 9"/>
          <p:cNvGrpSpPr>
            <a:grpSpLocks/>
          </p:cNvGrpSpPr>
          <p:nvPr/>
        </p:nvGrpSpPr>
        <p:grpSpPr bwMode="auto">
          <a:xfrm>
            <a:off x="5808663" y="3265488"/>
            <a:ext cx="1401762" cy="550862"/>
            <a:chOff x="3659" y="2057"/>
            <a:chExt cx="883" cy="347"/>
          </a:xfrm>
        </p:grpSpPr>
        <p:sp>
          <p:nvSpPr>
            <p:cNvPr id="1743882" name="Oval 10"/>
            <p:cNvSpPr>
              <a:spLocks noChangeArrowheads="1"/>
            </p:cNvSpPr>
            <p:nvPr/>
          </p:nvSpPr>
          <p:spPr bwMode="auto">
            <a:xfrm>
              <a:off x="3659" y="2284"/>
              <a:ext cx="120" cy="120"/>
            </a:xfrm>
            <a:prstGeom prst="ellipse">
              <a:avLst/>
            </a:prstGeom>
            <a:solidFill>
              <a:schemeClr val="bg1"/>
            </a:solidFill>
            <a:ln w="9525" algn="ctr">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3883" name="Oval 11"/>
            <p:cNvSpPr>
              <a:spLocks noChangeArrowheads="1"/>
            </p:cNvSpPr>
            <p:nvPr/>
          </p:nvSpPr>
          <p:spPr bwMode="auto">
            <a:xfrm>
              <a:off x="4422" y="2057"/>
              <a:ext cx="120" cy="120"/>
            </a:xfrm>
            <a:prstGeom prst="ellipse">
              <a:avLst/>
            </a:prstGeom>
            <a:solidFill>
              <a:schemeClr val="tx1"/>
            </a:solidFill>
            <a:ln w="28575" algn="ctr">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743884" name="Group 12"/>
          <p:cNvGrpSpPr>
            <a:grpSpLocks/>
          </p:cNvGrpSpPr>
          <p:nvPr/>
        </p:nvGrpSpPr>
        <p:grpSpPr bwMode="auto">
          <a:xfrm>
            <a:off x="5149850" y="3433763"/>
            <a:ext cx="2406650" cy="1235075"/>
            <a:chOff x="3244" y="2163"/>
            <a:chExt cx="1516" cy="778"/>
          </a:xfrm>
        </p:grpSpPr>
        <p:sp>
          <p:nvSpPr>
            <p:cNvPr id="1743885" name="Line 13"/>
            <p:cNvSpPr>
              <a:spLocks noChangeShapeType="1"/>
            </p:cNvSpPr>
            <p:nvPr/>
          </p:nvSpPr>
          <p:spPr bwMode="auto">
            <a:xfrm flipH="1">
              <a:off x="3244" y="2476"/>
              <a:ext cx="384" cy="465"/>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3886" name="Line 14"/>
            <p:cNvSpPr>
              <a:spLocks noChangeShapeType="1"/>
            </p:cNvSpPr>
            <p:nvPr/>
          </p:nvSpPr>
          <p:spPr bwMode="auto">
            <a:xfrm flipH="1" flipV="1">
              <a:off x="4527" y="2274"/>
              <a:ext cx="233" cy="586"/>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3887" name="Line 15"/>
            <p:cNvSpPr>
              <a:spLocks noChangeShapeType="1"/>
            </p:cNvSpPr>
            <p:nvPr/>
          </p:nvSpPr>
          <p:spPr bwMode="auto">
            <a:xfrm flipV="1">
              <a:off x="3850" y="2163"/>
              <a:ext cx="495" cy="151"/>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aphicFrame>
        <p:nvGraphicFramePr>
          <p:cNvPr id="1743888" name="Object 16"/>
          <p:cNvGraphicFramePr>
            <a:graphicFrameLocks noChangeAspect="1"/>
          </p:cNvGraphicFramePr>
          <p:nvPr/>
        </p:nvGraphicFramePr>
        <p:xfrm>
          <a:off x="933450" y="5916613"/>
          <a:ext cx="398463" cy="354012"/>
        </p:xfrm>
        <a:graphic>
          <a:graphicData uri="http://schemas.openxmlformats.org/presentationml/2006/ole">
            <mc:AlternateContent xmlns:mc="http://schemas.openxmlformats.org/markup-compatibility/2006">
              <mc:Choice xmlns:v="urn:schemas-microsoft-com:vml" Requires="v">
                <p:oleObj spid="_x0000_s6411" name="Rovnica" r:id="rId8" imgW="228600" imgH="203040" progId="Equation.3">
                  <p:embed/>
                </p:oleObj>
              </mc:Choice>
              <mc:Fallback>
                <p:oleObj name="Rovnica" r:id="rId8" imgW="228600" imgH="2030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3450" y="5916613"/>
                        <a:ext cx="398463" cy="354012"/>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3889" name="Object 17"/>
          <p:cNvGraphicFramePr>
            <a:graphicFrameLocks noChangeAspect="1"/>
          </p:cNvGraphicFramePr>
          <p:nvPr/>
        </p:nvGraphicFramePr>
        <p:xfrm>
          <a:off x="1827213" y="5992813"/>
          <a:ext cx="198437" cy="244475"/>
        </p:xfrm>
        <a:graphic>
          <a:graphicData uri="http://schemas.openxmlformats.org/presentationml/2006/ole">
            <mc:AlternateContent xmlns:mc="http://schemas.openxmlformats.org/markup-compatibility/2006">
              <mc:Choice xmlns:v="urn:schemas-microsoft-com:vml" Requires="v">
                <p:oleObj spid="_x0000_s6412" name="Rovnica" r:id="rId10" imgW="114120" imgH="139680" progId="Equation.3">
                  <p:embed/>
                </p:oleObj>
              </mc:Choice>
              <mc:Fallback>
                <p:oleObj name="Rovnica" r:id="rId10" imgW="114120" imgH="13968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27213" y="5992813"/>
                        <a:ext cx="198437" cy="2444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43890" name="Text Box 18"/>
          <p:cNvSpPr txBox="1">
            <a:spLocks noChangeArrowheads="1"/>
          </p:cNvSpPr>
          <p:nvPr/>
        </p:nvSpPr>
        <p:spPr bwMode="auto">
          <a:xfrm>
            <a:off x="2341563" y="5222875"/>
            <a:ext cx="6802437"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sk-SK" b="0"/>
              <a:t>Sila (dôležitosť) hrany = veľkosť gradientu</a:t>
            </a:r>
          </a:p>
          <a:p>
            <a:pPr algn="l"/>
            <a:r>
              <a:rPr lang="sk-SK" b="0"/>
              <a:t>Smer hrany = smer gradientu – 90°</a:t>
            </a:r>
            <a:endParaRPr lang="en-US" b="0"/>
          </a:p>
        </p:txBody>
      </p:sp>
    </p:spTree>
    <p:extLst>
      <p:ext uri="{BB962C8B-B14F-4D97-AF65-F5344CB8AC3E}">
        <p14:creationId xmlns:p14="http://schemas.microsoft.com/office/powerpoint/2010/main" val="8597541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388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74388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74387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4388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4388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438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3890"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056" y="137478"/>
            <a:ext cx="8229600" cy="968946"/>
          </a:xfrm>
        </p:spPr>
        <p:txBody>
          <a:bodyPr/>
          <a:lstStyle/>
          <a:p>
            <a:r>
              <a:rPr lang="sk-SK" sz="4000" b="0" dirty="0" smtClean="0">
                <a:effectLst>
                  <a:outerShdw blurRad="38100" dist="38100" dir="2700000" algn="tl">
                    <a:srgbClr val="000000">
                      <a:alpha val="43137"/>
                    </a:srgbClr>
                  </a:outerShdw>
                </a:effectLst>
              </a:rPr>
              <a:t>Diferenčné </a:t>
            </a:r>
            <a:r>
              <a:rPr lang="sk-SK" sz="4000" b="0" dirty="0" err="1" smtClean="0">
                <a:effectLst>
                  <a:outerShdw blurRad="38100" dist="38100" dir="2700000" algn="tl">
                    <a:srgbClr val="000000">
                      <a:alpha val="43137"/>
                    </a:srgbClr>
                  </a:outerShdw>
                </a:effectLst>
              </a:rPr>
              <a:t>gradientné</a:t>
            </a:r>
            <a:r>
              <a:rPr lang="sk-SK" sz="4000" b="0" dirty="0" smtClean="0">
                <a:effectLst>
                  <a:outerShdw blurRad="38100" dist="38100" dir="2700000" algn="tl">
                    <a:srgbClr val="000000">
                      <a:alpha val="43137"/>
                    </a:srgbClr>
                  </a:outerShdw>
                </a:effectLst>
              </a:rPr>
              <a:t> operátory </a:t>
            </a:r>
            <a:endParaRPr lang="sk-SK" b="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lvl="0"/>
            <a:r>
              <a:rPr lang="sk-SK" sz="2800" dirty="0" smtClean="0"/>
              <a:t>možno vyjadriť pomocou konvolučných masiek; dostaneme Robertsov, Prewittov, Sobelov, Robinsonov a Kirschov operátor. </a:t>
            </a:r>
          </a:p>
          <a:p>
            <a:pPr lvl="0"/>
            <a:r>
              <a:rPr lang="sk-SK" sz="2800" dirty="0" smtClean="0"/>
              <a:t>Hlavnou nevýhodou </a:t>
            </a:r>
            <a:r>
              <a:rPr lang="sk-SK" sz="2800" dirty="0" err="1" smtClean="0"/>
              <a:t>konvolučných</a:t>
            </a:r>
            <a:r>
              <a:rPr lang="sk-SK" sz="2800" dirty="0" smtClean="0"/>
              <a:t> hranových detektorov je ich závislosť na škálovaní a citlivosť na šum. </a:t>
            </a:r>
          </a:p>
          <a:p>
            <a:pPr lvl="0"/>
            <a:r>
              <a:rPr lang="sk-SK" sz="2800" dirty="0" smtClean="0"/>
              <a:t>Väčšinou existuje málo rozumných dôvodov pre výber konkrétnej veľkosti okolia operátora. </a:t>
            </a:r>
          </a:p>
          <a:p>
            <a:pPr>
              <a:buNone/>
            </a:pPr>
            <a:endParaRPr lang="sk-SK"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8691" name="Picture 3" descr="leizan"/>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301625" y="1843088"/>
            <a:ext cx="4038600" cy="40433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38692" name="Picture 4" descr="gradient_leizan"/>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4857750" y="1838325"/>
            <a:ext cx="4032250" cy="40370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38696" name="Rectangle 8"/>
          <p:cNvSpPr>
            <a:spLocks noGrp="1" noChangeArrowheads="1"/>
          </p:cNvSpPr>
          <p:nvPr>
            <p:ph type="title"/>
          </p:nvPr>
        </p:nvSpPr>
        <p:spPr/>
        <p:txBody>
          <a:bodyPr/>
          <a:lstStyle/>
          <a:p>
            <a:r>
              <a:rPr lang="sk-SK"/>
              <a:t>Gradient</a:t>
            </a:r>
          </a:p>
        </p:txBody>
      </p:sp>
    </p:spTree>
    <p:extLst>
      <p:ext uri="{BB962C8B-B14F-4D97-AF65-F5344CB8AC3E}">
        <p14:creationId xmlns:p14="http://schemas.microsoft.com/office/powerpoint/2010/main" val="400340163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3810" name="Rectangle 2"/>
          <p:cNvSpPr>
            <a:spLocks noGrp="1" noChangeArrowheads="1"/>
          </p:cNvSpPr>
          <p:nvPr>
            <p:ph type="title"/>
          </p:nvPr>
        </p:nvSpPr>
        <p:spPr/>
        <p:txBody>
          <a:bodyPr/>
          <a:lstStyle/>
          <a:p>
            <a:r>
              <a:rPr lang="sk-SK"/>
              <a:t>Roberts</a:t>
            </a:r>
          </a:p>
        </p:txBody>
      </p:sp>
      <p:sp>
        <p:nvSpPr>
          <p:cNvPr id="1783811" name="Rectangle 3"/>
          <p:cNvSpPr>
            <a:spLocks noGrp="1" noChangeArrowheads="1"/>
          </p:cNvSpPr>
          <p:nvPr>
            <p:ph type="body" idx="1"/>
          </p:nvPr>
        </p:nvSpPr>
        <p:spPr>
          <a:xfrm>
            <a:off x="365125" y="1358900"/>
            <a:ext cx="4332288" cy="728663"/>
          </a:xfrm>
        </p:spPr>
        <p:txBody>
          <a:bodyPr/>
          <a:lstStyle/>
          <a:p>
            <a:r>
              <a:rPr lang="sk-SK"/>
              <a:t>Najjednoduchšie masky</a:t>
            </a:r>
          </a:p>
        </p:txBody>
      </p:sp>
      <p:graphicFrame>
        <p:nvGraphicFramePr>
          <p:cNvPr id="1783812" name="Group 4"/>
          <p:cNvGraphicFramePr>
            <a:graphicFrameLocks noGrp="1"/>
          </p:cNvGraphicFramePr>
          <p:nvPr/>
        </p:nvGraphicFramePr>
        <p:xfrm>
          <a:off x="7389813" y="765175"/>
          <a:ext cx="1143000" cy="1117600"/>
        </p:xfrm>
        <a:graphic>
          <a:graphicData uri="http://schemas.openxmlformats.org/drawingml/2006/table">
            <a:tbl>
              <a:tblPr/>
              <a:tblGrid>
                <a:gridCol w="609600"/>
                <a:gridCol w="533400"/>
              </a:tblGrid>
              <a:tr h="5588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GB" sz="2400" b="0" i="0" u="none" strike="noStrike" cap="none" normalizeH="0" baseline="0" smtClean="0">
                          <a:ln>
                            <a:noFill/>
                          </a:ln>
                          <a:solidFill>
                            <a:schemeClr val="tx1"/>
                          </a:solidFill>
                          <a:effectLst/>
                          <a:latin typeface="Arial" charset="0"/>
                          <a:cs typeface="Arial" charset="0"/>
                        </a:rPr>
                        <a:t>-1</a:t>
                      </a:r>
                      <a:endParaRPr kumimoji="0" lang="en-US" sz="2400" b="0" i="0" u="none" strike="noStrike" cap="none" normalizeH="0" baseline="0" smtClean="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GB" sz="2400" b="0" i="0" u="none" strike="noStrike" cap="none" normalizeH="0" baseline="0" smtClean="0">
                          <a:ln>
                            <a:noFill/>
                          </a:ln>
                          <a:solidFill>
                            <a:schemeClr val="tx1"/>
                          </a:solidFill>
                          <a:effectLst/>
                          <a:latin typeface="Arial" charset="0"/>
                          <a:cs typeface="Arial" charset="0"/>
                        </a:rPr>
                        <a:t>0</a:t>
                      </a:r>
                      <a:endParaRPr kumimoji="0" lang="en-US" sz="24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88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GB" sz="2400" b="0" i="0" u="none" strike="noStrike" cap="none" normalizeH="0" baseline="0" smtClean="0">
                          <a:ln>
                            <a:noFill/>
                          </a:ln>
                          <a:solidFill>
                            <a:schemeClr val="tx1"/>
                          </a:solidFill>
                          <a:effectLst/>
                          <a:latin typeface="Arial" charset="0"/>
                          <a:cs typeface="Arial" charset="0"/>
                        </a:rPr>
                        <a:t>0</a:t>
                      </a:r>
                      <a:endParaRPr kumimoji="0" lang="en-US" sz="2400" b="0" i="0" u="none" strike="noStrike" cap="none" normalizeH="0" baseline="0" smtClean="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GB" sz="2400" b="0" i="0" u="none" strike="noStrike" cap="none" normalizeH="0" baseline="0" smtClean="0">
                          <a:ln>
                            <a:noFill/>
                          </a:ln>
                          <a:solidFill>
                            <a:schemeClr val="tx1"/>
                          </a:solidFill>
                          <a:effectLst/>
                          <a:latin typeface="Arial" charset="0"/>
                          <a:cs typeface="Arial" charset="0"/>
                        </a:rPr>
                        <a:t>1</a:t>
                      </a:r>
                      <a:endParaRPr kumimoji="0" lang="en-US" sz="24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783823" name="Group 15"/>
          <p:cNvGraphicFramePr>
            <a:graphicFrameLocks noGrp="1"/>
          </p:cNvGraphicFramePr>
          <p:nvPr/>
        </p:nvGraphicFramePr>
        <p:xfrm>
          <a:off x="7372350" y="2211388"/>
          <a:ext cx="1143000" cy="1074738"/>
        </p:xfrm>
        <a:graphic>
          <a:graphicData uri="http://schemas.openxmlformats.org/drawingml/2006/table">
            <a:tbl>
              <a:tblPr/>
              <a:tblGrid>
                <a:gridCol w="571500"/>
                <a:gridCol w="571500"/>
              </a:tblGrid>
              <a:tr h="52546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GB" sz="2400" b="0" i="0" u="none" strike="noStrike" cap="none" normalizeH="0" baseline="0" smtClean="0">
                          <a:ln>
                            <a:noFill/>
                          </a:ln>
                          <a:solidFill>
                            <a:schemeClr val="tx1"/>
                          </a:solidFill>
                          <a:effectLst/>
                          <a:latin typeface="Arial" charset="0"/>
                          <a:cs typeface="Arial" charset="0"/>
                        </a:rPr>
                        <a:t>0</a:t>
                      </a:r>
                      <a:endParaRPr kumimoji="0" lang="en-US" sz="2400" b="0" i="0" u="none" strike="noStrike" cap="none" normalizeH="0" baseline="0" smtClean="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GB" sz="2400" b="0" i="0" u="none" strike="noStrike" cap="none" normalizeH="0" baseline="0" smtClean="0">
                          <a:ln>
                            <a:noFill/>
                          </a:ln>
                          <a:solidFill>
                            <a:schemeClr val="tx1"/>
                          </a:solidFill>
                          <a:effectLst/>
                          <a:latin typeface="Arial" charset="0"/>
                          <a:cs typeface="Arial" charset="0"/>
                        </a:rPr>
                        <a:t>-1</a:t>
                      </a:r>
                      <a:endParaRPr kumimoji="0" lang="en-US" sz="24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927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GB" sz="2400" b="0" i="0" u="none" strike="noStrike" cap="none" normalizeH="0" baseline="0" smtClean="0">
                          <a:ln>
                            <a:noFill/>
                          </a:ln>
                          <a:solidFill>
                            <a:schemeClr val="tx1"/>
                          </a:solidFill>
                          <a:effectLst/>
                          <a:latin typeface="Arial" charset="0"/>
                          <a:cs typeface="Arial" charset="0"/>
                        </a:rPr>
                        <a:t>1</a:t>
                      </a:r>
                      <a:endParaRPr kumimoji="0" lang="en-US" sz="2400" b="0" i="0" u="none" strike="noStrike" cap="none" normalizeH="0" baseline="0" smtClean="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GB" sz="2400" b="0" i="0" u="none" strike="noStrike" cap="none" normalizeH="0" baseline="0" smtClean="0">
                          <a:ln>
                            <a:noFill/>
                          </a:ln>
                          <a:solidFill>
                            <a:schemeClr val="tx1"/>
                          </a:solidFill>
                          <a:effectLst/>
                          <a:latin typeface="Arial" charset="0"/>
                          <a:cs typeface="Arial" charset="0"/>
                        </a:rPr>
                        <a:t>0</a:t>
                      </a:r>
                      <a:endParaRPr kumimoji="0" lang="en-US" sz="24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783834" name="Rectangle 26"/>
          <p:cNvSpPr>
            <a:spLocks noChangeArrowheads="1"/>
          </p:cNvSpPr>
          <p:nvPr/>
        </p:nvSpPr>
        <p:spPr bwMode="auto">
          <a:xfrm>
            <a:off x="725714" y="2266950"/>
            <a:ext cx="7802336" cy="3760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l">
              <a:spcBef>
                <a:spcPct val="20000"/>
              </a:spcBef>
              <a:buClr>
                <a:schemeClr val="hlink"/>
              </a:buClr>
              <a:buSzPct val="75000"/>
              <a:buFont typeface="Wingdings" pitchFamily="2" charset="2"/>
              <a:buNone/>
            </a:pPr>
            <a:r>
              <a:rPr lang="sk-SK" sz="2800" b="0" dirty="0"/>
              <a:t>Len body hrán</a:t>
            </a:r>
          </a:p>
          <a:p>
            <a:pPr marL="342900" indent="-342900" algn="l">
              <a:spcBef>
                <a:spcPct val="20000"/>
              </a:spcBef>
              <a:buClr>
                <a:schemeClr val="hlink"/>
              </a:buClr>
              <a:buSzPct val="75000"/>
              <a:buFont typeface="Wingdings" pitchFamily="2" charset="2"/>
              <a:buNone/>
            </a:pPr>
            <a:r>
              <a:rPr lang="sk-SK" sz="2800" b="0" dirty="0"/>
              <a:t>Nie orientácia</a:t>
            </a:r>
          </a:p>
          <a:p>
            <a:pPr marL="342900" indent="-342900" algn="l">
              <a:spcBef>
                <a:spcPct val="20000"/>
              </a:spcBef>
              <a:buClr>
                <a:schemeClr val="hlink"/>
              </a:buClr>
              <a:buSzPct val="75000"/>
              <a:buFont typeface="Wingdings" pitchFamily="2" charset="2"/>
              <a:buNone/>
            </a:pPr>
            <a:r>
              <a:rPr lang="sk-SK" sz="2800" b="0" dirty="0"/>
              <a:t>Vhodné pre binárne obrazy</a:t>
            </a:r>
          </a:p>
          <a:p>
            <a:pPr marL="342900" indent="-342900" algn="l">
              <a:spcBef>
                <a:spcPct val="20000"/>
              </a:spcBef>
              <a:buClr>
                <a:schemeClr val="hlink"/>
              </a:buClr>
              <a:buSzPct val="75000"/>
              <a:buFont typeface="Wingdings" pitchFamily="2" charset="2"/>
              <a:buNone/>
            </a:pPr>
            <a:r>
              <a:rPr lang="sk-SK" sz="2800" b="0" dirty="0"/>
              <a:t>Nevýhody: </a:t>
            </a:r>
          </a:p>
          <a:p>
            <a:pPr marL="742950" lvl="1" indent="-285750" algn="l">
              <a:spcBef>
                <a:spcPct val="20000"/>
              </a:spcBef>
              <a:buClr>
                <a:schemeClr val="tx2"/>
              </a:buClr>
              <a:buSzPct val="75000"/>
              <a:buFont typeface="Wingdings" pitchFamily="2" charset="2"/>
              <a:buNone/>
            </a:pPr>
            <a:r>
              <a:rPr lang="sk-SK" sz="2800" b="0" dirty="0"/>
              <a:t>Veľká citlivosť na šum</a:t>
            </a:r>
          </a:p>
          <a:p>
            <a:pPr marL="742950" lvl="1" indent="-285750" algn="l">
              <a:spcBef>
                <a:spcPct val="20000"/>
              </a:spcBef>
              <a:buClr>
                <a:schemeClr val="tx2"/>
              </a:buClr>
              <a:buSzPct val="75000"/>
              <a:buFont typeface="Wingdings" pitchFamily="2" charset="2"/>
              <a:buNone/>
            </a:pPr>
            <a:r>
              <a:rPr lang="sk-SK" sz="2800" b="0" dirty="0"/>
              <a:t>Nepresná lokalizácia</a:t>
            </a:r>
          </a:p>
          <a:p>
            <a:pPr marL="742950" lvl="1" indent="-285750" algn="l">
              <a:spcBef>
                <a:spcPct val="20000"/>
              </a:spcBef>
              <a:buClr>
                <a:schemeClr val="tx2"/>
              </a:buClr>
              <a:buSzPct val="75000"/>
              <a:buFont typeface="Wingdings" pitchFamily="2" charset="2"/>
              <a:buNone/>
            </a:pPr>
            <a:r>
              <a:rPr lang="sk-SK" sz="2800" b="0" dirty="0"/>
              <a:t>Málo bodov na aproximáciu gradientu</a:t>
            </a:r>
          </a:p>
        </p:txBody>
      </p:sp>
    </p:spTree>
    <p:extLst>
      <p:ext uri="{BB962C8B-B14F-4D97-AF65-F5344CB8AC3E}">
        <p14:creationId xmlns:p14="http://schemas.microsoft.com/office/powerpoint/2010/main" val="95581915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8818" name="Rectangle 2"/>
          <p:cNvSpPr>
            <a:spLocks noGrp="1" noChangeArrowheads="1"/>
          </p:cNvSpPr>
          <p:nvPr>
            <p:ph type="title"/>
          </p:nvPr>
        </p:nvSpPr>
        <p:spPr/>
        <p:txBody>
          <a:bodyPr/>
          <a:lstStyle/>
          <a:p>
            <a:r>
              <a:rPr lang="sk-SK"/>
              <a:t>Sobel</a:t>
            </a:r>
          </a:p>
        </p:txBody>
      </p:sp>
      <p:sp>
        <p:nvSpPr>
          <p:cNvPr id="1698819" name="Rectangle 3"/>
          <p:cNvSpPr>
            <a:spLocks noGrp="1" noChangeArrowheads="1"/>
          </p:cNvSpPr>
          <p:nvPr>
            <p:ph type="body" idx="1"/>
          </p:nvPr>
        </p:nvSpPr>
        <p:spPr>
          <a:xfrm>
            <a:off x="473075" y="1360488"/>
            <a:ext cx="8229600" cy="1001712"/>
          </a:xfrm>
        </p:spPr>
        <p:txBody>
          <a:bodyPr/>
          <a:lstStyle/>
          <a:p>
            <a:pPr>
              <a:lnSpc>
                <a:spcPct val="90000"/>
              </a:lnSpc>
            </a:pPr>
            <a:r>
              <a:rPr lang="sk-SK" dirty="0"/>
              <a:t>Hľadá horizontálne a vertikálne hrany</a:t>
            </a:r>
          </a:p>
          <a:p>
            <a:pPr>
              <a:lnSpc>
                <a:spcPct val="90000"/>
              </a:lnSpc>
            </a:pPr>
            <a:r>
              <a:rPr lang="sk-SK" dirty="0" err="1"/>
              <a:t>Konvolučné</a:t>
            </a:r>
            <a:r>
              <a:rPr lang="sk-SK" dirty="0"/>
              <a:t> masky:</a:t>
            </a:r>
          </a:p>
        </p:txBody>
      </p:sp>
      <p:graphicFrame>
        <p:nvGraphicFramePr>
          <p:cNvPr id="1698820" name="Object 4"/>
          <p:cNvGraphicFramePr>
            <a:graphicFrameLocks noChangeAspect="1"/>
          </p:cNvGraphicFramePr>
          <p:nvPr/>
        </p:nvGraphicFramePr>
        <p:xfrm>
          <a:off x="1693863" y="2778125"/>
          <a:ext cx="2232025" cy="1317625"/>
        </p:xfrm>
        <a:graphic>
          <a:graphicData uri="http://schemas.openxmlformats.org/presentationml/2006/ole">
            <mc:AlternateContent xmlns:mc="http://schemas.openxmlformats.org/markup-compatibility/2006">
              <mc:Choice xmlns:v="urn:schemas-microsoft-com:vml" Requires="v">
                <p:oleObj spid="_x0000_s7348" name="Rovnice" r:id="rId3" imgW="1206360" imgH="711000" progId="Equation.3">
                  <p:embed/>
                </p:oleObj>
              </mc:Choice>
              <mc:Fallback>
                <p:oleObj name="Rovnice" r:id="rId3" imgW="1206360" imgH="711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3863" y="2778125"/>
                        <a:ext cx="2232025" cy="131762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98821" name="Object 5"/>
          <p:cNvGraphicFramePr>
            <a:graphicFrameLocks noChangeAspect="1"/>
          </p:cNvGraphicFramePr>
          <p:nvPr/>
        </p:nvGraphicFramePr>
        <p:xfrm>
          <a:off x="5087938" y="2776538"/>
          <a:ext cx="1905000" cy="1317625"/>
        </p:xfrm>
        <a:graphic>
          <a:graphicData uri="http://schemas.openxmlformats.org/presentationml/2006/ole">
            <mc:AlternateContent xmlns:mc="http://schemas.openxmlformats.org/markup-compatibility/2006">
              <mc:Choice xmlns:v="urn:schemas-microsoft-com:vml" Requires="v">
                <p:oleObj spid="_x0000_s7349" name="Rovnice" r:id="rId5" imgW="1028520" imgH="711000" progId="Equation.3">
                  <p:embed/>
                </p:oleObj>
              </mc:Choice>
              <mc:Fallback>
                <p:oleObj name="Rovnice" r:id="rId5" imgW="1028520" imgH="7110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7938" y="2776538"/>
                        <a:ext cx="1905000" cy="1317625"/>
                      </a:xfrm>
                      <a:prstGeom prst="rect">
                        <a:avLst/>
                      </a:prstGeom>
                      <a:solidFill>
                        <a:schemeClr val="tx1"/>
                      </a:solidFill>
                      <a:ln>
                        <a:noFill/>
                      </a:ln>
                      <a:effectLst/>
                      <a:extLst>
                        <a:ext uri="{91240B29-F687-4F45-9708-019B960494DF}">
                          <a14:hiddenLine xmlns:a14="http://schemas.microsoft.com/office/drawing/2010/main" w="9525">
                            <a:solidFill>
                              <a:srgbClr val="CC33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Rectangle 3"/>
          <p:cNvSpPr txBox="1">
            <a:spLocks noChangeArrowheads="1"/>
          </p:cNvSpPr>
          <p:nvPr/>
        </p:nvSpPr>
        <p:spPr bwMode="auto">
          <a:xfrm>
            <a:off x="492125" y="4951413"/>
            <a:ext cx="8229600" cy="10017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eaLnBrk="1" hangingPunct="1">
              <a:lnSpc>
                <a:spcPct val="90000"/>
              </a:lnSpc>
            </a:pPr>
            <a:r>
              <a:rPr lang="sk-SK" kern="0" dirty="0" smtClean="0"/>
              <a:t>Dlhší výpočtový čas v porovnaní s </a:t>
            </a:r>
            <a:r>
              <a:rPr lang="sk-SK" kern="0" dirty="0" err="1" smtClean="0"/>
              <a:t>Robertsom</a:t>
            </a:r>
            <a:r>
              <a:rPr lang="sk-SK" kern="0" dirty="0" smtClean="0"/>
              <a:t> </a:t>
            </a:r>
          </a:p>
          <a:p>
            <a:pPr eaLnBrk="1" hangingPunct="1">
              <a:lnSpc>
                <a:spcPct val="90000"/>
              </a:lnSpc>
            </a:pPr>
            <a:r>
              <a:rPr lang="sk-SK" kern="0" dirty="0" smtClean="0"/>
              <a:t>Menej citlivý na šum</a:t>
            </a:r>
            <a:endParaRPr lang="sk-SK" kern="0" dirty="0"/>
          </a:p>
        </p:txBody>
      </p:sp>
    </p:spTree>
    <p:extLst>
      <p:ext uri="{BB962C8B-B14F-4D97-AF65-F5344CB8AC3E}">
        <p14:creationId xmlns:p14="http://schemas.microsoft.com/office/powerpoint/2010/main" val="2122486001"/>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43" name="Rectangle 3"/>
          <p:cNvSpPr>
            <a:spLocks noGrp="1" noChangeArrowheads="1"/>
          </p:cNvSpPr>
          <p:nvPr>
            <p:ph type="title"/>
          </p:nvPr>
        </p:nvSpPr>
        <p:spPr/>
        <p:txBody>
          <a:bodyPr/>
          <a:lstStyle/>
          <a:p>
            <a:r>
              <a:rPr lang="sk-SK"/>
              <a:t>Sobel </a:t>
            </a:r>
          </a:p>
        </p:txBody>
      </p:sp>
      <p:grpSp>
        <p:nvGrpSpPr>
          <p:cNvPr id="1699863" name="Group 23"/>
          <p:cNvGrpSpPr>
            <a:grpSpLocks/>
          </p:cNvGrpSpPr>
          <p:nvPr/>
        </p:nvGrpSpPr>
        <p:grpSpPr bwMode="auto">
          <a:xfrm>
            <a:off x="984250" y="1676400"/>
            <a:ext cx="7034213" cy="4484688"/>
            <a:chOff x="620" y="1056"/>
            <a:chExt cx="4431" cy="2825"/>
          </a:xfrm>
        </p:grpSpPr>
        <p:sp>
          <p:nvSpPr>
            <p:cNvPr id="1699844" name="Text Box 4"/>
            <p:cNvSpPr txBox="1">
              <a:spLocks noChangeArrowheads="1"/>
            </p:cNvSpPr>
            <p:nvPr/>
          </p:nvSpPr>
          <p:spPr bwMode="auto">
            <a:xfrm>
              <a:off x="620" y="2027"/>
              <a:ext cx="19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b="0" i="1">
                  <a:latin typeface="Times New Roman" pitchFamily="18" charset="0"/>
                  <a:cs typeface="Times New Roman" pitchFamily="18" charset="0"/>
                </a:rPr>
                <a:t>I</a:t>
              </a:r>
            </a:p>
          </p:txBody>
        </p:sp>
        <p:sp>
          <p:nvSpPr>
            <p:cNvPr id="1699845" name="Line 5"/>
            <p:cNvSpPr>
              <a:spLocks noChangeShapeType="1"/>
            </p:cNvSpPr>
            <p:nvPr/>
          </p:nvSpPr>
          <p:spPr bwMode="auto">
            <a:xfrm flipV="1">
              <a:off x="803" y="1590"/>
              <a:ext cx="531" cy="522"/>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699846" name="Line 6"/>
            <p:cNvSpPr>
              <a:spLocks noChangeShapeType="1"/>
            </p:cNvSpPr>
            <p:nvPr/>
          </p:nvSpPr>
          <p:spPr bwMode="auto">
            <a:xfrm>
              <a:off x="821" y="2274"/>
              <a:ext cx="495" cy="504"/>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aphicFrame>
          <p:nvGraphicFramePr>
            <p:cNvPr id="1699847" name="Object 7"/>
            <p:cNvGraphicFramePr>
              <a:graphicFrameLocks noChangeAspect="1"/>
            </p:cNvGraphicFramePr>
            <p:nvPr/>
          </p:nvGraphicFramePr>
          <p:xfrm>
            <a:off x="1326" y="1056"/>
            <a:ext cx="1011" cy="898"/>
          </p:xfrm>
          <a:graphic>
            <a:graphicData uri="http://schemas.openxmlformats.org/presentationml/2006/ole">
              <mc:AlternateContent xmlns:mc="http://schemas.openxmlformats.org/markup-compatibility/2006">
                <mc:Choice xmlns:v="urn:schemas-microsoft-com:vml" Requires="v">
                  <p:oleObj spid="_x0000_s8810" name="Rovnice" r:id="rId3" imgW="799920" imgH="711000" progId="Equation.3">
                    <p:embed/>
                  </p:oleObj>
                </mc:Choice>
                <mc:Fallback>
                  <p:oleObj name="Rovnice" r:id="rId3" imgW="799920" imgH="711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6" y="1056"/>
                          <a:ext cx="1011" cy="89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99848" name="Object 8"/>
            <p:cNvGraphicFramePr>
              <a:graphicFrameLocks noChangeAspect="1"/>
            </p:cNvGraphicFramePr>
            <p:nvPr/>
          </p:nvGraphicFramePr>
          <p:xfrm>
            <a:off x="1318" y="2358"/>
            <a:ext cx="1220" cy="898"/>
          </p:xfrm>
          <a:graphic>
            <a:graphicData uri="http://schemas.openxmlformats.org/presentationml/2006/ole">
              <mc:AlternateContent xmlns:mc="http://schemas.openxmlformats.org/markup-compatibility/2006">
                <mc:Choice xmlns:v="urn:schemas-microsoft-com:vml" Requires="v">
                  <p:oleObj spid="_x0000_s8811" name="Rovnice" r:id="rId5" imgW="965160" imgH="711000" progId="Equation.3">
                    <p:embed/>
                  </p:oleObj>
                </mc:Choice>
                <mc:Fallback>
                  <p:oleObj name="Rovnice" r:id="rId5" imgW="965160" imgH="7110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8" y="2358"/>
                          <a:ext cx="1220" cy="89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99849" name="Object 9"/>
            <p:cNvGraphicFramePr>
              <a:graphicFrameLocks noChangeAspect="1"/>
            </p:cNvGraphicFramePr>
            <p:nvPr/>
          </p:nvGraphicFramePr>
          <p:xfrm>
            <a:off x="887" y="1669"/>
            <a:ext cx="208" cy="224"/>
          </p:xfrm>
          <a:graphic>
            <a:graphicData uri="http://schemas.openxmlformats.org/presentationml/2006/ole">
              <mc:AlternateContent xmlns:mc="http://schemas.openxmlformats.org/markup-compatibility/2006">
                <mc:Choice xmlns:v="urn:schemas-microsoft-com:vml" Requires="v">
                  <p:oleObj spid="_x0000_s8812" name="Rovnica" r:id="rId7" imgW="164880" imgH="177480" progId="Equation.3">
                    <p:embed/>
                  </p:oleObj>
                </mc:Choice>
                <mc:Fallback>
                  <p:oleObj name="Rovnica" r:id="rId7" imgW="164880" imgH="17748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7" y="1669"/>
                          <a:ext cx="208" cy="224"/>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99850" name="Object 10"/>
            <p:cNvGraphicFramePr>
              <a:graphicFrameLocks noChangeAspect="1"/>
            </p:cNvGraphicFramePr>
            <p:nvPr/>
          </p:nvGraphicFramePr>
          <p:xfrm>
            <a:off x="902" y="2494"/>
            <a:ext cx="208" cy="224"/>
          </p:xfrm>
          <a:graphic>
            <a:graphicData uri="http://schemas.openxmlformats.org/presentationml/2006/ole">
              <mc:AlternateContent xmlns:mc="http://schemas.openxmlformats.org/markup-compatibility/2006">
                <mc:Choice xmlns:v="urn:schemas-microsoft-com:vml" Requires="v">
                  <p:oleObj spid="_x0000_s8813" name="Rovnica" r:id="rId9" imgW="164880" imgH="177480" progId="Equation.3">
                    <p:embed/>
                  </p:oleObj>
                </mc:Choice>
                <mc:Fallback>
                  <p:oleObj name="Rovnica" r:id="rId9" imgW="164880" imgH="17748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02" y="2494"/>
                          <a:ext cx="208" cy="224"/>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99851" name="Line 11"/>
            <p:cNvSpPr>
              <a:spLocks noChangeShapeType="1"/>
            </p:cNvSpPr>
            <p:nvPr/>
          </p:nvSpPr>
          <p:spPr bwMode="auto">
            <a:xfrm>
              <a:off x="3354" y="1575"/>
              <a:ext cx="619" cy="507"/>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699852" name="Line 12"/>
            <p:cNvSpPr>
              <a:spLocks noChangeShapeType="1"/>
            </p:cNvSpPr>
            <p:nvPr/>
          </p:nvSpPr>
          <p:spPr bwMode="auto">
            <a:xfrm flipV="1">
              <a:off x="3363" y="2183"/>
              <a:ext cx="629" cy="626"/>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aphicFrame>
          <p:nvGraphicFramePr>
            <p:cNvPr id="1699853" name="Object 13"/>
            <p:cNvGraphicFramePr>
              <a:graphicFrameLocks noChangeAspect="1"/>
            </p:cNvGraphicFramePr>
            <p:nvPr/>
          </p:nvGraphicFramePr>
          <p:xfrm>
            <a:off x="2876" y="1302"/>
            <a:ext cx="400" cy="496"/>
          </p:xfrm>
          <a:graphic>
            <a:graphicData uri="http://schemas.openxmlformats.org/presentationml/2006/ole">
              <mc:AlternateContent xmlns:mc="http://schemas.openxmlformats.org/markup-compatibility/2006">
                <mc:Choice xmlns:v="urn:schemas-microsoft-com:vml" Requires="v">
                  <p:oleObj spid="_x0000_s8814" name="Rovnice" r:id="rId11" imgW="317160" imgH="393480" progId="Equation.3">
                    <p:embed/>
                  </p:oleObj>
                </mc:Choice>
                <mc:Fallback>
                  <p:oleObj name="Rovnice" r:id="rId11" imgW="317160" imgH="39348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76" y="1302"/>
                          <a:ext cx="400" cy="49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99854" name="Object 14"/>
            <p:cNvGraphicFramePr>
              <a:graphicFrameLocks noChangeAspect="1"/>
            </p:cNvGraphicFramePr>
            <p:nvPr/>
          </p:nvGraphicFramePr>
          <p:xfrm>
            <a:off x="2895" y="2528"/>
            <a:ext cx="400" cy="528"/>
          </p:xfrm>
          <a:graphic>
            <a:graphicData uri="http://schemas.openxmlformats.org/presentationml/2006/ole">
              <mc:AlternateContent xmlns:mc="http://schemas.openxmlformats.org/markup-compatibility/2006">
                <mc:Choice xmlns:v="urn:schemas-microsoft-com:vml" Requires="v">
                  <p:oleObj spid="_x0000_s8815" name="Rovnice" r:id="rId13" imgW="317160" imgH="419040" progId="Equation.3">
                    <p:embed/>
                  </p:oleObj>
                </mc:Choice>
                <mc:Fallback>
                  <p:oleObj name="Rovnice" r:id="rId13" imgW="317160" imgH="41904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95" y="2528"/>
                          <a:ext cx="400" cy="52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99856" name="Line 16"/>
            <p:cNvSpPr>
              <a:spLocks noChangeShapeType="1"/>
            </p:cNvSpPr>
            <p:nvPr/>
          </p:nvSpPr>
          <p:spPr bwMode="auto">
            <a:xfrm>
              <a:off x="4524" y="2362"/>
              <a:ext cx="0" cy="446"/>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aphicFrame>
          <p:nvGraphicFramePr>
            <p:cNvPr id="1699857" name="Object 17"/>
            <p:cNvGraphicFramePr>
              <a:graphicFrameLocks noChangeAspect="1"/>
            </p:cNvGraphicFramePr>
            <p:nvPr/>
          </p:nvGraphicFramePr>
          <p:xfrm>
            <a:off x="4054" y="1938"/>
            <a:ext cx="950" cy="403"/>
          </p:xfrm>
          <a:graphic>
            <a:graphicData uri="http://schemas.openxmlformats.org/presentationml/2006/ole">
              <mc:AlternateContent xmlns:mc="http://schemas.openxmlformats.org/markup-compatibility/2006">
                <mc:Choice xmlns:v="urn:schemas-microsoft-com:vml" Requires="v">
                  <p:oleObj spid="_x0000_s8816" name="Rovnice" r:id="rId15" imgW="1257120" imgH="533160" progId="Equation.3">
                    <p:embed/>
                  </p:oleObj>
                </mc:Choice>
                <mc:Fallback>
                  <p:oleObj name="Rovnice" r:id="rId15" imgW="1257120" imgH="533160"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054" y="1938"/>
                          <a:ext cx="950" cy="40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99858" name="Text Box 18"/>
            <p:cNvSpPr txBox="1">
              <a:spLocks noChangeArrowheads="1"/>
            </p:cNvSpPr>
            <p:nvPr/>
          </p:nvSpPr>
          <p:spPr bwMode="auto">
            <a:xfrm>
              <a:off x="4077" y="2833"/>
              <a:ext cx="974" cy="29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sk-SK" sz="2400" b="0">
                  <a:latin typeface="Times New Roman" pitchFamily="18" charset="0"/>
                  <a:cs typeface="Times New Roman" pitchFamily="18" charset="0"/>
                </a:rPr>
                <a:t>prahovanie</a:t>
              </a:r>
              <a:endParaRPr kumimoji="1" lang="en-US" sz="2400" b="0">
                <a:latin typeface="Times New Roman" pitchFamily="18" charset="0"/>
                <a:cs typeface="Times New Roman" pitchFamily="18" charset="0"/>
              </a:endParaRPr>
            </a:p>
          </p:txBody>
        </p:sp>
        <p:sp>
          <p:nvSpPr>
            <p:cNvPr id="1699859" name="Line 19"/>
            <p:cNvSpPr>
              <a:spLocks noChangeShapeType="1"/>
            </p:cNvSpPr>
            <p:nvPr/>
          </p:nvSpPr>
          <p:spPr bwMode="auto">
            <a:xfrm flipH="1">
              <a:off x="4537" y="3171"/>
              <a:ext cx="0" cy="442"/>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699860" name="Text Box 20"/>
            <p:cNvSpPr txBox="1">
              <a:spLocks noChangeArrowheads="1"/>
            </p:cNvSpPr>
            <p:nvPr/>
          </p:nvSpPr>
          <p:spPr bwMode="auto">
            <a:xfrm>
              <a:off x="4284" y="3593"/>
              <a:ext cx="55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sk-SK" sz="2400" b="0">
                  <a:latin typeface="Times New Roman" pitchFamily="18" charset="0"/>
                  <a:cs typeface="Times New Roman" pitchFamily="18" charset="0"/>
                </a:rPr>
                <a:t>hrany</a:t>
              </a:r>
              <a:endParaRPr kumimoji="1" lang="en-US" sz="2400" b="0">
                <a:latin typeface="Times New Roman" pitchFamily="18" charset="0"/>
                <a:cs typeface="Times New Roman" pitchFamily="18" charset="0"/>
              </a:endParaRPr>
            </a:p>
          </p:txBody>
        </p:sp>
        <p:sp>
          <p:nvSpPr>
            <p:cNvPr id="1699861" name="Line 21"/>
            <p:cNvSpPr>
              <a:spLocks noChangeShapeType="1"/>
            </p:cNvSpPr>
            <p:nvPr/>
          </p:nvSpPr>
          <p:spPr bwMode="auto">
            <a:xfrm>
              <a:off x="2401" y="1508"/>
              <a:ext cx="4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99862" name="Line 22"/>
            <p:cNvSpPr>
              <a:spLocks noChangeShapeType="1"/>
            </p:cNvSpPr>
            <p:nvPr/>
          </p:nvSpPr>
          <p:spPr bwMode="auto">
            <a:xfrm>
              <a:off x="2593" y="2781"/>
              <a:ext cx="25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261994394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0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75" y="2500313"/>
            <a:ext cx="3592513" cy="24034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008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7288" y="1343025"/>
            <a:ext cx="3595687" cy="24003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0086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7763" y="4210050"/>
            <a:ext cx="3600450" cy="242411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700870" name="Object 6"/>
          <p:cNvGraphicFramePr>
            <a:graphicFrameLocks noChangeAspect="1"/>
          </p:cNvGraphicFramePr>
          <p:nvPr/>
        </p:nvGraphicFramePr>
        <p:xfrm>
          <a:off x="4265613" y="1314450"/>
          <a:ext cx="635000" cy="787400"/>
        </p:xfrm>
        <a:graphic>
          <a:graphicData uri="http://schemas.openxmlformats.org/presentationml/2006/ole">
            <mc:AlternateContent xmlns:mc="http://schemas.openxmlformats.org/markup-compatibility/2006">
              <mc:Choice xmlns:v="urn:schemas-microsoft-com:vml" Requires="v">
                <p:oleObj spid="_x0000_s9482" name="Rovnice" r:id="rId6" imgW="317160" imgH="393480" progId="Equation.3">
                  <p:embed/>
                </p:oleObj>
              </mc:Choice>
              <mc:Fallback>
                <p:oleObj name="Rovnice" r:id="rId6" imgW="317160" imgH="3934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65613" y="1314450"/>
                        <a:ext cx="635000" cy="7874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00871" name="Object 7"/>
          <p:cNvGraphicFramePr>
            <a:graphicFrameLocks noChangeAspect="1"/>
          </p:cNvGraphicFramePr>
          <p:nvPr/>
        </p:nvGraphicFramePr>
        <p:xfrm>
          <a:off x="4232275" y="4284663"/>
          <a:ext cx="635000" cy="838200"/>
        </p:xfrm>
        <a:graphic>
          <a:graphicData uri="http://schemas.openxmlformats.org/presentationml/2006/ole">
            <mc:AlternateContent xmlns:mc="http://schemas.openxmlformats.org/markup-compatibility/2006">
              <mc:Choice xmlns:v="urn:schemas-microsoft-com:vml" Requires="v">
                <p:oleObj spid="_x0000_s9483" name="Rovnice" r:id="rId8" imgW="317160" imgH="419040" progId="Equation.3">
                  <p:embed/>
                </p:oleObj>
              </mc:Choice>
              <mc:Fallback>
                <p:oleObj name="Rovnice" r:id="rId8" imgW="317160" imgH="4190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32275" y="4284663"/>
                        <a:ext cx="635000" cy="838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00872" name="Object 8"/>
          <p:cNvGraphicFramePr>
            <a:graphicFrameLocks noChangeAspect="1"/>
          </p:cNvGraphicFramePr>
          <p:nvPr/>
        </p:nvGraphicFramePr>
        <p:xfrm>
          <a:off x="190500" y="2652713"/>
          <a:ext cx="254000" cy="330200"/>
        </p:xfrm>
        <a:graphic>
          <a:graphicData uri="http://schemas.openxmlformats.org/presentationml/2006/ole">
            <mc:AlternateContent xmlns:mc="http://schemas.openxmlformats.org/markup-compatibility/2006">
              <mc:Choice xmlns:v="urn:schemas-microsoft-com:vml" Requires="v">
                <p:oleObj spid="_x0000_s9484" name="Rovnice" r:id="rId10" imgW="126720" imgH="164880" progId="Equation.3">
                  <p:embed/>
                </p:oleObj>
              </mc:Choice>
              <mc:Fallback>
                <p:oleObj name="Rovnice" r:id="rId10" imgW="126720" imgH="16488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0500" y="2652713"/>
                        <a:ext cx="254000" cy="330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00873" name="Rectangle 9"/>
          <p:cNvSpPr>
            <a:spLocks noGrp="1" noChangeArrowheads="1"/>
          </p:cNvSpPr>
          <p:nvPr>
            <p:ph type="title"/>
          </p:nvPr>
        </p:nvSpPr>
        <p:spPr/>
        <p:txBody>
          <a:bodyPr/>
          <a:lstStyle/>
          <a:p>
            <a:r>
              <a:rPr lang="sk-SK"/>
              <a:t>Sobel </a:t>
            </a:r>
            <a:endParaRPr lang="en-US"/>
          </a:p>
        </p:txBody>
      </p:sp>
    </p:spTree>
    <p:extLst>
      <p:ext uri="{BB962C8B-B14F-4D97-AF65-F5344CB8AC3E}">
        <p14:creationId xmlns:p14="http://schemas.microsoft.com/office/powerpoint/2010/main" val="178618580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18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75" y="2500313"/>
            <a:ext cx="3592513" cy="24034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701892" name="Object 4"/>
          <p:cNvGraphicFramePr>
            <a:graphicFrameLocks noChangeAspect="1"/>
          </p:cNvGraphicFramePr>
          <p:nvPr/>
        </p:nvGraphicFramePr>
        <p:xfrm>
          <a:off x="190500" y="2652713"/>
          <a:ext cx="254000" cy="330200"/>
        </p:xfrm>
        <a:graphic>
          <a:graphicData uri="http://schemas.openxmlformats.org/presentationml/2006/ole">
            <mc:AlternateContent xmlns:mc="http://schemas.openxmlformats.org/markup-compatibility/2006">
              <mc:Choice xmlns:v="urn:schemas-microsoft-com:vml" Requires="v">
                <p:oleObj spid="_x0000_s10506" name="Rovnice" r:id="rId4" imgW="126720" imgH="164880" progId="Equation.3">
                  <p:embed/>
                </p:oleObj>
              </mc:Choice>
              <mc:Fallback>
                <p:oleObj name="Rovnice" r:id="rId4" imgW="126720" imgH="1648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 y="2652713"/>
                        <a:ext cx="254000" cy="330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701893" name="Picture 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24450" y="1128713"/>
            <a:ext cx="3592513" cy="24034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01894" name="Picture 6"/>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29213" y="4052888"/>
            <a:ext cx="3592512" cy="24034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701895" name="Object 7"/>
          <p:cNvGraphicFramePr>
            <a:graphicFrameLocks noChangeAspect="1"/>
          </p:cNvGraphicFramePr>
          <p:nvPr/>
        </p:nvGraphicFramePr>
        <p:xfrm>
          <a:off x="2028825" y="1217613"/>
          <a:ext cx="3022600" cy="1066800"/>
        </p:xfrm>
        <a:graphic>
          <a:graphicData uri="http://schemas.openxmlformats.org/presentationml/2006/ole">
            <mc:AlternateContent xmlns:mc="http://schemas.openxmlformats.org/markup-compatibility/2006">
              <mc:Choice xmlns:v="urn:schemas-microsoft-com:vml" Requires="v">
                <p:oleObj spid="_x0000_s10507" name="Rovnica" r:id="rId8" imgW="1511280" imgH="533160" progId="Equation.3">
                  <p:embed/>
                </p:oleObj>
              </mc:Choice>
              <mc:Fallback>
                <p:oleObj name="Rovnica" r:id="rId8" imgW="1511280" imgH="53316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28825" y="1217613"/>
                        <a:ext cx="3022600" cy="1066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01896" name="Object 8"/>
          <p:cNvGraphicFramePr>
            <a:graphicFrameLocks noChangeAspect="1"/>
          </p:cNvGraphicFramePr>
          <p:nvPr/>
        </p:nvGraphicFramePr>
        <p:xfrm>
          <a:off x="2511425" y="5983288"/>
          <a:ext cx="2590800" cy="355600"/>
        </p:xfrm>
        <a:graphic>
          <a:graphicData uri="http://schemas.openxmlformats.org/presentationml/2006/ole">
            <mc:AlternateContent xmlns:mc="http://schemas.openxmlformats.org/markup-compatibility/2006">
              <mc:Choice xmlns:v="urn:schemas-microsoft-com:vml" Requires="v">
                <p:oleObj spid="_x0000_s10508" name="Rovnica" r:id="rId10" imgW="1295280" imgH="177480" progId="Equation.3">
                  <p:embed/>
                </p:oleObj>
              </mc:Choice>
              <mc:Fallback>
                <p:oleObj name="Rovnica" r:id="rId10" imgW="1295280" imgH="17748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11425" y="5983288"/>
                        <a:ext cx="2590800" cy="3556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01897" name="Rectangle 9"/>
          <p:cNvSpPr>
            <a:spLocks noGrp="1" noChangeArrowheads="1"/>
          </p:cNvSpPr>
          <p:nvPr>
            <p:ph type="title"/>
          </p:nvPr>
        </p:nvSpPr>
        <p:spPr/>
        <p:txBody>
          <a:bodyPr/>
          <a:lstStyle/>
          <a:p>
            <a:r>
              <a:rPr lang="sk-SK"/>
              <a:t>Sobel </a:t>
            </a:r>
            <a:endParaRPr lang="en-US"/>
          </a:p>
        </p:txBody>
      </p:sp>
    </p:spTree>
    <p:extLst>
      <p:ext uri="{BB962C8B-B14F-4D97-AF65-F5344CB8AC3E}">
        <p14:creationId xmlns:p14="http://schemas.microsoft.com/office/powerpoint/2010/main" val="426987004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9714" name="Rectangle 2"/>
          <p:cNvSpPr>
            <a:spLocks noGrp="1" noChangeArrowheads="1"/>
          </p:cNvSpPr>
          <p:nvPr>
            <p:ph type="title"/>
          </p:nvPr>
        </p:nvSpPr>
        <p:spPr/>
        <p:txBody>
          <a:bodyPr/>
          <a:lstStyle/>
          <a:p>
            <a:r>
              <a:rPr lang="sk-SK"/>
              <a:t>Prewitt</a:t>
            </a:r>
          </a:p>
        </p:txBody>
      </p:sp>
      <p:sp>
        <p:nvSpPr>
          <p:cNvPr id="1779715" name="Rectangle 3"/>
          <p:cNvSpPr>
            <a:spLocks noGrp="1" noChangeArrowheads="1"/>
          </p:cNvSpPr>
          <p:nvPr>
            <p:ph type="body" idx="1"/>
          </p:nvPr>
        </p:nvSpPr>
        <p:spPr>
          <a:xfrm>
            <a:off x="457200" y="1600200"/>
            <a:ext cx="8229600" cy="1546225"/>
          </a:xfrm>
        </p:spPr>
        <p:txBody>
          <a:bodyPr/>
          <a:lstStyle/>
          <a:p>
            <a:r>
              <a:rPr lang="sk-SK"/>
              <a:t>Podobne ako Sobel </a:t>
            </a:r>
            <a:endParaRPr lang="en-US"/>
          </a:p>
          <a:p>
            <a:r>
              <a:rPr lang="sk-SK"/>
              <a:t>Masky:</a:t>
            </a:r>
          </a:p>
        </p:txBody>
      </p:sp>
      <p:graphicFrame>
        <p:nvGraphicFramePr>
          <p:cNvPr id="1779716" name="Object 4"/>
          <p:cNvGraphicFramePr>
            <a:graphicFrameLocks noChangeAspect="1"/>
          </p:cNvGraphicFramePr>
          <p:nvPr/>
        </p:nvGraphicFramePr>
        <p:xfrm>
          <a:off x="1939925" y="3249613"/>
          <a:ext cx="2184400" cy="1317625"/>
        </p:xfrm>
        <a:graphic>
          <a:graphicData uri="http://schemas.openxmlformats.org/presentationml/2006/ole">
            <mc:AlternateContent xmlns:mc="http://schemas.openxmlformats.org/markup-compatibility/2006">
              <mc:Choice xmlns:v="urn:schemas-microsoft-com:vml" Requires="v">
                <p:oleObj spid="_x0000_s11442" name="Rovnice" r:id="rId3" imgW="1180800" imgH="711000" progId="Equation.3">
                  <p:embed/>
                </p:oleObj>
              </mc:Choice>
              <mc:Fallback>
                <p:oleObj name="Rovnice" r:id="rId3" imgW="1180800" imgH="711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9925" y="3249613"/>
                        <a:ext cx="2184400" cy="131762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79717" name="Object 5"/>
          <p:cNvGraphicFramePr>
            <a:graphicFrameLocks noChangeAspect="1"/>
          </p:cNvGraphicFramePr>
          <p:nvPr/>
        </p:nvGraphicFramePr>
        <p:xfrm>
          <a:off x="5343525" y="3263900"/>
          <a:ext cx="1811338" cy="1317625"/>
        </p:xfrm>
        <a:graphic>
          <a:graphicData uri="http://schemas.openxmlformats.org/presentationml/2006/ole">
            <mc:AlternateContent xmlns:mc="http://schemas.openxmlformats.org/markup-compatibility/2006">
              <mc:Choice xmlns:v="urn:schemas-microsoft-com:vml" Requires="v">
                <p:oleObj spid="_x0000_s11443" name="Rovnice" r:id="rId5" imgW="977760" imgH="711000" progId="Equation.3">
                  <p:embed/>
                </p:oleObj>
              </mc:Choice>
              <mc:Fallback>
                <p:oleObj name="Rovnice" r:id="rId5" imgW="977760" imgH="7110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43525" y="3263900"/>
                        <a:ext cx="1811338" cy="131762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035229190"/>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07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813" y="2579688"/>
            <a:ext cx="3592512" cy="267493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780739" name="Object 3"/>
          <p:cNvGraphicFramePr>
            <a:graphicFrameLocks noChangeAspect="1"/>
          </p:cNvGraphicFramePr>
          <p:nvPr/>
        </p:nvGraphicFramePr>
        <p:xfrm>
          <a:off x="4265613" y="1314450"/>
          <a:ext cx="635000" cy="787400"/>
        </p:xfrm>
        <a:graphic>
          <a:graphicData uri="http://schemas.openxmlformats.org/presentationml/2006/ole">
            <mc:AlternateContent xmlns:mc="http://schemas.openxmlformats.org/markup-compatibility/2006">
              <mc:Choice xmlns:v="urn:schemas-microsoft-com:vml" Requires="v">
                <p:oleObj spid="_x0000_s12554" name="Rovnice" r:id="rId4" imgW="317160" imgH="393480" progId="Equation.3">
                  <p:embed/>
                </p:oleObj>
              </mc:Choice>
              <mc:Fallback>
                <p:oleObj name="Rovnice" r:id="rId4" imgW="317160" imgH="3934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5613" y="1314450"/>
                        <a:ext cx="635000" cy="7874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80740" name="Object 4"/>
          <p:cNvGraphicFramePr>
            <a:graphicFrameLocks noChangeAspect="1"/>
          </p:cNvGraphicFramePr>
          <p:nvPr/>
        </p:nvGraphicFramePr>
        <p:xfrm>
          <a:off x="4232275" y="4284663"/>
          <a:ext cx="635000" cy="838200"/>
        </p:xfrm>
        <a:graphic>
          <a:graphicData uri="http://schemas.openxmlformats.org/presentationml/2006/ole">
            <mc:AlternateContent xmlns:mc="http://schemas.openxmlformats.org/markup-compatibility/2006">
              <mc:Choice xmlns:v="urn:schemas-microsoft-com:vml" Requires="v">
                <p:oleObj spid="_x0000_s12555" name="Rovnice" r:id="rId6" imgW="317160" imgH="419040" progId="Equation.3">
                  <p:embed/>
                </p:oleObj>
              </mc:Choice>
              <mc:Fallback>
                <p:oleObj name="Rovnice" r:id="rId6" imgW="317160" imgH="4190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32275" y="4284663"/>
                        <a:ext cx="635000" cy="838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80741" name="Object 5"/>
          <p:cNvGraphicFramePr>
            <a:graphicFrameLocks noChangeAspect="1"/>
          </p:cNvGraphicFramePr>
          <p:nvPr/>
        </p:nvGraphicFramePr>
        <p:xfrm>
          <a:off x="190500" y="2652713"/>
          <a:ext cx="254000" cy="330200"/>
        </p:xfrm>
        <a:graphic>
          <a:graphicData uri="http://schemas.openxmlformats.org/presentationml/2006/ole">
            <mc:AlternateContent xmlns:mc="http://schemas.openxmlformats.org/markup-compatibility/2006">
              <mc:Choice xmlns:v="urn:schemas-microsoft-com:vml" Requires="v">
                <p:oleObj spid="_x0000_s12556" name="Rovnice" r:id="rId8" imgW="126720" imgH="164880" progId="Equation.3">
                  <p:embed/>
                </p:oleObj>
              </mc:Choice>
              <mc:Fallback>
                <p:oleObj name="Rovnice" r:id="rId8" imgW="126720" imgH="16488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0500" y="2652713"/>
                        <a:ext cx="254000" cy="330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80742" name="Rectangle 6"/>
          <p:cNvSpPr>
            <a:spLocks noGrp="1" noChangeArrowheads="1"/>
          </p:cNvSpPr>
          <p:nvPr>
            <p:ph type="title"/>
          </p:nvPr>
        </p:nvSpPr>
        <p:spPr/>
        <p:txBody>
          <a:bodyPr/>
          <a:lstStyle/>
          <a:p>
            <a:r>
              <a:rPr lang="sk-SK"/>
              <a:t>Prewitt  </a:t>
            </a:r>
            <a:endParaRPr lang="en-US"/>
          </a:p>
        </p:txBody>
      </p:sp>
      <p:pic>
        <p:nvPicPr>
          <p:cNvPr id="1780743" name="Picture 7" descr="prewit2"/>
          <p:cNvPicPr>
            <a:picLocks noChangeAspect="1" noChangeArrowheads="1"/>
          </p:cNvPicPr>
          <p:nvPr/>
        </p:nvPicPr>
        <p:blipFill>
          <a:blip r:embed="rId10" cstate="print">
            <a:extLst>
              <a:ext uri="{28A0092B-C50C-407E-A947-70E740481C1C}">
                <a14:useLocalDpi xmlns:a14="http://schemas.microsoft.com/office/drawing/2010/main" val="0"/>
              </a:ext>
            </a:extLst>
          </a:blip>
          <a:srcRect l="11632" t="15221" r="11610" b="15486"/>
          <a:stretch>
            <a:fillRect/>
          </a:stretch>
        </p:blipFill>
        <p:spPr bwMode="auto">
          <a:xfrm>
            <a:off x="5557838" y="1011238"/>
            <a:ext cx="3586162" cy="2689225"/>
          </a:xfrm>
          <a:prstGeom prst="rect">
            <a:avLst/>
          </a:prstGeom>
          <a:noFill/>
          <a:extLst>
            <a:ext uri="{909E8E84-426E-40DD-AFC4-6F175D3DCCD1}">
              <a14:hiddenFill xmlns:a14="http://schemas.microsoft.com/office/drawing/2010/main">
                <a:solidFill>
                  <a:srgbClr val="FFFFFF"/>
                </a:solidFill>
              </a14:hiddenFill>
            </a:ext>
          </a:extLst>
        </p:spPr>
      </p:pic>
      <p:pic>
        <p:nvPicPr>
          <p:cNvPr id="1780744" name="Picture 8" descr="prewit1"/>
          <p:cNvPicPr>
            <a:picLocks noChangeAspect="1" noChangeArrowheads="1"/>
          </p:cNvPicPr>
          <p:nvPr/>
        </p:nvPicPr>
        <p:blipFill>
          <a:blip r:embed="rId11" cstate="print">
            <a:extLst>
              <a:ext uri="{28A0092B-C50C-407E-A947-70E740481C1C}">
                <a14:useLocalDpi xmlns:a14="http://schemas.microsoft.com/office/drawing/2010/main" val="0"/>
              </a:ext>
            </a:extLst>
          </a:blip>
          <a:srcRect l="11415" t="15799" r="11632" b="15486"/>
          <a:stretch>
            <a:fillRect/>
          </a:stretch>
        </p:blipFill>
        <p:spPr bwMode="auto">
          <a:xfrm>
            <a:off x="5557838" y="4168775"/>
            <a:ext cx="3586162" cy="268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392551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75" y="2500313"/>
            <a:ext cx="3592513" cy="24034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781763" name="Object 3"/>
          <p:cNvGraphicFramePr>
            <a:graphicFrameLocks noChangeAspect="1"/>
          </p:cNvGraphicFramePr>
          <p:nvPr/>
        </p:nvGraphicFramePr>
        <p:xfrm>
          <a:off x="190500" y="2652713"/>
          <a:ext cx="254000" cy="330200"/>
        </p:xfrm>
        <a:graphic>
          <a:graphicData uri="http://schemas.openxmlformats.org/presentationml/2006/ole">
            <mc:AlternateContent xmlns:mc="http://schemas.openxmlformats.org/markup-compatibility/2006">
              <mc:Choice xmlns:v="urn:schemas-microsoft-com:vml" Requires="v">
                <p:oleObj spid="_x0000_s13578" name="Rovnice" r:id="rId4" imgW="126720" imgH="164880" progId="Equation.3">
                  <p:embed/>
                </p:oleObj>
              </mc:Choice>
              <mc:Fallback>
                <p:oleObj name="Rovnice" r:id="rId4" imgW="126720" imgH="1648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 y="2652713"/>
                        <a:ext cx="254000" cy="330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81764" name="Object 4"/>
          <p:cNvGraphicFramePr>
            <a:graphicFrameLocks noChangeAspect="1"/>
          </p:cNvGraphicFramePr>
          <p:nvPr/>
        </p:nvGraphicFramePr>
        <p:xfrm>
          <a:off x="2028825" y="1217613"/>
          <a:ext cx="3022600" cy="1066800"/>
        </p:xfrm>
        <a:graphic>
          <a:graphicData uri="http://schemas.openxmlformats.org/presentationml/2006/ole">
            <mc:AlternateContent xmlns:mc="http://schemas.openxmlformats.org/markup-compatibility/2006">
              <mc:Choice xmlns:v="urn:schemas-microsoft-com:vml" Requires="v">
                <p:oleObj spid="_x0000_s13579" name="Rovnica" r:id="rId6" imgW="1511280" imgH="533160" progId="Equation.3">
                  <p:embed/>
                </p:oleObj>
              </mc:Choice>
              <mc:Fallback>
                <p:oleObj name="Rovnica" r:id="rId6" imgW="1511280" imgH="53316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28825" y="1217613"/>
                        <a:ext cx="3022600" cy="1066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81765" name="Object 5"/>
          <p:cNvGraphicFramePr>
            <a:graphicFrameLocks noChangeAspect="1"/>
          </p:cNvGraphicFramePr>
          <p:nvPr/>
        </p:nvGraphicFramePr>
        <p:xfrm>
          <a:off x="3286125" y="5983288"/>
          <a:ext cx="1041400" cy="355600"/>
        </p:xfrm>
        <a:graphic>
          <a:graphicData uri="http://schemas.openxmlformats.org/presentationml/2006/ole">
            <mc:AlternateContent xmlns:mc="http://schemas.openxmlformats.org/markup-compatibility/2006">
              <mc:Choice xmlns:v="urn:schemas-microsoft-com:vml" Requires="v">
                <p:oleObj spid="_x0000_s13580" name="Rovnica" r:id="rId8" imgW="520560" imgH="177480" progId="Equation.3">
                  <p:embed/>
                </p:oleObj>
              </mc:Choice>
              <mc:Fallback>
                <p:oleObj name="Rovnica" r:id="rId8" imgW="520560" imgH="17748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86125" y="5983288"/>
                        <a:ext cx="1041400" cy="3556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81766" name="Rectangle 6"/>
          <p:cNvSpPr>
            <a:spLocks noGrp="1" noChangeArrowheads="1"/>
          </p:cNvSpPr>
          <p:nvPr>
            <p:ph type="title"/>
          </p:nvPr>
        </p:nvSpPr>
        <p:spPr/>
        <p:txBody>
          <a:bodyPr/>
          <a:lstStyle/>
          <a:p>
            <a:r>
              <a:rPr lang="sk-SK"/>
              <a:t>Prewitt  </a:t>
            </a:r>
            <a:endParaRPr lang="en-US"/>
          </a:p>
        </p:txBody>
      </p:sp>
      <p:pic>
        <p:nvPicPr>
          <p:cNvPr id="1781767" name="Picture 7" descr="prewit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214938" y="4235450"/>
            <a:ext cx="3568700" cy="2397125"/>
          </a:xfrm>
          <a:prstGeom prst="rect">
            <a:avLst/>
          </a:prstGeom>
          <a:noFill/>
          <a:extLst>
            <a:ext uri="{909E8E84-426E-40DD-AFC4-6F175D3DCCD1}">
              <a14:hiddenFill xmlns:a14="http://schemas.microsoft.com/office/drawing/2010/main">
                <a:solidFill>
                  <a:srgbClr val="FFFFFF"/>
                </a:solidFill>
              </a14:hiddenFill>
            </a:ext>
          </a:extLst>
        </p:spPr>
      </p:pic>
      <p:pic>
        <p:nvPicPr>
          <p:cNvPr id="1781768" name="Picture 8" descr="prewit3"/>
          <p:cNvPicPr>
            <a:picLocks noChangeAspect="1" noChangeArrowheads="1"/>
          </p:cNvPicPr>
          <p:nvPr/>
        </p:nvPicPr>
        <p:blipFill>
          <a:blip r:embed="rId11" cstate="print">
            <a:extLst>
              <a:ext uri="{28A0092B-C50C-407E-A947-70E740481C1C}">
                <a14:useLocalDpi xmlns:a14="http://schemas.microsoft.com/office/drawing/2010/main" val="0"/>
              </a:ext>
            </a:extLst>
          </a:blip>
          <a:srcRect l="11610" t="16087" r="11394" b="16087"/>
          <a:stretch>
            <a:fillRect/>
          </a:stretch>
        </p:blipFill>
        <p:spPr bwMode="auto">
          <a:xfrm>
            <a:off x="5200650" y="1233488"/>
            <a:ext cx="3581400" cy="2366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725725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2722" name="Rectangle 2"/>
          <p:cNvSpPr>
            <a:spLocks noGrp="1" noChangeArrowheads="1"/>
          </p:cNvSpPr>
          <p:nvPr>
            <p:ph type="title"/>
          </p:nvPr>
        </p:nvSpPr>
        <p:spPr/>
        <p:txBody>
          <a:bodyPr/>
          <a:lstStyle/>
          <a:p>
            <a:r>
              <a:rPr lang="sk-SK"/>
              <a:t>Kirsch</a:t>
            </a:r>
            <a:r>
              <a:rPr lang="en-US"/>
              <a:t> - </a:t>
            </a:r>
            <a:r>
              <a:rPr lang="sk-SK"/>
              <a:t>kompas operátor</a:t>
            </a:r>
          </a:p>
        </p:txBody>
      </p:sp>
      <p:sp>
        <p:nvSpPr>
          <p:cNvPr id="1182723" name="Rectangle 3"/>
          <p:cNvSpPr>
            <a:spLocks noGrp="1" noChangeArrowheads="1"/>
          </p:cNvSpPr>
          <p:nvPr>
            <p:ph type="body" idx="1"/>
          </p:nvPr>
        </p:nvSpPr>
        <p:spPr>
          <a:xfrm>
            <a:off x="457200" y="1600200"/>
            <a:ext cx="8229600" cy="3455988"/>
          </a:xfrm>
        </p:spPr>
        <p:txBody>
          <a:bodyPr/>
          <a:lstStyle/>
          <a:p>
            <a:pPr>
              <a:lnSpc>
                <a:spcPct val="90000"/>
              </a:lnSpc>
            </a:pPr>
            <a:r>
              <a:rPr lang="sk-SK" dirty="0"/>
              <a:t>Rotujúca maska</a:t>
            </a:r>
          </a:p>
          <a:p>
            <a:pPr>
              <a:lnSpc>
                <a:spcPct val="90000"/>
              </a:lnSpc>
            </a:pPr>
            <a:r>
              <a:rPr lang="sk-SK" dirty="0"/>
              <a:t>Smery: 0°, 45°, 90°, 135°, ... </a:t>
            </a:r>
          </a:p>
          <a:p>
            <a:pPr>
              <a:lnSpc>
                <a:spcPct val="90000"/>
              </a:lnSpc>
            </a:pPr>
            <a:r>
              <a:rPr lang="sk-SK" dirty="0"/>
              <a:t>Sila hrany – maximum cez jednotlivé masky</a:t>
            </a:r>
          </a:p>
          <a:p>
            <a:pPr>
              <a:lnSpc>
                <a:spcPct val="90000"/>
              </a:lnSpc>
            </a:pPr>
            <a:r>
              <a:rPr lang="sk-SK" dirty="0"/>
              <a:t>Smer hrany – maska dávajúca maximum</a:t>
            </a:r>
          </a:p>
          <a:p>
            <a:pPr>
              <a:lnSpc>
                <a:spcPct val="90000"/>
              </a:lnSpc>
            </a:pPr>
            <a:endParaRPr lang="sk-SK" dirty="0"/>
          </a:p>
          <a:p>
            <a:pPr>
              <a:lnSpc>
                <a:spcPct val="90000"/>
              </a:lnSpc>
            </a:pPr>
            <a:endParaRPr lang="sk-SK" dirty="0"/>
          </a:p>
          <a:p>
            <a:pPr>
              <a:lnSpc>
                <a:spcPct val="90000"/>
              </a:lnSpc>
            </a:pPr>
            <a:r>
              <a:rPr lang="sk-SK" dirty="0"/>
              <a:t>                                                                          ...</a:t>
            </a:r>
          </a:p>
        </p:txBody>
      </p:sp>
      <p:graphicFrame>
        <p:nvGraphicFramePr>
          <p:cNvPr id="1182724" name="Object 4"/>
          <p:cNvGraphicFramePr>
            <a:graphicFrameLocks noChangeAspect="1"/>
          </p:cNvGraphicFramePr>
          <p:nvPr/>
        </p:nvGraphicFramePr>
        <p:xfrm>
          <a:off x="598488" y="3717925"/>
          <a:ext cx="1449387" cy="1158875"/>
        </p:xfrm>
        <a:graphic>
          <a:graphicData uri="http://schemas.openxmlformats.org/presentationml/2006/ole">
            <mc:AlternateContent xmlns:mc="http://schemas.openxmlformats.org/markup-compatibility/2006">
              <mc:Choice xmlns:v="urn:schemas-microsoft-com:vml" Requires="v">
                <p:oleObj spid="_x0000_s21194" name="Rovnica" r:id="rId3" imgW="888840" imgH="711000" progId="Equation.3">
                  <p:embed/>
                </p:oleObj>
              </mc:Choice>
              <mc:Fallback>
                <p:oleObj name="Rovnica" r:id="rId3" imgW="888840" imgH="711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488" y="3717925"/>
                        <a:ext cx="1449387" cy="11588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82725" name="Object 5"/>
          <p:cNvGraphicFramePr>
            <a:graphicFrameLocks noChangeAspect="1"/>
          </p:cNvGraphicFramePr>
          <p:nvPr/>
        </p:nvGraphicFramePr>
        <p:xfrm>
          <a:off x="2290763" y="3717925"/>
          <a:ext cx="1614487" cy="1158875"/>
        </p:xfrm>
        <a:graphic>
          <a:graphicData uri="http://schemas.openxmlformats.org/presentationml/2006/ole">
            <mc:AlternateContent xmlns:mc="http://schemas.openxmlformats.org/markup-compatibility/2006">
              <mc:Choice xmlns:v="urn:schemas-microsoft-com:vml" Requires="v">
                <p:oleObj spid="_x0000_s21195" name="Rovnica" r:id="rId5" imgW="990360" imgH="711000" progId="Equation.3">
                  <p:embed/>
                </p:oleObj>
              </mc:Choice>
              <mc:Fallback>
                <p:oleObj name="Rovnica" r:id="rId5" imgW="990360" imgH="7110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90763" y="3717925"/>
                        <a:ext cx="1614487" cy="11588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82726" name="Object 6"/>
          <p:cNvGraphicFramePr>
            <a:graphicFrameLocks noChangeAspect="1"/>
          </p:cNvGraphicFramePr>
          <p:nvPr/>
        </p:nvGraphicFramePr>
        <p:xfrm>
          <a:off x="4140200" y="3717925"/>
          <a:ext cx="1614488" cy="1158875"/>
        </p:xfrm>
        <a:graphic>
          <a:graphicData uri="http://schemas.openxmlformats.org/presentationml/2006/ole">
            <mc:AlternateContent xmlns:mc="http://schemas.openxmlformats.org/markup-compatibility/2006">
              <mc:Choice xmlns:v="urn:schemas-microsoft-com:vml" Requires="v">
                <p:oleObj spid="_x0000_s21196" name="Rovnica" r:id="rId7" imgW="990360" imgH="711000" progId="Equation.3">
                  <p:embed/>
                </p:oleObj>
              </mc:Choice>
              <mc:Fallback>
                <p:oleObj name="Rovnica" r:id="rId7" imgW="990360" imgH="7110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40200" y="3717925"/>
                        <a:ext cx="1614488" cy="11588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82727" name="Object 7"/>
          <p:cNvGraphicFramePr>
            <a:graphicFrameLocks noChangeAspect="1"/>
          </p:cNvGraphicFramePr>
          <p:nvPr/>
        </p:nvGraphicFramePr>
        <p:xfrm>
          <a:off x="6007100" y="3717925"/>
          <a:ext cx="1614488" cy="1158875"/>
        </p:xfrm>
        <a:graphic>
          <a:graphicData uri="http://schemas.openxmlformats.org/presentationml/2006/ole">
            <mc:AlternateContent xmlns:mc="http://schemas.openxmlformats.org/markup-compatibility/2006">
              <mc:Choice xmlns:v="urn:schemas-microsoft-com:vml" Requires="v">
                <p:oleObj spid="_x0000_s21197" name="Rovnica" r:id="rId9" imgW="990360" imgH="711000" progId="Equation.3">
                  <p:embed/>
                </p:oleObj>
              </mc:Choice>
              <mc:Fallback>
                <p:oleObj name="Rovnica" r:id="rId9" imgW="990360" imgH="7110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07100" y="3717925"/>
                        <a:ext cx="1614488" cy="11588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82732" name="Line 12"/>
          <p:cNvSpPr>
            <a:spLocks noChangeShapeType="1"/>
          </p:cNvSpPr>
          <p:nvPr/>
        </p:nvSpPr>
        <p:spPr bwMode="auto">
          <a:xfrm flipH="1">
            <a:off x="592138" y="6015038"/>
            <a:ext cx="8175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2733" name="Line 13"/>
          <p:cNvSpPr>
            <a:spLocks noChangeShapeType="1"/>
          </p:cNvSpPr>
          <p:nvPr/>
        </p:nvSpPr>
        <p:spPr bwMode="auto">
          <a:xfrm flipV="1">
            <a:off x="1411288" y="5294313"/>
            <a:ext cx="0" cy="7064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1182738" name="Object 18"/>
          <p:cNvGraphicFramePr>
            <a:graphicFrameLocks noChangeAspect="1"/>
          </p:cNvGraphicFramePr>
          <p:nvPr/>
        </p:nvGraphicFramePr>
        <p:xfrm>
          <a:off x="820738" y="6061075"/>
          <a:ext cx="398462" cy="354013"/>
        </p:xfrm>
        <a:graphic>
          <a:graphicData uri="http://schemas.openxmlformats.org/presentationml/2006/ole">
            <mc:AlternateContent xmlns:mc="http://schemas.openxmlformats.org/markup-compatibility/2006">
              <mc:Choice xmlns:v="urn:schemas-microsoft-com:vml" Requires="v">
                <p:oleObj spid="_x0000_s21198" name="Rovnica" r:id="rId11" imgW="228600" imgH="203040" progId="Equation.3">
                  <p:embed/>
                </p:oleObj>
              </mc:Choice>
              <mc:Fallback>
                <p:oleObj name="Rovnica" r:id="rId11" imgW="228600" imgH="20304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0738" y="6061075"/>
                        <a:ext cx="398462" cy="354013"/>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82739" name="Object 19"/>
          <p:cNvGraphicFramePr>
            <a:graphicFrameLocks noChangeAspect="1"/>
          </p:cNvGraphicFramePr>
          <p:nvPr/>
        </p:nvGraphicFramePr>
        <p:xfrm>
          <a:off x="1473200" y="5575300"/>
          <a:ext cx="198438" cy="244475"/>
        </p:xfrm>
        <a:graphic>
          <a:graphicData uri="http://schemas.openxmlformats.org/presentationml/2006/ole">
            <mc:AlternateContent xmlns:mc="http://schemas.openxmlformats.org/markup-compatibility/2006">
              <mc:Choice xmlns:v="urn:schemas-microsoft-com:vml" Requires="v">
                <p:oleObj spid="_x0000_s21199" name="Rovnica" r:id="rId13" imgW="114120" imgH="139680" progId="Equation.3">
                  <p:embed/>
                </p:oleObj>
              </mc:Choice>
              <mc:Fallback>
                <p:oleObj name="Rovnica" r:id="rId13" imgW="114120" imgH="13968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73200" y="5575300"/>
                        <a:ext cx="198438" cy="2444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182744" name="Group 24"/>
          <p:cNvGrpSpPr>
            <a:grpSpLocks/>
          </p:cNvGrpSpPr>
          <p:nvPr/>
        </p:nvGrpSpPr>
        <p:grpSpPr bwMode="auto">
          <a:xfrm rot="-2700000">
            <a:off x="2444750" y="5302250"/>
            <a:ext cx="819150" cy="720725"/>
            <a:chOff x="1540" y="3340"/>
            <a:chExt cx="516" cy="454"/>
          </a:xfrm>
        </p:grpSpPr>
        <p:sp>
          <p:nvSpPr>
            <p:cNvPr id="1182740" name="Line 20"/>
            <p:cNvSpPr>
              <a:spLocks noChangeShapeType="1"/>
            </p:cNvSpPr>
            <p:nvPr/>
          </p:nvSpPr>
          <p:spPr bwMode="auto">
            <a:xfrm flipH="1">
              <a:off x="1540" y="3794"/>
              <a:ext cx="51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2741" name="Line 21"/>
            <p:cNvSpPr>
              <a:spLocks noChangeShapeType="1"/>
            </p:cNvSpPr>
            <p:nvPr/>
          </p:nvSpPr>
          <p:spPr bwMode="auto">
            <a:xfrm flipV="1">
              <a:off x="2056" y="3340"/>
              <a:ext cx="0" cy="44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aphicFrame>
        <p:nvGraphicFramePr>
          <p:cNvPr id="1182742" name="Object 22"/>
          <p:cNvGraphicFramePr>
            <a:graphicFrameLocks noChangeAspect="1"/>
          </p:cNvGraphicFramePr>
          <p:nvPr/>
        </p:nvGraphicFramePr>
        <p:xfrm>
          <a:off x="3251200" y="5940425"/>
          <a:ext cx="398463" cy="354013"/>
        </p:xfrm>
        <a:graphic>
          <a:graphicData uri="http://schemas.openxmlformats.org/presentationml/2006/ole">
            <mc:AlternateContent xmlns:mc="http://schemas.openxmlformats.org/markup-compatibility/2006">
              <mc:Choice xmlns:v="urn:schemas-microsoft-com:vml" Requires="v">
                <p:oleObj spid="_x0000_s21200" name="Rovnica" r:id="rId15" imgW="228600" imgH="203040" progId="Equation.3">
                  <p:embed/>
                </p:oleObj>
              </mc:Choice>
              <mc:Fallback>
                <p:oleObj name="Rovnica" r:id="rId15" imgW="228600" imgH="20304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51200" y="5940425"/>
                        <a:ext cx="398463" cy="354013"/>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82743" name="Object 23"/>
          <p:cNvGraphicFramePr>
            <a:graphicFrameLocks noChangeAspect="1"/>
          </p:cNvGraphicFramePr>
          <p:nvPr/>
        </p:nvGraphicFramePr>
        <p:xfrm>
          <a:off x="3228975" y="5102225"/>
          <a:ext cx="198438" cy="244475"/>
        </p:xfrm>
        <a:graphic>
          <a:graphicData uri="http://schemas.openxmlformats.org/presentationml/2006/ole">
            <mc:AlternateContent xmlns:mc="http://schemas.openxmlformats.org/markup-compatibility/2006">
              <mc:Choice xmlns:v="urn:schemas-microsoft-com:vml" Requires="v">
                <p:oleObj spid="_x0000_s21201" name="Rovnica" r:id="rId16" imgW="114120" imgH="139680" progId="Equation.3">
                  <p:embed/>
                </p:oleObj>
              </mc:Choice>
              <mc:Fallback>
                <p:oleObj name="Rovnica" r:id="rId16" imgW="114120" imgH="13968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28975" y="5102225"/>
                        <a:ext cx="198438" cy="2444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6394893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1827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8273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827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827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4770" name="Rectangle 2"/>
          <p:cNvSpPr>
            <a:spLocks noGrp="1" noChangeArrowheads="1"/>
          </p:cNvSpPr>
          <p:nvPr>
            <p:ph type="title"/>
          </p:nvPr>
        </p:nvSpPr>
        <p:spPr/>
        <p:txBody>
          <a:bodyPr/>
          <a:lstStyle/>
          <a:p>
            <a:r>
              <a:rPr lang="sk-SK"/>
              <a:t>Robinson</a:t>
            </a:r>
          </a:p>
        </p:txBody>
      </p:sp>
      <p:graphicFrame>
        <p:nvGraphicFramePr>
          <p:cNvPr id="1184772" name="Object 4"/>
          <p:cNvGraphicFramePr>
            <a:graphicFrameLocks noChangeAspect="1"/>
          </p:cNvGraphicFramePr>
          <p:nvPr/>
        </p:nvGraphicFramePr>
        <p:xfrm>
          <a:off x="989013" y="3413125"/>
          <a:ext cx="1573212" cy="1158875"/>
        </p:xfrm>
        <a:graphic>
          <a:graphicData uri="http://schemas.openxmlformats.org/presentationml/2006/ole">
            <mc:AlternateContent xmlns:mc="http://schemas.openxmlformats.org/markup-compatibility/2006">
              <mc:Choice xmlns:v="urn:schemas-microsoft-com:vml" Requires="v">
                <p:oleObj spid="_x0000_s21858" name="Rovnica" r:id="rId3" imgW="965160" imgH="711000" progId="Equation.3">
                  <p:embed/>
                </p:oleObj>
              </mc:Choice>
              <mc:Fallback>
                <p:oleObj name="Rovnica" r:id="rId3" imgW="965160" imgH="711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9013" y="3413125"/>
                        <a:ext cx="1573212" cy="11588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84773" name="Object 5"/>
          <p:cNvGraphicFramePr>
            <a:graphicFrameLocks noChangeAspect="1"/>
          </p:cNvGraphicFramePr>
          <p:nvPr/>
        </p:nvGraphicFramePr>
        <p:xfrm>
          <a:off x="3138488" y="3413125"/>
          <a:ext cx="1387475" cy="1158875"/>
        </p:xfrm>
        <a:graphic>
          <a:graphicData uri="http://schemas.openxmlformats.org/presentationml/2006/ole">
            <mc:AlternateContent xmlns:mc="http://schemas.openxmlformats.org/markup-compatibility/2006">
              <mc:Choice xmlns:v="urn:schemas-microsoft-com:vml" Requires="v">
                <p:oleObj spid="_x0000_s21859" name="Rovnica" r:id="rId5" imgW="850680" imgH="711000" progId="Equation.3">
                  <p:embed/>
                </p:oleObj>
              </mc:Choice>
              <mc:Fallback>
                <p:oleObj name="Rovnica" r:id="rId5" imgW="850680" imgH="7110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38488" y="3413125"/>
                        <a:ext cx="1387475" cy="11588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84774" name="Object 6"/>
          <p:cNvGraphicFramePr>
            <a:graphicFrameLocks noChangeAspect="1"/>
          </p:cNvGraphicFramePr>
          <p:nvPr/>
        </p:nvGraphicFramePr>
        <p:xfrm>
          <a:off x="5197475" y="3413125"/>
          <a:ext cx="1385888" cy="1158875"/>
        </p:xfrm>
        <a:graphic>
          <a:graphicData uri="http://schemas.openxmlformats.org/presentationml/2006/ole">
            <mc:AlternateContent xmlns:mc="http://schemas.openxmlformats.org/markup-compatibility/2006">
              <mc:Choice xmlns:v="urn:schemas-microsoft-com:vml" Requires="v">
                <p:oleObj spid="_x0000_s21860" name="Rovnica" r:id="rId7" imgW="850680" imgH="711000" progId="Equation.3">
                  <p:embed/>
                </p:oleObj>
              </mc:Choice>
              <mc:Fallback>
                <p:oleObj name="Rovnica" r:id="rId7" imgW="850680" imgH="7110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7475" y="3413125"/>
                        <a:ext cx="1385888" cy="11588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84775" name="Object 7"/>
          <p:cNvGraphicFramePr>
            <a:graphicFrameLocks noChangeAspect="1"/>
          </p:cNvGraphicFramePr>
          <p:nvPr/>
        </p:nvGraphicFramePr>
        <p:xfrm>
          <a:off x="7178675" y="3413125"/>
          <a:ext cx="1387475" cy="1158875"/>
        </p:xfrm>
        <a:graphic>
          <a:graphicData uri="http://schemas.openxmlformats.org/presentationml/2006/ole">
            <mc:AlternateContent xmlns:mc="http://schemas.openxmlformats.org/markup-compatibility/2006">
              <mc:Choice xmlns:v="urn:schemas-microsoft-com:vml" Requires="v">
                <p:oleObj spid="_x0000_s21861" name="Rovnica" r:id="rId9" imgW="850680" imgH="711000" progId="Equation.3">
                  <p:embed/>
                </p:oleObj>
              </mc:Choice>
              <mc:Fallback>
                <p:oleObj name="Rovnica" r:id="rId9" imgW="850680" imgH="7110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78675" y="3413125"/>
                        <a:ext cx="1387475" cy="11588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987116736"/>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0373"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22388" y="0"/>
            <a:ext cx="6096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50374" name="Text Box 6"/>
          <p:cNvSpPr txBox="1">
            <a:spLocks noChangeArrowheads="1"/>
          </p:cNvSpPr>
          <p:nvPr/>
        </p:nvSpPr>
        <p:spPr bwMode="auto">
          <a:xfrm>
            <a:off x="2189163" y="0"/>
            <a:ext cx="5213350" cy="519113"/>
          </a:xfrm>
          <a:prstGeom prst="rect">
            <a:avLst/>
          </a:prstGeom>
          <a:solidFill>
            <a:schemeClr val="tx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sk-SK" b="0">
                <a:solidFill>
                  <a:schemeClr val="bg1"/>
                </a:solidFill>
              </a:rPr>
              <a:t>Robinson Kirsch Prewitt </a:t>
            </a:r>
            <a:r>
              <a:rPr lang="en-US" b="0">
                <a:solidFill>
                  <a:schemeClr val="bg1"/>
                </a:solidFill>
              </a:rPr>
              <a:t>  </a:t>
            </a:r>
            <a:r>
              <a:rPr lang="sk-SK" b="0">
                <a:solidFill>
                  <a:schemeClr val="bg1"/>
                </a:solidFill>
              </a:rPr>
              <a:t>Sobel</a:t>
            </a:r>
            <a:endParaRPr lang="en-US" b="0">
              <a:solidFill>
                <a:schemeClr val="bg1"/>
              </a:solidFill>
            </a:endParaRPr>
          </a:p>
        </p:txBody>
      </p:sp>
    </p:spTree>
    <p:extLst>
      <p:ext uri="{BB962C8B-B14F-4D97-AF65-F5344CB8AC3E}">
        <p14:creationId xmlns:p14="http://schemas.microsoft.com/office/powerpoint/2010/main" val="231695374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766"/>
            <a:ext cx="8229600" cy="1143000"/>
          </a:xfrm>
        </p:spPr>
        <p:txBody>
          <a:bodyPr/>
          <a:lstStyle/>
          <a:p>
            <a:r>
              <a:rPr lang="sk-SK" sz="3600" dirty="0" smtClean="0"/>
              <a:t>Zisťovanie prechodu nulou (</a:t>
            </a:r>
            <a:r>
              <a:rPr lang="sk-SK" sz="3600" dirty="0" err="1" smtClean="0"/>
              <a:t>Zero‑crossing</a:t>
            </a:r>
            <a:r>
              <a:rPr lang="sk-SK" sz="3600" dirty="0" smtClean="0"/>
              <a:t>) druhej derivácie</a:t>
            </a:r>
            <a:endParaRPr lang="sk-SK" sz="3600" dirty="0"/>
          </a:p>
        </p:txBody>
      </p:sp>
      <p:sp>
        <p:nvSpPr>
          <p:cNvPr id="3" name="Content Placeholder 2"/>
          <p:cNvSpPr>
            <a:spLocks noGrp="1"/>
          </p:cNvSpPr>
          <p:nvPr>
            <p:ph idx="1"/>
          </p:nvPr>
        </p:nvSpPr>
        <p:spPr/>
        <p:txBody>
          <a:bodyPr/>
          <a:lstStyle/>
          <a:p>
            <a:pPr lvl="0">
              <a:spcBef>
                <a:spcPts val="1800"/>
              </a:spcBef>
            </a:pPr>
            <a:r>
              <a:rPr lang="sk-SK" sz="2800" dirty="0" smtClean="0"/>
              <a:t>je robustnejšia metóda ako </a:t>
            </a:r>
            <a:r>
              <a:rPr lang="sk-SK" sz="2800" dirty="0" err="1" smtClean="0"/>
              <a:t>gradientné</a:t>
            </a:r>
            <a:r>
              <a:rPr lang="sk-SK" sz="2800" dirty="0" smtClean="0"/>
              <a:t> operátory malej veľkosti – počíta sa ako </a:t>
            </a:r>
            <a:r>
              <a:rPr lang="sk-SK" sz="2800" dirty="0" err="1" smtClean="0"/>
              <a:t>Laplacián</a:t>
            </a:r>
            <a:r>
              <a:rPr lang="sk-SK" sz="2800" dirty="0" smtClean="0"/>
              <a:t> z </a:t>
            </a:r>
            <a:r>
              <a:rPr lang="sk-SK" sz="2800" dirty="0" err="1" smtClean="0"/>
              <a:t>Gaussiánov</a:t>
            </a:r>
            <a:r>
              <a:rPr lang="sk-SK" sz="2800" dirty="0" smtClean="0"/>
              <a:t> (</a:t>
            </a:r>
            <a:r>
              <a:rPr lang="sk-SK" sz="2800" dirty="0" err="1" smtClean="0"/>
              <a:t>LoG</a:t>
            </a:r>
            <a:r>
              <a:rPr lang="sk-SK" sz="2800" dirty="0" smtClean="0"/>
              <a:t>) alebo ako diferencia </a:t>
            </a:r>
            <a:r>
              <a:rPr lang="sk-SK" sz="2800" dirty="0" err="1" smtClean="0"/>
              <a:t>Gaussiánov</a:t>
            </a:r>
            <a:r>
              <a:rPr lang="sk-SK" sz="2800" dirty="0" smtClean="0"/>
              <a:t> (</a:t>
            </a:r>
            <a:r>
              <a:rPr lang="sk-SK" sz="2800" dirty="0" err="1" smtClean="0"/>
              <a:t>DoG</a:t>
            </a:r>
            <a:r>
              <a:rPr lang="sk-SK" sz="2800" dirty="0" smtClean="0"/>
              <a:t>).</a:t>
            </a:r>
          </a:p>
          <a:p>
            <a:pPr>
              <a:spcBef>
                <a:spcPts val="1800"/>
              </a:spcBef>
            </a:pPr>
            <a:r>
              <a:rPr lang="sk-SK" sz="2800" dirty="0" smtClean="0"/>
              <a:t>prečo druhá derivácia ?</a:t>
            </a:r>
          </a:p>
          <a:p>
            <a:pPr lvl="1">
              <a:spcBef>
                <a:spcPts val="1800"/>
              </a:spcBef>
            </a:pPr>
            <a:r>
              <a:rPr lang="sk-SK" sz="2400" dirty="0" smtClean="0"/>
              <a:t>lebo prechod nulou sa zisťuje ľahšie ako extrém pri prvej derivácii</a:t>
            </a:r>
          </a:p>
          <a:p>
            <a:pPr>
              <a:spcBef>
                <a:spcPts val="1800"/>
              </a:spcBef>
            </a:pPr>
            <a:r>
              <a:rPr lang="sk-SK" sz="2800" dirty="0" smtClean="0"/>
              <a:t>ako môžeme počítať druhú deriváciu robustne ?</a:t>
            </a:r>
          </a:p>
          <a:p>
            <a:pPr lvl="1">
              <a:spcBef>
                <a:spcPts val="1800"/>
              </a:spcBef>
            </a:pPr>
            <a:r>
              <a:rPr lang="sk-SK" sz="2400" dirty="0" smtClean="0"/>
              <a:t>najprv obraz vyhladiť (na vyhladenie sa použije </a:t>
            </a:r>
            <a:r>
              <a:rPr lang="sk-SK" sz="2400" dirty="0" err="1" smtClean="0"/>
              <a:t>Gaussovský</a:t>
            </a:r>
            <a:r>
              <a:rPr lang="sk-SK" sz="2400" dirty="0" smtClean="0"/>
              <a:t> filter) a potom urobiť druhú deriváciu</a:t>
            </a:r>
          </a:p>
          <a:p>
            <a:pPr marL="457200" lvl="1" indent="0">
              <a:buNone/>
            </a:pPr>
            <a:endParaRPr lang="sk-SK" sz="2400" dirty="0" smtClean="0"/>
          </a:p>
          <a:p>
            <a:pPr lvl="1">
              <a:buNone/>
            </a:pPr>
            <a:endParaRPr lang="sk-SK" sz="2400" dirty="0" smtClean="0"/>
          </a:p>
          <a:p>
            <a:endParaRPr lang="sk-SK"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3081" y="442499"/>
            <a:ext cx="8229597" cy="5878532"/>
          </a:xfrm>
          <a:prstGeom prst="rect">
            <a:avLst/>
          </a:prstGeom>
        </p:spPr>
        <p:txBody>
          <a:bodyPr wrap="square">
            <a:spAutoFit/>
          </a:bodyPr>
          <a:lstStyle/>
          <a:p>
            <a:pPr marL="0" lvl="1" indent="273050"/>
            <a:r>
              <a:rPr lang="sk-SK" sz="2800" dirty="0"/>
              <a:t>vzorce – Gaussián alebo Gaussovský filter </a:t>
            </a:r>
            <a:r>
              <a:rPr lang="sk-SK" sz="2800" i="1" dirty="0"/>
              <a:t>G(x,y) </a:t>
            </a:r>
            <a:r>
              <a:rPr lang="sk-SK" sz="2800" dirty="0"/>
              <a:t>je daný ako</a:t>
            </a:r>
            <a:r>
              <a:rPr lang="sk-SK" sz="2800" dirty="0" smtClean="0"/>
              <a:t> </a:t>
            </a:r>
          </a:p>
          <a:p>
            <a:pPr marL="0" lvl="1" indent="273050"/>
            <a:endParaRPr lang="sk-SK" sz="2800" dirty="0"/>
          </a:p>
          <a:p>
            <a:pPr marL="342900" lvl="1" indent="-342900">
              <a:lnSpc>
                <a:spcPct val="90000"/>
              </a:lnSpc>
              <a:spcBef>
                <a:spcPts val="1200"/>
              </a:spcBef>
              <a:buClr>
                <a:schemeClr val="hlink"/>
              </a:buClr>
              <a:buSzPct val="70000"/>
              <a:buFont typeface="Wingdings" pitchFamily="2" charset="2"/>
              <a:buChar char="n"/>
            </a:pPr>
            <a:r>
              <a:rPr lang="sk-SK" sz="2800" dirty="0">
                <a:effectLst>
                  <a:outerShdw blurRad="38100" dist="38100" dir="2700000" algn="tl">
                    <a:srgbClr val="000000"/>
                  </a:outerShdw>
                </a:effectLst>
                <a:latin typeface="+mn-lt"/>
                <a:cs typeface="+mn-cs"/>
              </a:rPr>
              <a:t>kde x a y sú obrazové súradnice a σ je štandardná odchýlka súvisiaceho rozdelenia pravdepodobnosti. </a:t>
            </a:r>
          </a:p>
          <a:p>
            <a:pPr marL="342900" lvl="1" indent="-342900">
              <a:lnSpc>
                <a:spcPct val="90000"/>
              </a:lnSpc>
              <a:spcBef>
                <a:spcPts val="1200"/>
              </a:spcBef>
              <a:buClr>
                <a:schemeClr val="hlink"/>
              </a:buClr>
              <a:buSzPct val="70000"/>
              <a:buFont typeface="Wingdings" pitchFamily="2" charset="2"/>
              <a:buChar char="n"/>
            </a:pPr>
            <a:r>
              <a:rPr lang="sk-SK" sz="2800" dirty="0">
                <a:effectLst>
                  <a:outerShdw blurRad="38100" dist="38100" dir="2700000" algn="tl">
                    <a:srgbClr val="000000"/>
                  </a:outerShdw>
                </a:effectLst>
                <a:latin typeface="+mn-lt"/>
                <a:cs typeface="+mn-cs"/>
              </a:rPr>
              <a:t>Parameter σ je jediným parametrom filtra a je úmerný  veľkosti okolia, v ktorom filter pôsobí. </a:t>
            </a:r>
            <a:endParaRPr lang="sk-SK" sz="2800" dirty="0" smtClean="0">
              <a:effectLst>
                <a:outerShdw blurRad="38100" dist="38100" dir="2700000" algn="tl">
                  <a:srgbClr val="000000"/>
                </a:outerShdw>
              </a:effectLst>
              <a:latin typeface="+mn-lt"/>
              <a:cs typeface="+mn-cs"/>
            </a:endParaRPr>
          </a:p>
          <a:p>
            <a:pPr marL="342900" lvl="1" indent="-342900">
              <a:lnSpc>
                <a:spcPct val="90000"/>
              </a:lnSpc>
              <a:spcBef>
                <a:spcPts val="1200"/>
              </a:spcBef>
              <a:buClr>
                <a:schemeClr val="hlink"/>
              </a:buClr>
              <a:buSzPct val="70000"/>
              <a:buFont typeface="Wingdings" pitchFamily="2" charset="2"/>
              <a:buChar char="n"/>
            </a:pPr>
            <a:r>
              <a:rPr lang="sk-SK" sz="2800" dirty="0" smtClean="0">
                <a:effectLst>
                  <a:outerShdw blurRad="38100" dist="38100" dir="2700000" algn="tl">
                    <a:srgbClr val="000000"/>
                  </a:outerShdw>
                </a:effectLst>
                <a:latin typeface="+mn-lt"/>
                <a:cs typeface="+mn-cs"/>
              </a:rPr>
              <a:t>rozmer </a:t>
            </a:r>
            <a:r>
              <a:rPr lang="sk-SK" sz="2800" dirty="0">
                <a:effectLst>
                  <a:outerShdw blurRad="38100" dist="38100" dir="2700000" algn="tl">
                    <a:srgbClr val="000000"/>
                  </a:outerShdw>
                </a:effectLst>
                <a:latin typeface="+mn-lt"/>
                <a:cs typeface="+mn-cs"/>
              </a:rPr>
              <a:t>konvolučných masiek narastá s rastúcim σ (väčšie σ znamená, že len výraznejšie zmeny budú zachytené</a:t>
            </a:r>
            <a:r>
              <a:rPr lang="sk-SK" sz="2800" dirty="0" smtClean="0">
                <a:effectLst>
                  <a:outerShdw blurRad="38100" dist="38100" dir="2700000" algn="tl">
                    <a:srgbClr val="000000"/>
                  </a:outerShdw>
                </a:effectLst>
                <a:latin typeface="+mn-lt"/>
                <a:cs typeface="+mn-cs"/>
              </a:rPr>
              <a:t>)</a:t>
            </a:r>
            <a:endParaRPr lang="sk-SK" sz="2800" dirty="0">
              <a:effectLst>
                <a:outerShdw blurRad="38100" dist="38100" dir="2700000" algn="tl">
                  <a:srgbClr val="000000"/>
                </a:outerShdw>
              </a:effectLst>
              <a:latin typeface="+mn-lt"/>
              <a:cs typeface="+mn-cs"/>
            </a:endParaRPr>
          </a:p>
          <a:p>
            <a:pPr marL="342900" lvl="1" indent="-342900">
              <a:lnSpc>
                <a:spcPct val="90000"/>
              </a:lnSpc>
              <a:spcBef>
                <a:spcPts val="1200"/>
              </a:spcBef>
              <a:buClr>
                <a:schemeClr val="hlink"/>
              </a:buClr>
              <a:buSzPct val="70000"/>
              <a:buFont typeface="Wingdings" pitchFamily="2" charset="2"/>
              <a:buChar char="n"/>
            </a:pPr>
            <a:r>
              <a:rPr lang="sk-SK" sz="2800" dirty="0">
                <a:effectLst>
                  <a:outerShdw blurRad="38100" dist="38100" dir="2700000" algn="tl">
                    <a:srgbClr val="000000"/>
                  </a:outerShdw>
                </a:effectLst>
                <a:latin typeface="+mn-lt"/>
                <a:cs typeface="+mn-cs"/>
              </a:rPr>
              <a:t>Obrazové body, ktoré sú vzdialenejšie od centra filtra majú menší vplyv, tie, čo sú vzdialené viac ako 3σ majú zanedbateľný vplyv</a:t>
            </a:r>
            <a:r>
              <a:rPr lang="sk-SK" sz="2800" dirty="0" smtClean="0">
                <a:effectLst>
                  <a:outerShdw blurRad="38100" dist="38100" dir="2700000" algn="tl">
                    <a:srgbClr val="000000"/>
                  </a:outerShdw>
                </a:effectLst>
                <a:latin typeface="+mn-lt"/>
                <a:cs typeface="+mn-cs"/>
              </a:rPr>
              <a:t>.</a:t>
            </a:r>
            <a:endParaRPr lang="sk-SK" sz="2800" dirty="0">
              <a:effectLst>
                <a:outerShdw blurRad="38100" dist="38100" dir="2700000" algn="tl">
                  <a:srgbClr val="000000"/>
                </a:outerShdw>
              </a:effectLst>
              <a:latin typeface="+mn-lt"/>
              <a:cs typeface="+mn-cs"/>
            </a:endParaRPr>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2828259" y="1161739"/>
            <a:ext cx="2881425" cy="624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572529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7908" name="Rectangle 4"/>
          <p:cNvSpPr>
            <a:spLocks noGrp="1" noChangeArrowheads="1"/>
          </p:cNvSpPr>
          <p:nvPr>
            <p:ph type="title"/>
          </p:nvPr>
        </p:nvSpPr>
        <p:spPr/>
        <p:txBody>
          <a:bodyPr/>
          <a:lstStyle/>
          <a:p>
            <a:r>
              <a:rPr lang="sk-SK"/>
              <a:t>Druhá derivácia</a:t>
            </a:r>
            <a:endParaRPr lang="en-US"/>
          </a:p>
        </p:txBody>
      </p:sp>
      <p:pic>
        <p:nvPicPr>
          <p:cNvPr id="1787909" name="Picture 5" descr="7_3_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3763" y="2486025"/>
            <a:ext cx="3783012" cy="2335213"/>
          </a:xfrm>
          <a:prstGeom prst="rect">
            <a:avLst/>
          </a:prstGeom>
          <a:noFill/>
          <a:extLst>
            <a:ext uri="{909E8E84-426E-40DD-AFC4-6F175D3DCCD1}">
              <a14:hiddenFill xmlns:a14="http://schemas.microsoft.com/office/drawing/2010/main">
                <a:solidFill>
                  <a:srgbClr val="FFFFFF"/>
                </a:solidFill>
              </a14:hiddenFill>
            </a:ext>
          </a:extLst>
        </p:spPr>
      </p:pic>
      <p:pic>
        <p:nvPicPr>
          <p:cNvPr id="1787910" name="Picture 6" descr="fig3"/>
          <p:cNvPicPr>
            <a:picLocks noChangeAspect="1" noChangeArrowheads="1"/>
          </p:cNvPicPr>
          <p:nvPr/>
        </p:nvPicPr>
        <p:blipFill>
          <a:blip r:embed="rId3" cstate="print">
            <a:extLst>
              <a:ext uri="{28A0092B-C50C-407E-A947-70E740481C1C}">
                <a14:useLocalDpi xmlns:a14="http://schemas.microsoft.com/office/drawing/2010/main" val="0"/>
              </a:ext>
            </a:extLst>
          </a:blip>
          <a:srcRect l="-1926" t="-2341" r="-1443" b="-3096"/>
          <a:stretch>
            <a:fillRect/>
          </a:stretch>
        </p:blipFill>
        <p:spPr bwMode="auto">
          <a:xfrm>
            <a:off x="406400" y="4484688"/>
            <a:ext cx="2960688" cy="1924050"/>
          </a:xfrm>
          <a:prstGeom prst="rect">
            <a:avLst/>
          </a:prstGeom>
          <a:solidFill>
            <a:schemeClr val="tx1"/>
          </a:solidFill>
        </p:spPr>
      </p:pic>
      <p:pic>
        <p:nvPicPr>
          <p:cNvPr id="1787911" name="Picture 7" descr="fig1"/>
          <p:cNvPicPr>
            <a:picLocks noChangeAspect="1" noChangeArrowheads="1"/>
          </p:cNvPicPr>
          <p:nvPr/>
        </p:nvPicPr>
        <p:blipFill>
          <a:blip r:embed="rId4" cstate="print">
            <a:extLst>
              <a:ext uri="{28A0092B-C50C-407E-A947-70E740481C1C}">
                <a14:useLocalDpi xmlns:a14="http://schemas.microsoft.com/office/drawing/2010/main" val="0"/>
              </a:ext>
            </a:extLst>
          </a:blip>
          <a:srcRect l="-2516" t="-6061" r="-1973" b="-6181"/>
          <a:stretch>
            <a:fillRect/>
          </a:stretch>
        </p:blipFill>
        <p:spPr bwMode="auto">
          <a:xfrm>
            <a:off x="463550" y="1217613"/>
            <a:ext cx="2919413" cy="1276350"/>
          </a:xfrm>
          <a:prstGeom prst="rect">
            <a:avLst/>
          </a:prstGeom>
          <a:solidFill>
            <a:schemeClr val="tx1"/>
          </a:solidFill>
        </p:spPr>
      </p:pic>
      <p:pic>
        <p:nvPicPr>
          <p:cNvPr id="1787912" name="Picture 8" descr="fig2"/>
          <p:cNvPicPr>
            <a:picLocks noChangeAspect="1" noChangeArrowheads="1"/>
          </p:cNvPicPr>
          <p:nvPr/>
        </p:nvPicPr>
        <p:blipFill>
          <a:blip r:embed="rId5" cstate="print">
            <a:extLst>
              <a:ext uri="{28A0092B-C50C-407E-A947-70E740481C1C}">
                <a14:useLocalDpi xmlns:a14="http://schemas.microsoft.com/office/drawing/2010/main" val="0"/>
              </a:ext>
            </a:extLst>
          </a:blip>
          <a:srcRect l="-1822" t="-3835" r="-1332" b="-1610"/>
          <a:stretch>
            <a:fillRect/>
          </a:stretch>
        </p:blipFill>
        <p:spPr bwMode="auto">
          <a:xfrm>
            <a:off x="425450" y="2527300"/>
            <a:ext cx="3216275" cy="1895475"/>
          </a:xfrm>
          <a:prstGeom prst="rect">
            <a:avLst/>
          </a:prstGeom>
          <a:solidFill>
            <a:schemeClr val="tx1"/>
          </a:solidFill>
        </p:spPr>
      </p:pic>
      <p:sp>
        <p:nvSpPr>
          <p:cNvPr id="1787917" name="Line 13"/>
          <p:cNvSpPr>
            <a:spLocks noChangeShapeType="1"/>
          </p:cNvSpPr>
          <p:nvPr/>
        </p:nvSpPr>
        <p:spPr bwMode="auto">
          <a:xfrm>
            <a:off x="2036763" y="1349375"/>
            <a:ext cx="0" cy="4538663"/>
          </a:xfrm>
          <a:prstGeom prst="line">
            <a:avLst/>
          </a:prstGeom>
          <a:noFill/>
          <a:ln w="2857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787919" name="Group 15"/>
          <p:cNvGrpSpPr>
            <a:grpSpLocks/>
          </p:cNvGrpSpPr>
          <p:nvPr/>
        </p:nvGrpSpPr>
        <p:grpSpPr bwMode="auto">
          <a:xfrm>
            <a:off x="1724025" y="1327150"/>
            <a:ext cx="641350" cy="2759075"/>
            <a:chOff x="1086" y="836"/>
            <a:chExt cx="404" cy="1738"/>
          </a:xfrm>
        </p:grpSpPr>
        <p:sp>
          <p:nvSpPr>
            <p:cNvPr id="1787916" name="Line 12"/>
            <p:cNvSpPr>
              <a:spLocks noChangeShapeType="1"/>
            </p:cNvSpPr>
            <p:nvPr/>
          </p:nvSpPr>
          <p:spPr bwMode="auto">
            <a:xfrm>
              <a:off x="1490" y="836"/>
              <a:ext cx="0" cy="1738"/>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87918" name="Line 14"/>
            <p:cNvSpPr>
              <a:spLocks noChangeShapeType="1"/>
            </p:cNvSpPr>
            <p:nvPr/>
          </p:nvSpPr>
          <p:spPr bwMode="auto">
            <a:xfrm>
              <a:off x="1086" y="1173"/>
              <a:ext cx="0" cy="1394"/>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3214578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787912"/>
                                        </p:tgtEl>
                                        <p:attrNameLst>
                                          <p:attrName>style.visibility</p:attrName>
                                        </p:attrNameLst>
                                      </p:cBhvr>
                                      <p:to>
                                        <p:strVal val="visible"/>
                                      </p:to>
                                    </p:set>
                                    <p:animEffect transition="in" filter="wipe(left)">
                                      <p:cBhvr>
                                        <p:cTn id="7" dur="1000"/>
                                        <p:tgtEl>
                                          <p:spTgt spid="17879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787919"/>
                                        </p:tgtEl>
                                        <p:attrNameLst>
                                          <p:attrName>style.visibility</p:attrName>
                                        </p:attrNameLst>
                                      </p:cBhvr>
                                      <p:to>
                                        <p:strVal val="visible"/>
                                      </p:to>
                                    </p:set>
                                    <p:animEffect transition="in" filter="wipe(down)">
                                      <p:cBhvr>
                                        <p:cTn id="12" dur="2000"/>
                                        <p:tgtEl>
                                          <p:spTgt spid="17879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787910"/>
                                        </p:tgtEl>
                                        <p:attrNameLst>
                                          <p:attrName>style.visibility</p:attrName>
                                        </p:attrNameLst>
                                      </p:cBhvr>
                                      <p:to>
                                        <p:strVal val="visible"/>
                                      </p:to>
                                    </p:set>
                                    <p:animEffect transition="in" filter="wipe(left)">
                                      <p:cBhvr>
                                        <p:cTn id="17" dur="1000"/>
                                        <p:tgtEl>
                                          <p:spTgt spid="17879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787917"/>
                                        </p:tgtEl>
                                        <p:attrNameLst>
                                          <p:attrName>style.visibility</p:attrName>
                                        </p:attrNameLst>
                                      </p:cBhvr>
                                      <p:to>
                                        <p:strVal val="visible"/>
                                      </p:to>
                                    </p:set>
                                    <p:animEffect transition="in" filter="wipe(down)">
                                      <p:cBhvr>
                                        <p:cTn id="22" dur="2000"/>
                                        <p:tgtEl>
                                          <p:spTgt spid="178791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7879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7917"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9954" name="Rectangle 2"/>
          <p:cNvSpPr>
            <a:spLocks noGrp="1" noChangeArrowheads="1"/>
          </p:cNvSpPr>
          <p:nvPr>
            <p:ph type="title"/>
          </p:nvPr>
        </p:nvSpPr>
        <p:spPr/>
        <p:txBody>
          <a:bodyPr/>
          <a:lstStyle/>
          <a:p>
            <a:r>
              <a:rPr lang="sk-SK"/>
              <a:t>Laplacián</a:t>
            </a:r>
          </a:p>
        </p:txBody>
      </p:sp>
      <p:sp>
        <p:nvSpPr>
          <p:cNvPr id="1789958" name="Rectangle 6"/>
          <p:cNvSpPr>
            <a:spLocks noChangeArrowheads="1"/>
          </p:cNvSpPr>
          <p:nvPr/>
        </p:nvSpPr>
        <p:spPr bwMode="auto">
          <a:xfrm>
            <a:off x="552450" y="3687897"/>
            <a:ext cx="8020476" cy="1584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sk-SK" sz="2800" b="0" dirty="0"/>
              <a:t>Konvolúcia </a:t>
            </a:r>
            <a:r>
              <a:rPr lang="en-US" sz="2800" b="0" dirty="0"/>
              <a:t> [1, -2, 1</a:t>
            </a:r>
            <a:r>
              <a:rPr lang="en-US" sz="2800" b="0" dirty="0" smtClean="0"/>
              <a:t>]</a:t>
            </a:r>
          </a:p>
          <a:p>
            <a:pPr algn="l">
              <a:spcBef>
                <a:spcPct val="20000"/>
              </a:spcBef>
              <a:buClr>
                <a:schemeClr val="hlink"/>
              </a:buClr>
              <a:buSzPct val="75000"/>
              <a:buFont typeface="Wingdings" pitchFamily="2" charset="2"/>
              <a:buNone/>
            </a:pPr>
            <a:r>
              <a:rPr lang="en-US" sz="2800" dirty="0" smtClean="0">
                <a:sym typeface="Symbol" pitchFamily="18" charset="2"/>
              </a:rPr>
              <a:t>-</a:t>
            </a:r>
            <a:r>
              <a:rPr lang="sk-SK" sz="2800" dirty="0" smtClean="0">
                <a:sym typeface="Symbol" pitchFamily="18" charset="2"/>
              </a:rPr>
              <a:t> je izotropný operátor, na všetky zmeny reaguje rovnako</a:t>
            </a:r>
            <a:endParaRPr lang="en-US" sz="2800" b="0" dirty="0">
              <a:sym typeface="Symbol" pitchFamily="18" charset="2"/>
            </a:endParaRPr>
          </a:p>
        </p:txBody>
      </p:sp>
      <p:graphicFrame>
        <p:nvGraphicFramePr>
          <p:cNvPr id="1789959" name="Object 7"/>
          <p:cNvGraphicFramePr>
            <a:graphicFrameLocks noChangeAspect="1"/>
          </p:cNvGraphicFramePr>
          <p:nvPr>
            <p:extLst>
              <p:ext uri="{D42A27DB-BD31-4B8C-83A1-F6EECF244321}">
                <p14:modId xmlns:p14="http://schemas.microsoft.com/office/powerpoint/2010/main" val="3011709408"/>
              </p:ext>
            </p:extLst>
          </p:nvPr>
        </p:nvGraphicFramePr>
        <p:xfrm>
          <a:off x="3094038" y="1761604"/>
          <a:ext cx="2706687" cy="1052513"/>
        </p:xfrm>
        <a:graphic>
          <a:graphicData uri="http://schemas.openxmlformats.org/presentationml/2006/ole">
            <mc:AlternateContent xmlns:mc="http://schemas.openxmlformats.org/markup-compatibility/2006">
              <mc:Choice xmlns:v="urn:schemas-microsoft-com:vml" Requires="v">
                <p:oleObj spid="_x0000_s14606" name="Rovnice" r:id="rId3" imgW="1143000" imgH="444240" progId="Equation.3">
                  <p:embed/>
                </p:oleObj>
              </mc:Choice>
              <mc:Fallback>
                <p:oleObj name="Rovnice" r:id="rId3" imgW="1143000" imgH="4442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4038" y="1761604"/>
                        <a:ext cx="2706687" cy="1052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7745730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789959"/>
                                        </p:tgtEl>
                                        <p:attrNameLst>
                                          <p:attrName>style.visibility</p:attrName>
                                        </p:attrNameLst>
                                      </p:cBhvr>
                                      <p:to>
                                        <p:strVal val="visible"/>
                                      </p:to>
                                    </p:set>
                                    <p:anim calcmode="lin" valueType="num">
                                      <p:cBhvr additive="base">
                                        <p:cTn id="7" dur="500" fill="hold"/>
                                        <p:tgtEl>
                                          <p:spTgt spid="1789959"/>
                                        </p:tgtEl>
                                        <p:attrNameLst>
                                          <p:attrName>ppt_x</p:attrName>
                                        </p:attrNameLst>
                                      </p:cBhvr>
                                      <p:tavLst>
                                        <p:tav tm="0">
                                          <p:val>
                                            <p:strVal val="1+#ppt_w/2"/>
                                          </p:val>
                                        </p:tav>
                                        <p:tav tm="100000">
                                          <p:val>
                                            <p:strVal val="#ppt_x"/>
                                          </p:val>
                                        </p:tav>
                                      </p:tavLst>
                                    </p:anim>
                                    <p:anim calcmode="lin" valueType="num">
                                      <p:cBhvr additive="base">
                                        <p:cTn id="8" dur="500" fill="hold"/>
                                        <p:tgtEl>
                                          <p:spTgt spid="178995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7899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9958" grpId="0"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k-SK"/>
          </a:p>
        </p:txBody>
      </p:sp>
      <p:graphicFrame>
        <p:nvGraphicFramePr>
          <p:cNvPr id="3" name="Object 2"/>
          <p:cNvGraphicFramePr>
            <a:graphicFrameLocks noChangeAspect="1"/>
          </p:cNvGraphicFramePr>
          <p:nvPr>
            <p:extLst>
              <p:ext uri="{D42A27DB-BD31-4B8C-83A1-F6EECF244321}">
                <p14:modId xmlns:p14="http://schemas.microsoft.com/office/powerpoint/2010/main" val="143622042"/>
              </p:ext>
            </p:extLst>
          </p:nvPr>
        </p:nvGraphicFramePr>
        <p:xfrm>
          <a:off x="884238" y="2693988"/>
          <a:ext cx="5564187" cy="993775"/>
        </p:xfrm>
        <a:graphic>
          <a:graphicData uri="http://schemas.openxmlformats.org/presentationml/2006/ole">
            <mc:AlternateContent xmlns:mc="http://schemas.openxmlformats.org/markup-compatibility/2006">
              <mc:Choice xmlns:v="urn:schemas-microsoft-com:vml" Requires="v">
                <p:oleObj spid="_x0000_s35848" name="Rovnica" r:id="rId3" imgW="2214000" imgH="387000" progId="Equation.3">
                  <p:embed/>
                </p:oleObj>
              </mc:Choice>
              <mc:Fallback>
                <p:oleObj name="Rovnica" r:id="rId3" imgW="2214000" imgH="38700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4238" y="2693988"/>
                        <a:ext cx="5564187" cy="993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1874048238"/>
              </p:ext>
            </p:extLst>
          </p:nvPr>
        </p:nvGraphicFramePr>
        <p:xfrm>
          <a:off x="804863" y="3844925"/>
          <a:ext cx="5564187" cy="1054100"/>
        </p:xfrm>
        <a:graphic>
          <a:graphicData uri="http://schemas.openxmlformats.org/presentationml/2006/ole">
            <mc:AlternateContent xmlns:mc="http://schemas.openxmlformats.org/markup-compatibility/2006">
              <mc:Choice xmlns:v="urn:schemas-microsoft-com:vml" Requires="v">
                <p:oleObj spid="_x0000_s35849" name="Rovnica" r:id="rId5" imgW="2214000" imgH="414000" progId="Equation.3">
                  <p:embed/>
                </p:oleObj>
              </mc:Choice>
              <mc:Fallback>
                <p:oleObj name="Rovnica" r:id="rId5" imgW="2214000" imgH="41400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4863" y="3844925"/>
                        <a:ext cx="5564187" cy="1054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4896489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90978" name="Rectangle 2"/>
          <p:cNvSpPr>
            <a:spLocks noGrp="1" noChangeArrowheads="1"/>
          </p:cNvSpPr>
          <p:nvPr>
            <p:ph type="title"/>
          </p:nvPr>
        </p:nvSpPr>
        <p:spPr/>
        <p:txBody>
          <a:bodyPr/>
          <a:lstStyle/>
          <a:p>
            <a:r>
              <a:rPr lang="sk-SK"/>
              <a:t>Laplacián</a:t>
            </a:r>
          </a:p>
        </p:txBody>
      </p:sp>
      <p:pic>
        <p:nvPicPr>
          <p:cNvPr id="1790980" name="Picture 4" descr="lapla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713" y="1657350"/>
            <a:ext cx="2971800" cy="2538413"/>
          </a:xfrm>
          <a:prstGeom prst="rect">
            <a:avLst/>
          </a:prstGeom>
          <a:solidFill>
            <a:schemeClr val="tx1"/>
          </a:solidFill>
        </p:spPr>
      </p:pic>
      <p:grpSp>
        <p:nvGrpSpPr>
          <p:cNvPr id="1790982" name="Group 6"/>
          <p:cNvGrpSpPr>
            <a:grpSpLocks noRot="1"/>
          </p:cNvGrpSpPr>
          <p:nvPr/>
        </p:nvGrpSpPr>
        <p:grpSpPr bwMode="auto">
          <a:xfrm>
            <a:off x="6248400" y="1852613"/>
            <a:ext cx="1874838" cy="1782762"/>
            <a:chOff x="3216" y="1248"/>
            <a:chExt cx="1181" cy="1123"/>
          </a:xfrm>
        </p:grpSpPr>
        <p:sp>
          <p:nvSpPr>
            <p:cNvPr id="1790983" name="Rectangle 7"/>
            <p:cNvSpPr>
              <a:spLocks noChangeArrowheads="1"/>
            </p:cNvSpPr>
            <p:nvPr/>
          </p:nvSpPr>
          <p:spPr bwMode="auto">
            <a:xfrm>
              <a:off x="4003" y="1997"/>
              <a:ext cx="394"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0</a:t>
              </a:r>
            </a:p>
          </p:txBody>
        </p:sp>
        <p:sp>
          <p:nvSpPr>
            <p:cNvPr id="1790984" name="Rectangle 8"/>
            <p:cNvSpPr>
              <a:spLocks noChangeArrowheads="1"/>
            </p:cNvSpPr>
            <p:nvPr/>
          </p:nvSpPr>
          <p:spPr bwMode="auto">
            <a:xfrm>
              <a:off x="3610" y="1997"/>
              <a:ext cx="393"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1790985" name="Rectangle 9"/>
            <p:cNvSpPr>
              <a:spLocks noChangeArrowheads="1"/>
            </p:cNvSpPr>
            <p:nvPr/>
          </p:nvSpPr>
          <p:spPr bwMode="auto">
            <a:xfrm>
              <a:off x="3216" y="1997"/>
              <a:ext cx="394"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0</a:t>
              </a:r>
            </a:p>
          </p:txBody>
        </p:sp>
        <p:sp>
          <p:nvSpPr>
            <p:cNvPr id="1790986" name="Rectangle 10"/>
            <p:cNvSpPr>
              <a:spLocks noChangeArrowheads="1"/>
            </p:cNvSpPr>
            <p:nvPr/>
          </p:nvSpPr>
          <p:spPr bwMode="auto">
            <a:xfrm>
              <a:off x="4003" y="1623"/>
              <a:ext cx="394"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1790987" name="Rectangle 11"/>
            <p:cNvSpPr>
              <a:spLocks noChangeArrowheads="1"/>
            </p:cNvSpPr>
            <p:nvPr/>
          </p:nvSpPr>
          <p:spPr bwMode="auto">
            <a:xfrm>
              <a:off x="3610" y="1623"/>
              <a:ext cx="393"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-4</a:t>
              </a:r>
            </a:p>
          </p:txBody>
        </p:sp>
        <p:sp>
          <p:nvSpPr>
            <p:cNvPr id="1790988" name="Rectangle 12"/>
            <p:cNvSpPr>
              <a:spLocks noChangeArrowheads="1"/>
            </p:cNvSpPr>
            <p:nvPr/>
          </p:nvSpPr>
          <p:spPr bwMode="auto">
            <a:xfrm>
              <a:off x="3216" y="1623"/>
              <a:ext cx="394"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1790989" name="Rectangle 13"/>
            <p:cNvSpPr>
              <a:spLocks noChangeArrowheads="1"/>
            </p:cNvSpPr>
            <p:nvPr/>
          </p:nvSpPr>
          <p:spPr bwMode="auto">
            <a:xfrm>
              <a:off x="4003" y="1248"/>
              <a:ext cx="394" cy="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0</a:t>
              </a:r>
            </a:p>
          </p:txBody>
        </p:sp>
        <p:sp>
          <p:nvSpPr>
            <p:cNvPr id="1790990" name="Rectangle 14"/>
            <p:cNvSpPr>
              <a:spLocks noChangeArrowheads="1"/>
            </p:cNvSpPr>
            <p:nvPr/>
          </p:nvSpPr>
          <p:spPr bwMode="auto">
            <a:xfrm>
              <a:off x="3610" y="1248"/>
              <a:ext cx="393" cy="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1790991" name="Rectangle 15"/>
            <p:cNvSpPr>
              <a:spLocks noChangeArrowheads="1"/>
            </p:cNvSpPr>
            <p:nvPr/>
          </p:nvSpPr>
          <p:spPr bwMode="auto">
            <a:xfrm>
              <a:off x="3216" y="1248"/>
              <a:ext cx="394" cy="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0</a:t>
              </a:r>
            </a:p>
          </p:txBody>
        </p:sp>
        <p:sp>
          <p:nvSpPr>
            <p:cNvPr id="1790992" name="Line 16"/>
            <p:cNvSpPr>
              <a:spLocks noChangeShapeType="1"/>
            </p:cNvSpPr>
            <p:nvPr/>
          </p:nvSpPr>
          <p:spPr bwMode="auto">
            <a:xfrm>
              <a:off x="3216" y="1248"/>
              <a:ext cx="1181" cy="0"/>
            </a:xfrm>
            <a:prstGeom prst="line">
              <a:avLst/>
            </a:prstGeom>
            <a:noFill/>
            <a:ln w="28575" cap="sq">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90993" name="Line 17"/>
            <p:cNvSpPr>
              <a:spLocks noChangeShapeType="1"/>
            </p:cNvSpPr>
            <p:nvPr/>
          </p:nvSpPr>
          <p:spPr bwMode="auto">
            <a:xfrm>
              <a:off x="3216" y="1623"/>
              <a:ext cx="1181"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90994" name="Line 18"/>
            <p:cNvSpPr>
              <a:spLocks noChangeShapeType="1"/>
            </p:cNvSpPr>
            <p:nvPr/>
          </p:nvSpPr>
          <p:spPr bwMode="auto">
            <a:xfrm>
              <a:off x="3216" y="1997"/>
              <a:ext cx="1181"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90995" name="Line 19"/>
            <p:cNvSpPr>
              <a:spLocks noChangeShapeType="1"/>
            </p:cNvSpPr>
            <p:nvPr/>
          </p:nvSpPr>
          <p:spPr bwMode="auto">
            <a:xfrm>
              <a:off x="3216" y="2371"/>
              <a:ext cx="1181" cy="0"/>
            </a:xfrm>
            <a:prstGeom prst="line">
              <a:avLst/>
            </a:prstGeom>
            <a:noFill/>
            <a:ln w="28575" cap="sq">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90996" name="Line 20"/>
            <p:cNvSpPr>
              <a:spLocks noChangeShapeType="1"/>
            </p:cNvSpPr>
            <p:nvPr/>
          </p:nvSpPr>
          <p:spPr bwMode="auto">
            <a:xfrm>
              <a:off x="3216" y="1248"/>
              <a:ext cx="0" cy="1123"/>
            </a:xfrm>
            <a:prstGeom prst="line">
              <a:avLst/>
            </a:prstGeom>
            <a:noFill/>
            <a:ln w="28575" cap="sq">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90997" name="Line 21"/>
            <p:cNvSpPr>
              <a:spLocks noChangeShapeType="1"/>
            </p:cNvSpPr>
            <p:nvPr/>
          </p:nvSpPr>
          <p:spPr bwMode="auto">
            <a:xfrm>
              <a:off x="3610" y="1248"/>
              <a:ext cx="0" cy="1123"/>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90998" name="Line 22"/>
            <p:cNvSpPr>
              <a:spLocks noChangeShapeType="1"/>
            </p:cNvSpPr>
            <p:nvPr/>
          </p:nvSpPr>
          <p:spPr bwMode="auto">
            <a:xfrm>
              <a:off x="4003" y="1248"/>
              <a:ext cx="0" cy="1123"/>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90999" name="Line 23"/>
            <p:cNvSpPr>
              <a:spLocks noChangeShapeType="1"/>
            </p:cNvSpPr>
            <p:nvPr/>
          </p:nvSpPr>
          <p:spPr bwMode="auto">
            <a:xfrm>
              <a:off x="4397" y="1248"/>
              <a:ext cx="0" cy="1123"/>
            </a:xfrm>
            <a:prstGeom prst="line">
              <a:avLst/>
            </a:prstGeom>
            <a:noFill/>
            <a:ln w="28575" cap="sq">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791000" name="Group 24"/>
          <p:cNvGrpSpPr>
            <a:grpSpLocks noRot="1"/>
          </p:cNvGrpSpPr>
          <p:nvPr/>
        </p:nvGrpSpPr>
        <p:grpSpPr bwMode="auto">
          <a:xfrm>
            <a:off x="6248400" y="4114800"/>
            <a:ext cx="1874838" cy="1782763"/>
            <a:chOff x="3216" y="1248"/>
            <a:chExt cx="1181" cy="1123"/>
          </a:xfrm>
        </p:grpSpPr>
        <p:sp>
          <p:nvSpPr>
            <p:cNvPr id="1791001" name="Rectangle 25"/>
            <p:cNvSpPr>
              <a:spLocks noChangeArrowheads="1"/>
            </p:cNvSpPr>
            <p:nvPr/>
          </p:nvSpPr>
          <p:spPr bwMode="auto">
            <a:xfrm>
              <a:off x="4003" y="1997"/>
              <a:ext cx="394"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1791002" name="Rectangle 26"/>
            <p:cNvSpPr>
              <a:spLocks noChangeArrowheads="1"/>
            </p:cNvSpPr>
            <p:nvPr/>
          </p:nvSpPr>
          <p:spPr bwMode="auto">
            <a:xfrm>
              <a:off x="3610" y="1997"/>
              <a:ext cx="393"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1791003" name="Rectangle 27"/>
            <p:cNvSpPr>
              <a:spLocks noChangeArrowheads="1"/>
            </p:cNvSpPr>
            <p:nvPr/>
          </p:nvSpPr>
          <p:spPr bwMode="auto">
            <a:xfrm>
              <a:off x="3216" y="1997"/>
              <a:ext cx="394"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1791004" name="Rectangle 28"/>
            <p:cNvSpPr>
              <a:spLocks noChangeArrowheads="1"/>
            </p:cNvSpPr>
            <p:nvPr/>
          </p:nvSpPr>
          <p:spPr bwMode="auto">
            <a:xfrm>
              <a:off x="4003" y="1623"/>
              <a:ext cx="394"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1791005" name="Rectangle 29"/>
            <p:cNvSpPr>
              <a:spLocks noChangeArrowheads="1"/>
            </p:cNvSpPr>
            <p:nvPr/>
          </p:nvSpPr>
          <p:spPr bwMode="auto">
            <a:xfrm>
              <a:off x="3610" y="1623"/>
              <a:ext cx="393"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-8</a:t>
              </a:r>
            </a:p>
          </p:txBody>
        </p:sp>
        <p:sp>
          <p:nvSpPr>
            <p:cNvPr id="1791006" name="Rectangle 30"/>
            <p:cNvSpPr>
              <a:spLocks noChangeArrowheads="1"/>
            </p:cNvSpPr>
            <p:nvPr/>
          </p:nvSpPr>
          <p:spPr bwMode="auto">
            <a:xfrm>
              <a:off x="3216" y="1623"/>
              <a:ext cx="394"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1791007" name="Rectangle 31"/>
            <p:cNvSpPr>
              <a:spLocks noChangeArrowheads="1"/>
            </p:cNvSpPr>
            <p:nvPr/>
          </p:nvSpPr>
          <p:spPr bwMode="auto">
            <a:xfrm>
              <a:off x="4003" y="1248"/>
              <a:ext cx="394" cy="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1791008" name="Rectangle 32"/>
            <p:cNvSpPr>
              <a:spLocks noChangeArrowheads="1"/>
            </p:cNvSpPr>
            <p:nvPr/>
          </p:nvSpPr>
          <p:spPr bwMode="auto">
            <a:xfrm>
              <a:off x="3610" y="1248"/>
              <a:ext cx="393" cy="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1791009" name="Rectangle 33"/>
            <p:cNvSpPr>
              <a:spLocks noChangeArrowheads="1"/>
            </p:cNvSpPr>
            <p:nvPr/>
          </p:nvSpPr>
          <p:spPr bwMode="auto">
            <a:xfrm>
              <a:off x="3216" y="1248"/>
              <a:ext cx="394" cy="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20000"/>
                </a:spcBef>
                <a:buClr>
                  <a:schemeClr val="hlink"/>
                </a:buClr>
                <a:buSzPct val="75000"/>
                <a:buFont typeface="Wingdings" pitchFamily="2" charset="2"/>
                <a:buNone/>
              </a:pPr>
              <a:r>
                <a:rPr lang="en-US" sz="1800" b="0"/>
                <a:t>1</a:t>
              </a:r>
            </a:p>
          </p:txBody>
        </p:sp>
        <p:sp>
          <p:nvSpPr>
            <p:cNvPr id="1791010" name="Line 34"/>
            <p:cNvSpPr>
              <a:spLocks noChangeShapeType="1"/>
            </p:cNvSpPr>
            <p:nvPr/>
          </p:nvSpPr>
          <p:spPr bwMode="auto">
            <a:xfrm>
              <a:off x="3216" y="1248"/>
              <a:ext cx="1181" cy="0"/>
            </a:xfrm>
            <a:prstGeom prst="line">
              <a:avLst/>
            </a:prstGeom>
            <a:noFill/>
            <a:ln w="28575" cap="sq">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91011" name="Line 35"/>
            <p:cNvSpPr>
              <a:spLocks noChangeShapeType="1"/>
            </p:cNvSpPr>
            <p:nvPr/>
          </p:nvSpPr>
          <p:spPr bwMode="auto">
            <a:xfrm>
              <a:off x="3216" y="1623"/>
              <a:ext cx="1181"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91012" name="Line 36"/>
            <p:cNvSpPr>
              <a:spLocks noChangeShapeType="1"/>
            </p:cNvSpPr>
            <p:nvPr/>
          </p:nvSpPr>
          <p:spPr bwMode="auto">
            <a:xfrm>
              <a:off x="3216" y="1997"/>
              <a:ext cx="1181"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91013" name="Line 37"/>
            <p:cNvSpPr>
              <a:spLocks noChangeShapeType="1"/>
            </p:cNvSpPr>
            <p:nvPr/>
          </p:nvSpPr>
          <p:spPr bwMode="auto">
            <a:xfrm>
              <a:off x="3216" y="2371"/>
              <a:ext cx="1181" cy="0"/>
            </a:xfrm>
            <a:prstGeom prst="line">
              <a:avLst/>
            </a:prstGeom>
            <a:noFill/>
            <a:ln w="28575" cap="sq">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91014" name="Line 38"/>
            <p:cNvSpPr>
              <a:spLocks noChangeShapeType="1"/>
            </p:cNvSpPr>
            <p:nvPr/>
          </p:nvSpPr>
          <p:spPr bwMode="auto">
            <a:xfrm>
              <a:off x="3216" y="1248"/>
              <a:ext cx="0" cy="1123"/>
            </a:xfrm>
            <a:prstGeom prst="line">
              <a:avLst/>
            </a:prstGeom>
            <a:noFill/>
            <a:ln w="28575" cap="sq">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91015" name="Line 39"/>
            <p:cNvSpPr>
              <a:spLocks noChangeShapeType="1"/>
            </p:cNvSpPr>
            <p:nvPr/>
          </p:nvSpPr>
          <p:spPr bwMode="auto">
            <a:xfrm>
              <a:off x="3610" y="1248"/>
              <a:ext cx="0" cy="1123"/>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91016" name="Line 40"/>
            <p:cNvSpPr>
              <a:spLocks noChangeShapeType="1"/>
            </p:cNvSpPr>
            <p:nvPr/>
          </p:nvSpPr>
          <p:spPr bwMode="auto">
            <a:xfrm>
              <a:off x="4003" y="1248"/>
              <a:ext cx="0" cy="1123"/>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91017" name="Line 41"/>
            <p:cNvSpPr>
              <a:spLocks noChangeShapeType="1"/>
            </p:cNvSpPr>
            <p:nvPr/>
          </p:nvSpPr>
          <p:spPr bwMode="auto">
            <a:xfrm>
              <a:off x="4397" y="1248"/>
              <a:ext cx="0" cy="1123"/>
            </a:xfrm>
            <a:prstGeom prst="line">
              <a:avLst/>
            </a:prstGeom>
            <a:noFill/>
            <a:ln w="28575" cap="sq">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791019" name="Rectangle 43"/>
          <p:cNvSpPr>
            <a:spLocks noChangeArrowheads="1"/>
          </p:cNvSpPr>
          <p:nvPr/>
        </p:nvSpPr>
        <p:spPr bwMode="auto">
          <a:xfrm>
            <a:off x="476250" y="4413250"/>
            <a:ext cx="4833938" cy="2300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l">
              <a:spcBef>
                <a:spcPct val="20000"/>
              </a:spcBef>
              <a:buClr>
                <a:schemeClr val="hlink"/>
              </a:buClr>
              <a:buSzPct val="75000"/>
              <a:buFont typeface="Wingdings" pitchFamily="2" charset="2"/>
              <a:buNone/>
            </a:pPr>
            <a:r>
              <a:rPr lang="sk-SK" sz="2400" b="0" dirty="0"/>
              <a:t>Nevýhody:</a:t>
            </a:r>
          </a:p>
          <a:p>
            <a:pPr marL="742950" lvl="1" indent="-285750" algn="l">
              <a:spcBef>
                <a:spcPct val="20000"/>
              </a:spcBef>
              <a:buClr>
                <a:schemeClr val="tx2"/>
              </a:buClr>
              <a:buSzPct val="75000"/>
              <a:buFont typeface="Wingdings" pitchFamily="2" charset="2"/>
              <a:buNone/>
            </a:pPr>
            <a:r>
              <a:rPr lang="sk-SK" sz="2400" b="0" dirty="0"/>
              <a:t>Veľmi citlivý na šum</a:t>
            </a:r>
          </a:p>
          <a:p>
            <a:pPr marL="742950" lvl="1" indent="-285750" algn="l">
              <a:spcBef>
                <a:spcPct val="20000"/>
              </a:spcBef>
              <a:buClr>
                <a:schemeClr val="tx2"/>
              </a:buClr>
              <a:buSzPct val="75000"/>
              <a:buFont typeface="Wingdings" pitchFamily="2" charset="2"/>
              <a:buNone/>
            </a:pPr>
            <a:r>
              <a:rPr lang="sk-SK" sz="2400" b="0" dirty="0"/>
              <a:t>Produkuje dvojité hrany</a:t>
            </a:r>
          </a:p>
          <a:p>
            <a:pPr marL="742950" lvl="1" indent="-285750" algn="l">
              <a:spcBef>
                <a:spcPct val="20000"/>
              </a:spcBef>
              <a:buClr>
                <a:schemeClr val="tx2"/>
              </a:buClr>
              <a:buSzPct val="75000"/>
              <a:buFont typeface="Wingdings" pitchFamily="2" charset="2"/>
              <a:buNone/>
            </a:pPr>
            <a:r>
              <a:rPr lang="sk-SK" sz="2400" b="0" dirty="0"/>
              <a:t>Neurčuje smer hrany</a:t>
            </a:r>
          </a:p>
        </p:txBody>
      </p:sp>
    </p:spTree>
    <p:extLst>
      <p:ext uri="{BB962C8B-B14F-4D97-AF65-F5344CB8AC3E}">
        <p14:creationId xmlns:p14="http://schemas.microsoft.com/office/powerpoint/2010/main" val="341664698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93026" name="Rectangle 2"/>
          <p:cNvSpPr>
            <a:spLocks noGrp="1" noChangeArrowheads="1"/>
          </p:cNvSpPr>
          <p:nvPr>
            <p:ph type="title"/>
          </p:nvPr>
        </p:nvSpPr>
        <p:spPr/>
        <p:txBody>
          <a:bodyPr/>
          <a:lstStyle/>
          <a:p>
            <a:r>
              <a:rPr lang="sk-SK"/>
              <a:t>Laplacián</a:t>
            </a:r>
          </a:p>
        </p:txBody>
      </p:sp>
      <p:pic>
        <p:nvPicPr>
          <p:cNvPr id="1793027" name="Picture 3" descr="cln1log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8550" y="1295400"/>
            <a:ext cx="2133600" cy="2133600"/>
          </a:xfrm>
          <a:prstGeom prst="rect">
            <a:avLst/>
          </a:prstGeom>
          <a:noFill/>
          <a:extLst>
            <a:ext uri="{909E8E84-426E-40DD-AFC4-6F175D3DCCD1}">
              <a14:hiddenFill xmlns:a14="http://schemas.microsoft.com/office/drawing/2010/main">
                <a:solidFill>
                  <a:srgbClr val="FFFFFF"/>
                </a:solidFill>
              </a14:hiddenFill>
            </a:ext>
          </a:extLst>
        </p:spPr>
      </p:pic>
      <p:sp>
        <p:nvSpPr>
          <p:cNvPr id="1793028" name="Rectangle 4"/>
          <p:cNvSpPr>
            <a:spLocks noGrp="1" noChangeArrowheads="1"/>
          </p:cNvSpPr>
          <p:nvPr>
            <p:ph type="body" idx="4294967295"/>
          </p:nvPr>
        </p:nvSpPr>
        <p:spPr>
          <a:xfrm>
            <a:off x="1089025" y="3505200"/>
            <a:ext cx="2259013" cy="566738"/>
          </a:xfrm>
          <a:noFill/>
          <a:ln/>
        </p:spPr>
        <p:txBody>
          <a:bodyPr/>
          <a:lstStyle/>
          <a:p>
            <a:pPr marL="0" indent="0">
              <a:buNone/>
            </a:pPr>
            <a:r>
              <a:rPr lang="sk-SK" sz="1800" dirty="0"/>
              <a:t>3</a:t>
            </a:r>
            <a:r>
              <a:rPr lang="sk-SK" sz="1800" dirty="0">
                <a:sym typeface="Symbol" pitchFamily="18" charset="2"/>
              </a:rPr>
              <a:t>3</a:t>
            </a:r>
            <a:endParaRPr lang="sk-SK" sz="1800" dirty="0"/>
          </a:p>
        </p:txBody>
      </p:sp>
      <p:pic>
        <p:nvPicPr>
          <p:cNvPr id="1793029" name="Picture 5" descr="cln1log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1295400"/>
            <a:ext cx="2133600" cy="2133600"/>
          </a:xfrm>
          <a:prstGeom prst="rect">
            <a:avLst/>
          </a:prstGeom>
          <a:noFill/>
          <a:extLst>
            <a:ext uri="{909E8E84-426E-40DD-AFC4-6F175D3DCCD1}">
              <a14:hiddenFill xmlns:a14="http://schemas.microsoft.com/office/drawing/2010/main">
                <a:solidFill>
                  <a:srgbClr val="FFFFFF"/>
                </a:solidFill>
              </a14:hiddenFill>
            </a:ext>
          </a:extLst>
        </p:spPr>
      </p:pic>
      <p:sp>
        <p:nvSpPr>
          <p:cNvPr id="1793030" name="Rectangle 6"/>
          <p:cNvSpPr>
            <a:spLocks noChangeArrowheads="1"/>
          </p:cNvSpPr>
          <p:nvPr/>
        </p:nvSpPr>
        <p:spPr bwMode="auto">
          <a:xfrm>
            <a:off x="3384550" y="3505200"/>
            <a:ext cx="21336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000" b="0"/>
              <a:t>5</a:t>
            </a:r>
            <a:r>
              <a:rPr lang="en-US" sz="2000" b="0">
                <a:sym typeface="Symbol" pitchFamily="18" charset="2"/>
              </a:rPr>
              <a:t>5</a:t>
            </a:r>
            <a:endParaRPr lang="en-US" sz="2000" b="0"/>
          </a:p>
        </p:txBody>
      </p:sp>
      <p:pic>
        <p:nvPicPr>
          <p:cNvPr id="1793032" name="Picture 8" descr="cln1ze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8550" y="4114800"/>
            <a:ext cx="21336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1793035" name="Picture 11" descr="cln1zer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4550" y="4114800"/>
            <a:ext cx="21336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1793038" name="Picture 14" descr="cln1zer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70550" y="4114800"/>
            <a:ext cx="21336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1793040" name="Picture 16" descr="cln1log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70550" y="1295400"/>
            <a:ext cx="2133600" cy="2133600"/>
          </a:xfrm>
          <a:prstGeom prst="rect">
            <a:avLst/>
          </a:prstGeom>
          <a:noFill/>
          <a:extLst>
            <a:ext uri="{909E8E84-426E-40DD-AFC4-6F175D3DCCD1}">
              <a14:hiddenFill xmlns:a14="http://schemas.microsoft.com/office/drawing/2010/main">
                <a:solidFill>
                  <a:srgbClr val="FFFFFF"/>
                </a:solidFill>
              </a14:hiddenFill>
            </a:ext>
          </a:extLst>
        </p:spPr>
      </p:pic>
      <p:sp>
        <p:nvSpPr>
          <p:cNvPr id="1793041" name="Rectangle 17"/>
          <p:cNvSpPr>
            <a:spLocks noChangeArrowheads="1"/>
          </p:cNvSpPr>
          <p:nvPr/>
        </p:nvSpPr>
        <p:spPr bwMode="auto">
          <a:xfrm>
            <a:off x="5670550" y="3505200"/>
            <a:ext cx="21336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000" b="0"/>
              <a:t>7</a:t>
            </a:r>
            <a:r>
              <a:rPr lang="en-US" sz="2000" b="0">
                <a:sym typeface="Symbol" pitchFamily="18" charset="2"/>
              </a:rPr>
              <a:t>7</a:t>
            </a:r>
            <a:endParaRPr lang="en-US" sz="2000" b="0"/>
          </a:p>
        </p:txBody>
      </p:sp>
    </p:spTree>
    <p:extLst>
      <p:ext uri="{BB962C8B-B14F-4D97-AF65-F5344CB8AC3E}">
        <p14:creationId xmlns:p14="http://schemas.microsoft.com/office/powerpoint/2010/main" val="168560325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9170" name="Rectangle 2"/>
          <p:cNvSpPr>
            <a:spLocks noGrp="1" noChangeArrowheads="1"/>
          </p:cNvSpPr>
          <p:nvPr>
            <p:ph type="title"/>
          </p:nvPr>
        </p:nvSpPr>
        <p:spPr/>
        <p:txBody>
          <a:bodyPr/>
          <a:lstStyle/>
          <a:p>
            <a:r>
              <a:rPr lang="sk-SK"/>
              <a:t>Laplacián Gaussiánu</a:t>
            </a:r>
          </a:p>
        </p:txBody>
      </p:sp>
      <p:sp>
        <p:nvSpPr>
          <p:cNvPr id="1799171" name="Rectangle 3"/>
          <p:cNvSpPr>
            <a:spLocks noGrp="1" noChangeArrowheads="1"/>
          </p:cNvSpPr>
          <p:nvPr>
            <p:ph type="body" idx="1"/>
          </p:nvPr>
        </p:nvSpPr>
        <p:spPr>
          <a:xfrm>
            <a:off x="457200" y="1600200"/>
            <a:ext cx="7372350" cy="2779713"/>
          </a:xfrm>
        </p:spPr>
        <p:txBody>
          <a:bodyPr/>
          <a:lstStyle/>
          <a:p>
            <a:pPr marL="449263" indent="-449263">
              <a:lnSpc>
                <a:spcPct val="80000"/>
              </a:lnSpc>
            </a:pPr>
            <a:r>
              <a:rPr lang="sk-SK" dirty="0"/>
              <a:t>Marr – Hildreth operátor, LoG operátor</a:t>
            </a:r>
          </a:p>
          <a:p>
            <a:pPr>
              <a:lnSpc>
                <a:spcPct val="80000"/>
              </a:lnSpc>
            </a:pPr>
            <a:endParaRPr lang="sk-SK" dirty="0"/>
          </a:p>
          <a:p>
            <a:pPr>
              <a:lnSpc>
                <a:spcPct val="80000"/>
              </a:lnSpc>
            </a:pPr>
            <a:r>
              <a:rPr lang="sk-SK" dirty="0"/>
              <a:t>Vyhladenie pomocou 2D Gaussiánu</a:t>
            </a:r>
          </a:p>
          <a:p>
            <a:pPr>
              <a:lnSpc>
                <a:spcPct val="80000"/>
              </a:lnSpc>
            </a:pPr>
            <a:endParaRPr lang="sk-SK" dirty="0"/>
          </a:p>
          <a:p>
            <a:pPr>
              <a:lnSpc>
                <a:spcPct val="80000"/>
              </a:lnSpc>
            </a:pPr>
            <a:r>
              <a:rPr lang="sk-SK" dirty="0"/>
              <a:t>Následná aplikácia Laplaciánu</a:t>
            </a:r>
          </a:p>
        </p:txBody>
      </p:sp>
      <p:graphicFrame>
        <p:nvGraphicFramePr>
          <p:cNvPr id="1799173" name="Object 5"/>
          <p:cNvGraphicFramePr>
            <a:graphicFrameLocks noChangeAspect="1"/>
          </p:cNvGraphicFramePr>
          <p:nvPr>
            <p:extLst>
              <p:ext uri="{D42A27DB-BD31-4B8C-83A1-F6EECF244321}">
                <p14:modId xmlns:p14="http://schemas.microsoft.com/office/powerpoint/2010/main" val="3270629871"/>
              </p:ext>
            </p:extLst>
          </p:nvPr>
        </p:nvGraphicFramePr>
        <p:xfrm>
          <a:off x="6920593" y="2344284"/>
          <a:ext cx="1781175" cy="573087"/>
        </p:xfrm>
        <a:graphic>
          <a:graphicData uri="http://schemas.openxmlformats.org/presentationml/2006/ole">
            <mc:AlternateContent xmlns:mc="http://schemas.openxmlformats.org/markup-compatibility/2006">
              <mc:Choice xmlns:v="urn:schemas-microsoft-com:vml" Requires="v">
                <p:oleObj spid="_x0000_s15629" name="Rovnica" r:id="rId4" imgW="711000" imgH="228600" progId="Equation.3">
                  <p:embed/>
                </p:oleObj>
              </mc:Choice>
              <mc:Fallback>
                <p:oleObj name="Rovnica" r:id="rId4" imgW="711000" imgH="228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0593" y="2344284"/>
                        <a:ext cx="1781175" cy="57308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799176" name="Group 8"/>
          <p:cNvGrpSpPr>
            <a:grpSpLocks/>
          </p:cNvGrpSpPr>
          <p:nvPr/>
        </p:nvGrpSpPr>
        <p:grpSpPr bwMode="auto">
          <a:xfrm>
            <a:off x="5675313" y="3297238"/>
            <a:ext cx="3373437" cy="3449637"/>
            <a:chOff x="3575" y="2077"/>
            <a:chExt cx="2125" cy="2173"/>
          </a:xfrm>
        </p:grpSpPr>
        <p:pic>
          <p:nvPicPr>
            <p:cNvPr id="1799172" name="Picture 4" descr="gauss2"/>
            <p:cNvPicPr>
              <a:picLocks noChangeAspect="1" noChangeArrowheads="1"/>
            </p:cNvPicPr>
            <p:nvPr/>
          </p:nvPicPr>
          <p:blipFill>
            <a:blip r:embed="rId6" cstate="print">
              <a:extLst>
                <a:ext uri="{28A0092B-C50C-407E-A947-70E740481C1C}">
                  <a14:useLocalDpi xmlns:a14="http://schemas.microsoft.com/office/drawing/2010/main" val="0"/>
                </a:ext>
              </a:extLst>
            </a:blip>
            <a:srcRect l="-2083" t="-2599" r="-1292" b="-2599"/>
            <a:stretch>
              <a:fillRect/>
            </a:stretch>
          </p:blipFill>
          <p:spPr bwMode="auto">
            <a:xfrm>
              <a:off x="3575" y="2863"/>
              <a:ext cx="2125" cy="1387"/>
            </a:xfrm>
            <a:prstGeom prst="rect">
              <a:avLst/>
            </a:prstGeom>
            <a:solidFill>
              <a:schemeClr val="tx1"/>
            </a:solidFill>
          </p:spPr>
        </p:pic>
        <p:graphicFrame>
          <p:nvGraphicFramePr>
            <p:cNvPr id="1799174" name="Object 6"/>
            <p:cNvGraphicFramePr>
              <a:graphicFrameLocks noChangeAspect="1"/>
            </p:cNvGraphicFramePr>
            <p:nvPr/>
          </p:nvGraphicFramePr>
          <p:xfrm>
            <a:off x="4163" y="2077"/>
            <a:ext cx="1520" cy="608"/>
          </p:xfrm>
          <a:graphic>
            <a:graphicData uri="http://schemas.openxmlformats.org/presentationml/2006/ole">
              <mc:AlternateContent xmlns:mc="http://schemas.openxmlformats.org/markup-compatibility/2006">
                <mc:Choice xmlns:v="urn:schemas-microsoft-com:vml" Requires="v">
                  <p:oleObj spid="_x0000_s15630" name="Rovnice" r:id="rId7" imgW="1206360" imgH="482400" progId="Equation.3">
                    <p:embed/>
                  </p:oleObj>
                </mc:Choice>
                <mc:Fallback>
                  <p:oleObj name="Rovnice" r:id="rId7" imgW="1206360" imgH="4824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63" y="2077"/>
                          <a:ext cx="1520" cy="60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aphicFrame>
        <p:nvGraphicFramePr>
          <p:cNvPr id="1799175" name="Object 7"/>
          <p:cNvGraphicFramePr>
            <a:graphicFrameLocks noChangeAspect="1"/>
          </p:cNvGraphicFramePr>
          <p:nvPr>
            <p:extLst>
              <p:ext uri="{D42A27DB-BD31-4B8C-83A1-F6EECF244321}">
                <p14:modId xmlns:p14="http://schemas.microsoft.com/office/powerpoint/2010/main" val="3683216701"/>
              </p:ext>
            </p:extLst>
          </p:nvPr>
        </p:nvGraphicFramePr>
        <p:xfrm>
          <a:off x="1038679" y="4519046"/>
          <a:ext cx="3246438" cy="1114425"/>
        </p:xfrm>
        <a:graphic>
          <a:graphicData uri="http://schemas.openxmlformats.org/presentationml/2006/ole">
            <mc:AlternateContent xmlns:mc="http://schemas.openxmlformats.org/markup-compatibility/2006">
              <mc:Choice xmlns:v="urn:schemas-microsoft-com:vml" Requires="v">
                <p:oleObj spid="_x0000_s15631" name="Rovnica" r:id="rId9" imgW="1295280" imgH="444240" progId="Equation.3">
                  <p:embed/>
                </p:oleObj>
              </mc:Choice>
              <mc:Fallback>
                <p:oleObj name="Rovnica" r:id="rId9" imgW="1295280" imgH="44424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38679" y="4519046"/>
                        <a:ext cx="3246438" cy="111442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0766329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991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9917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9917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9917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99171">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7991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9171"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82" name="Rectangle 2"/>
          <p:cNvSpPr>
            <a:spLocks noGrp="1" noChangeArrowheads="1"/>
          </p:cNvSpPr>
          <p:nvPr>
            <p:ph type="title"/>
          </p:nvPr>
        </p:nvSpPr>
        <p:spPr>
          <a:xfrm>
            <a:off x="881063" y="423863"/>
            <a:ext cx="7772400" cy="1143000"/>
          </a:xfrm>
        </p:spPr>
        <p:txBody>
          <a:bodyPr/>
          <a:lstStyle/>
          <a:p>
            <a:r>
              <a:rPr lang="sk-SK"/>
              <a:t>Laplacián Gaussiánu</a:t>
            </a:r>
          </a:p>
        </p:txBody>
      </p:sp>
      <p:graphicFrame>
        <p:nvGraphicFramePr>
          <p:cNvPr id="1812483" name="Object 3"/>
          <p:cNvGraphicFramePr>
            <a:graphicFrameLocks noChangeAspect="1"/>
          </p:cNvGraphicFramePr>
          <p:nvPr/>
        </p:nvGraphicFramePr>
        <p:xfrm>
          <a:off x="2511425" y="2832100"/>
          <a:ext cx="4422775" cy="604838"/>
        </p:xfrm>
        <a:graphic>
          <a:graphicData uri="http://schemas.openxmlformats.org/presentationml/2006/ole">
            <mc:AlternateContent xmlns:mc="http://schemas.openxmlformats.org/markup-compatibility/2006">
              <mc:Choice xmlns:v="urn:schemas-microsoft-com:vml" Requires="v">
                <p:oleObj spid="_x0000_s16653" name="Rovnica" r:id="rId3" imgW="1765080" imgH="241200" progId="Equation.3">
                  <p:embed/>
                </p:oleObj>
              </mc:Choice>
              <mc:Fallback>
                <p:oleObj name="Rovnica" r:id="rId3" imgW="1765080" imgH="241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1425" y="2832100"/>
                        <a:ext cx="4422775" cy="6048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12486" name="Object 6"/>
          <p:cNvGraphicFramePr>
            <a:graphicFrameLocks noChangeAspect="1"/>
          </p:cNvGraphicFramePr>
          <p:nvPr>
            <p:extLst>
              <p:ext uri="{D42A27DB-BD31-4B8C-83A1-F6EECF244321}">
                <p14:modId xmlns:p14="http://schemas.microsoft.com/office/powerpoint/2010/main" val="3646040352"/>
              </p:ext>
            </p:extLst>
          </p:nvPr>
        </p:nvGraphicFramePr>
        <p:xfrm>
          <a:off x="2436813" y="1792288"/>
          <a:ext cx="4656137" cy="565150"/>
        </p:xfrm>
        <a:graphic>
          <a:graphicData uri="http://schemas.openxmlformats.org/presentationml/2006/ole">
            <mc:AlternateContent xmlns:mc="http://schemas.openxmlformats.org/markup-compatibility/2006">
              <mc:Choice xmlns:v="urn:schemas-microsoft-com:vml" Requires="v">
                <p:oleObj spid="_x0000_s16654" name="Equation" r:id="rId5" imgW="1676160" imgH="203040" progId="Equation.3">
                  <p:embed/>
                </p:oleObj>
              </mc:Choice>
              <mc:Fallback>
                <p:oleObj name="Equation" r:id="rId5" imgW="1676160" imgH="203040" progId="Equation.3">
                  <p:embed/>
                  <p:pic>
                    <p:nvPicPr>
                      <p:cNvPr id="0" name=""/>
                      <p:cNvPicPr>
                        <a:picLocks noChangeAspect="1" noChangeArrowheads="1"/>
                      </p:cNvPicPr>
                      <p:nvPr/>
                    </p:nvPicPr>
                    <p:blipFill>
                      <a:blip r:embed="rId6"/>
                      <a:srcRect/>
                      <a:stretch>
                        <a:fillRect/>
                      </a:stretch>
                    </p:blipFill>
                    <p:spPr bwMode="auto">
                      <a:xfrm>
                        <a:off x="2436813" y="1792288"/>
                        <a:ext cx="4656137" cy="565150"/>
                      </a:xfrm>
                      <a:prstGeom prst="rect">
                        <a:avLst/>
                      </a:prstGeom>
                      <a:solidFill>
                        <a:schemeClr val="tx1"/>
                      </a:solidFill>
                      <a:ln>
                        <a:noFill/>
                      </a:ln>
                      <a:effectLst/>
                    </p:spPr>
                  </p:pic>
                </p:oleObj>
              </mc:Fallback>
            </mc:AlternateContent>
          </a:graphicData>
        </a:graphic>
      </p:graphicFrame>
      <p:grpSp>
        <p:nvGrpSpPr>
          <p:cNvPr id="1812497" name="Group 17"/>
          <p:cNvGrpSpPr>
            <a:grpSpLocks/>
          </p:cNvGrpSpPr>
          <p:nvPr/>
        </p:nvGrpSpPr>
        <p:grpSpPr bwMode="auto">
          <a:xfrm>
            <a:off x="4522788" y="3752850"/>
            <a:ext cx="3738562" cy="3105150"/>
            <a:chOff x="2849" y="2364"/>
            <a:chExt cx="2355" cy="1956"/>
          </a:xfrm>
        </p:grpSpPr>
        <p:pic>
          <p:nvPicPr>
            <p:cNvPr id="1812485"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49" y="2554"/>
              <a:ext cx="2355" cy="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12492" name="Text Box 12"/>
            <p:cNvSpPr txBox="1">
              <a:spLocks noChangeArrowheads="1"/>
            </p:cNvSpPr>
            <p:nvPr/>
          </p:nvSpPr>
          <p:spPr bwMode="auto">
            <a:xfrm>
              <a:off x="3371" y="2364"/>
              <a:ext cx="1802"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2400" b="0" dirty="0" err="1"/>
                <a:t>Laplacian</a:t>
              </a:r>
              <a:r>
                <a:rPr lang="en-US" sz="2400" b="0" dirty="0"/>
                <a:t> of Gaussian</a:t>
              </a:r>
            </a:p>
          </p:txBody>
        </p:sp>
      </p:grpSp>
      <p:grpSp>
        <p:nvGrpSpPr>
          <p:cNvPr id="1812496" name="Group 16"/>
          <p:cNvGrpSpPr>
            <a:grpSpLocks/>
          </p:cNvGrpSpPr>
          <p:nvPr/>
        </p:nvGrpSpPr>
        <p:grpSpPr bwMode="auto">
          <a:xfrm>
            <a:off x="1169988" y="3952875"/>
            <a:ext cx="2733675" cy="2306638"/>
            <a:chOff x="737" y="2490"/>
            <a:chExt cx="1722" cy="1453"/>
          </a:xfrm>
        </p:grpSpPr>
        <p:graphicFrame>
          <p:nvGraphicFramePr>
            <p:cNvPr id="1812487" name="Object 7"/>
            <p:cNvGraphicFramePr>
              <a:graphicFrameLocks noChangeAspect="1"/>
            </p:cNvGraphicFramePr>
            <p:nvPr/>
          </p:nvGraphicFramePr>
          <p:xfrm>
            <a:off x="737" y="2733"/>
            <a:ext cx="1722" cy="1210"/>
          </p:xfrm>
          <a:graphic>
            <a:graphicData uri="http://schemas.openxmlformats.org/presentationml/2006/ole">
              <mc:AlternateContent xmlns:mc="http://schemas.openxmlformats.org/markup-compatibility/2006">
                <mc:Choice xmlns:v="urn:schemas-microsoft-com:vml" Requires="v">
                  <p:oleObj spid="_x0000_s16655" name="Photo Editor Photo" r:id="rId8" imgW="4133333" imgH="2905531" progId="MSPhotoEd.3">
                    <p:embed/>
                  </p:oleObj>
                </mc:Choice>
                <mc:Fallback>
                  <p:oleObj name="Photo Editor Photo" r:id="rId8" imgW="4133333" imgH="2905531" progId="MSPhotoEd.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7" y="2733"/>
                          <a:ext cx="1722" cy="1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12493" name="Text Box 13"/>
            <p:cNvSpPr txBox="1">
              <a:spLocks noChangeArrowheads="1"/>
            </p:cNvSpPr>
            <p:nvPr/>
          </p:nvSpPr>
          <p:spPr bwMode="auto">
            <a:xfrm>
              <a:off x="1223" y="2490"/>
              <a:ext cx="80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2400" b="0" dirty="0"/>
                <a:t>Gaussian</a:t>
              </a:r>
            </a:p>
          </p:txBody>
        </p:sp>
      </p:grpSp>
    </p:spTree>
    <p:extLst>
      <p:ext uri="{BB962C8B-B14F-4D97-AF65-F5344CB8AC3E}">
        <p14:creationId xmlns:p14="http://schemas.microsoft.com/office/powerpoint/2010/main" val="11384544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1248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1249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8124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2480178" y="368488"/>
            <a:ext cx="3888905" cy="832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480178" y="1446665"/>
            <a:ext cx="3770496" cy="68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2854367" y="5343361"/>
            <a:ext cx="3871945" cy="1276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19012" y="2148640"/>
            <a:ext cx="8520272" cy="3280898"/>
          </a:xfrm>
          <a:prstGeom prst="rect">
            <a:avLst/>
          </a:prstGeom>
          <a:noFill/>
        </p:spPr>
        <p:txBody>
          <a:bodyPr wrap="square" rtlCol="0">
            <a:spAutoFit/>
          </a:bodyPr>
          <a:lstStyle/>
          <a:p>
            <a:pPr marL="342900" indent="-342900">
              <a:spcBef>
                <a:spcPct val="20000"/>
              </a:spcBef>
              <a:buClr>
                <a:schemeClr val="hlink"/>
              </a:buClr>
              <a:buSzPct val="70000"/>
              <a:buFont typeface="Wingdings" pitchFamily="2" charset="2"/>
              <a:buChar char="n"/>
            </a:pPr>
            <a:r>
              <a:rPr lang="sk-SK" sz="2800" dirty="0" smtClean="0">
                <a:effectLst>
                  <a:outerShdw blurRad="38100" dist="38100" dir="2700000" algn="tl">
                    <a:srgbClr val="000000"/>
                  </a:outerShdw>
                </a:effectLst>
                <a:latin typeface="+mn-lt"/>
                <a:cs typeface="+mn-cs"/>
              </a:rPr>
              <a:t>deriváciu </a:t>
            </a:r>
            <a:r>
              <a:rPr lang="sk-SK" sz="2800" dirty="0" err="1" smtClean="0">
                <a:effectLst>
                  <a:outerShdw blurRad="38100" dist="38100" dir="2700000" algn="tl">
                    <a:srgbClr val="000000"/>
                  </a:outerShdw>
                </a:effectLst>
                <a:latin typeface="+mn-lt"/>
                <a:cs typeface="+mn-cs"/>
              </a:rPr>
              <a:t>Gaussovho</a:t>
            </a:r>
            <a:r>
              <a:rPr lang="sk-SK" sz="2800" dirty="0" smtClean="0">
                <a:effectLst>
                  <a:outerShdw blurRad="38100" dist="38100" dir="2700000" algn="tl">
                    <a:srgbClr val="000000"/>
                  </a:outerShdw>
                </a:effectLst>
                <a:latin typeface="+mn-lt"/>
                <a:cs typeface="+mn-cs"/>
              </a:rPr>
              <a:t> filtra v hranatej zátvorke si môžeme </a:t>
            </a:r>
            <a:r>
              <a:rPr lang="sk-SK" sz="2800" dirty="0" err="1" smtClean="0">
                <a:effectLst>
                  <a:outerShdw blurRad="38100" dist="38100" dir="2700000" algn="tl">
                    <a:srgbClr val="000000"/>
                  </a:outerShdw>
                </a:effectLst>
                <a:latin typeface="+mn-lt"/>
                <a:cs typeface="+mn-cs"/>
              </a:rPr>
              <a:t>predvypočítať</a:t>
            </a:r>
            <a:r>
              <a:rPr lang="sk-SK" sz="2800" dirty="0" smtClean="0">
                <a:effectLst>
                  <a:outerShdw blurRad="38100" dist="38100" dir="2700000" algn="tl">
                    <a:srgbClr val="000000"/>
                  </a:outerShdw>
                </a:effectLst>
                <a:latin typeface="+mn-lt"/>
                <a:cs typeface="+mn-cs"/>
              </a:rPr>
              <a:t> analyticky, pretože nezávisí na obrazovej funkcii. </a:t>
            </a:r>
          </a:p>
          <a:p>
            <a:pPr marL="342900" indent="-342900">
              <a:spcBef>
                <a:spcPct val="20000"/>
              </a:spcBef>
              <a:buClr>
                <a:schemeClr val="hlink"/>
              </a:buClr>
              <a:buSzPct val="70000"/>
              <a:buFont typeface="Wingdings" pitchFamily="2" charset="2"/>
              <a:buChar char="n"/>
            </a:pPr>
            <a:r>
              <a:rPr lang="sk-SK" sz="2800" dirty="0" smtClean="0">
                <a:effectLst>
                  <a:outerShdw blurRad="38100" dist="38100" dir="2700000" algn="tl">
                    <a:srgbClr val="000000"/>
                  </a:outerShdw>
                </a:effectLst>
                <a:latin typeface="+mn-lt"/>
                <a:cs typeface="+mn-cs"/>
              </a:rPr>
              <a:t>substitúciou r</a:t>
            </a:r>
            <a:r>
              <a:rPr lang="sk-SK" sz="2800" baseline="30000" dirty="0" smtClean="0">
                <a:effectLst>
                  <a:outerShdw blurRad="38100" dist="38100" dir="2700000" algn="tl">
                    <a:srgbClr val="000000"/>
                  </a:outerShdw>
                </a:effectLst>
                <a:latin typeface="+mn-lt"/>
                <a:cs typeface="+mn-cs"/>
              </a:rPr>
              <a:t>2</a:t>
            </a:r>
            <a:r>
              <a:rPr lang="sk-SK" sz="2800" dirty="0" smtClean="0">
                <a:effectLst>
                  <a:outerShdw blurRad="38100" dist="38100" dir="2700000" algn="tl">
                    <a:srgbClr val="000000"/>
                  </a:outerShdw>
                </a:effectLst>
                <a:latin typeface="+mn-lt"/>
                <a:cs typeface="+mn-cs"/>
              </a:rPr>
              <a:t>=x</a:t>
            </a:r>
            <a:r>
              <a:rPr lang="sk-SK" sz="2800" baseline="30000" dirty="0" smtClean="0">
                <a:effectLst>
                  <a:outerShdw blurRad="38100" dist="38100" dir="2700000" algn="tl">
                    <a:srgbClr val="000000"/>
                  </a:outerShdw>
                </a:effectLst>
                <a:latin typeface="+mn-lt"/>
                <a:cs typeface="+mn-cs"/>
              </a:rPr>
              <a:t>2</a:t>
            </a:r>
            <a:r>
              <a:rPr lang="sk-SK" sz="2800" dirty="0" smtClean="0">
                <a:effectLst>
                  <a:outerShdw blurRad="38100" dist="38100" dir="2700000" algn="tl">
                    <a:srgbClr val="000000"/>
                  </a:outerShdw>
                </a:effectLst>
                <a:latin typeface="+mn-lt"/>
                <a:cs typeface="+mn-cs"/>
              </a:rPr>
              <a:t>+y</a:t>
            </a:r>
            <a:r>
              <a:rPr lang="sk-SK" sz="2800" baseline="30000" dirty="0" smtClean="0">
                <a:effectLst>
                  <a:outerShdw blurRad="38100" dist="38100" dir="2700000" algn="tl">
                    <a:srgbClr val="000000"/>
                  </a:outerShdw>
                </a:effectLst>
                <a:latin typeface="+mn-lt"/>
                <a:cs typeface="+mn-cs"/>
              </a:rPr>
              <a:t>2</a:t>
            </a:r>
            <a:r>
              <a:rPr lang="sk-SK" sz="2800" dirty="0" smtClean="0">
                <a:effectLst>
                  <a:outerShdw blurRad="38100" dist="38100" dir="2700000" algn="tl">
                    <a:srgbClr val="000000"/>
                  </a:outerShdw>
                </a:effectLst>
                <a:latin typeface="+mn-lt"/>
                <a:cs typeface="+mn-cs"/>
              </a:rPr>
              <a:t> prevedieme </a:t>
            </a:r>
            <a:r>
              <a:rPr lang="sk-SK" sz="2800" dirty="0" err="1" smtClean="0">
                <a:effectLst>
                  <a:outerShdw blurRad="38100" dist="38100" dir="2700000" algn="tl">
                    <a:srgbClr val="000000"/>
                  </a:outerShdw>
                </a:effectLst>
                <a:latin typeface="+mn-lt"/>
                <a:cs typeface="+mn-cs"/>
              </a:rPr>
              <a:t>Gaussián</a:t>
            </a:r>
            <a:r>
              <a:rPr lang="sk-SK" sz="2800" dirty="0" smtClean="0">
                <a:effectLst>
                  <a:outerShdw blurRad="38100" dist="38100" dir="2700000" algn="tl">
                    <a:srgbClr val="000000"/>
                  </a:outerShdw>
                </a:effectLst>
                <a:latin typeface="+mn-lt"/>
                <a:cs typeface="+mn-cs"/>
              </a:rPr>
              <a:t> na 1D prípad, vypočítame 2. deriváciu a po spätnom využití substitúcie dostaneme </a:t>
            </a:r>
            <a:r>
              <a:rPr lang="sk-SK" sz="2800" dirty="0" err="1" smtClean="0">
                <a:effectLst>
                  <a:outerShdw blurRad="38100" dist="38100" dir="2700000" algn="tl">
                    <a:srgbClr val="000000"/>
                  </a:outerShdw>
                </a:effectLst>
                <a:latin typeface="+mn-lt"/>
                <a:cs typeface="+mn-cs"/>
              </a:rPr>
              <a:t>konvolučnú</a:t>
            </a:r>
            <a:r>
              <a:rPr lang="sk-SK" sz="2800" dirty="0" smtClean="0">
                <a:effectLst>
                  <a:outerShdw blurRad="38100" dist="38100" dir="2700000" algn="tl">
                    <a:srgbClr val="000000"/>
                  </a:outerShdw>
                </a:effectLst>
                <a:latin typeface="+mn-lt"/>
                <a:cs typeface="+mn-cs"/>
              </a:rPr>
              <a:t> masku </a:t>
            </a:r>
          </a:p>
          <a:p>
            <a:pPr indent="355600">
              <a:spcBef>
                <a:spcPct val="20000"/>
              </a:spcBef>
              <a:buClr>
                <a:schemeClr val="hlink"/>
              </a:buClr>
              <a:buSzPct val="70000"/>
            </a:pPr>
            <a:r>
              <a:rPr lang="sk-SK" sz="2800" dirty="0" err="1" smtClean="0">
                <a:solidFill>
                  <a:srgbClr val="FFC000"/>
                </a:solidFill>
                <a:effectLst>
                  <a:outerShdw blurRad="38100" dist="38100" dir="2700000" algn="tl">
                    <a:srgbClr val="000000"/>
                  </a:outerShdw>
                </a:effectLst>
                <a:latin typeface="+mn-lt"/>
                <a:cs typeface="+mn-cs"/>
              </a:rPr>
              <a:t>Marr-Hildrethovej</a:t>
            </a:r>
            <a:r>
              <a:rPr lang="sk-SK" sz="2800" dirty="0" smtClean="0">
                <a:effectLst>
                  <a:outerShdw blurRad="38100" dist="38100" dir="2700000" algn="tl">
                    <a:srgbClr val="000000"/>
                  </a:outerShdw>
                </a:effectLst>
                <a:latin typeface="+mn-lt"/>
                <a:cs typeface="+mn-cs"/>
              </a:rPr>
              <a:t> operátora</a:t>
            </a:r>
            <a:endParaRPr lang="sk-SK" sz="2800" dirty="0">
              <a:effectLst>
                <a:outerShdw blurRad="38100" dist="38100" dir="2700000" algn="tl">
                  <a:srgbClr val="000000"/>
                </a:outerShdw>
              </a:effectLst>
              <a:latin typeface="+mn-lt"/>
              <a:cs typeface="+mn-cs"/>
            </a:endParaRPr>
          </a:p>
        </p:txBody>
      </p:sp>
    </p:spTree>
    <p:extLst>
      <p:ext uri="{BB962C8B-B14F-4D97-AF65-F5344CB8AC3E}">
        <p14:creationId xmlns:p14="http://schemas.microsoft.com/office/powerpoint/2010/main" val="57696517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98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990600"/>
            <a:ext cx="8610600" cy="542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310430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968991" y="1514901"/>
            <a:ext cx="7315200" cy="5131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59556" y="585840"/>
            <a:ext cx="6673755" cy="800219"/>
          </a:xfrm>
          <a:prstGeom prst="rect">
            <a:avLst/>
          </a:prstGeom>
          <a:noFill/>
        </p:spPr>
        <p:txBody>
          <a:bodyPr wrap="square" rtlCol="0">
            <a:spAutoFit/>
          </a:bodyPr>
          <a:lstStyle/>
          <a:p>
            <a:pPr marL="0" lvl="1"/>
            <a:r>
              <a:rPr lang="sk-SK" sz="2800" dirty="0"/>
              <a:t>príklad diskrétnej aproximácie na 17x17</a:t>
            </a:r>
            <a:endParaRPr lang="en-US" sz="2800" dirty="0"/>
          </a:p>
          <a:p>
            <a:endParaRPr lang="en-US" dirty="0"/>
          </a:p>
        </p:txBody>
      </p:sp>
    </p:spTree>
    <p:extLst>
      <p:ext uri="{BB962C8B-B14F-4D97-AF65-F5344CB8AC3E}">
        <p14:creationId xmlns:p14="http://schemas.microsoft.com/office/powerpoint/2010/main" val="85016712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9892" name="Rectangle 4"/>
          <p:cNvSpPr>
            <a:spLocks noGrp="1" noChangeArrowheads="1"/>
          </p:cNvSpPr>
          <p:nvPr>
            <p:ph type="title"/>
          </p:nvPr>
        </p:nvSpPr>
        <p:spPr/>
        <p:txBody>
          <a:bodyPr/>
          <a:lstStyle/>
          <a:p>
            <a:pPr eaLnBrk="1" hangingPunct="1">
              <a:defRPr/>
            </a:pPr>
            <a:r>
              <a:rPr lang="sk-SK" smtClean="0"/>
              <a:t>Rozdiel Gaussiánov</a:t>
            </a:r>
            <a:endParaRPr lang="en-US" smtClean="0"/>
          </a:p>
        </p:txBody>
      </p:sp>
      <p:sp>
        <p:nvSpPr>
          <p:cNvPr id="54275" name="Rectangle 5"/>
          <p:cNvSpPr>
            <a:spLocks noChangeArrowheads="1"/>
          </p:cNvSpPr>
          <p:nvPr/>
        </p:nvSpPr>
        <p:spPr bwMode="auto">
          <a:xfrm>
            <a:off x="457200" y="2009766"/>
            <a:ext cx="816768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sk-SK" sz="2800" dirty="0"/>
              <a:t>Aproximácia </a:t>
            </a:r>
            <a:r>
              <a:rPr lang="en-US" sz="2800" dirty="0" err="1"/>
              <a:t>LoG</a:t>
            </a:r>
            <a:r>
              <a:rPr lang="en-US" sz="2800" dirty="0"/>
              <a:t> </a:t>
            </a:r>
            <a:r>
              <a:rPr lang="en-US" sz="2800" dirty="0" err="1"/>
              <a:t>oper</a:t>
            </a:r>
            <a:r>
              <a:rPr lang="sk-SK" sz="2800" dirty="0"/>
              <a:t>á</a:t>
            </a:r>
            <a:r>
              <a:rPr lang="en-US" sz="2800" dirty="0"/>
              <a:t>tor</a:t>
            </a:r>
            <a:r>
              <a:rPr lang="sk-SK" sz="2800" dirty="0"/>
              <a:t>a</a:t>
            </a:r>
            <a:r>
              <a:rPr lang="en-US" sz="2800" dirty="0"/>
              <a:t> </a:t>
            </a:r>
            <a:r>
              <a:rPr lang="sk-SK" sz="2800" dirty="0"/>
              <a:t>– DoG</a:t>
            </a:r>
          </a:p>
          <a:p>
            <a:r>
              <a:rPr lang="sk-SK" sz="2800" dirty="0" smtClean="0"/>
              <a:t>Rozdiel </a:t>
            </a:r>
            <a:r>
              <a:rPr lang="sk-SK" sz="2800" dirty="0"/>
              <a:t>Gaussiánov s dostatočne rozdielnymi </a:t>
            </a:r>
            <a:r>
              <a:rPr lang="el-GR" sz="2800" dirty="0"/>
              <a:t>σ</a:t>
            </a:r>
          </a:p>
        </p:txBody>
      </p:sp>
      <p:pic>
        <p:nvPicPr>
          <p:cNvPr id="54276" name="Picture 6" descr="sigm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36450" y="3154363"/>
            <a:ext cx="66675" cy="6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7" name="Rectangle 7"/>
          <p:cNvSpPr>
            <a:spLocks noChangeArrowheads="1"/>
          </p:cNvSpPr>
          <p:nvPr/>
        </p:nvSpPr>
        <p:spPr bwMode="auto">
          <a:xfrm>
            <a:off x="538163" y="3187234"/>
            <a:ext cx="194476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l-GR" sz="2800" dirty="0"/>
              <a:t>σ</a:t>
            </a:r>
            <a:r>
              <a:rPr lang="en-US" sz="2800" baseline="-25000" dirty="0"/>
              <a:t>1</a:t>
            </a:r>
            <a:r>
              <a:rPr lang="en-US" sz="2800" dirty="0"/>
              <a:t>/ </a:t>
            </a:r>
            <a:r>
              <a:rPr lang="el-GR" sz="2800" dirty="0"/>
              <a:t>σ</a:t>
            </a:r>
            <a:r>
              <a:rPr lang="en-US" sz="2800" baseline="-25000" dirty="0"/>
              <a:t>2</a:t>
            </a:r>
            <a:r>
              <a:rPr lang="en-US" sz="2800" dirty="0"/>
              <a:t> = 1.6 </a:t>
            </a:r>
          </a:p>
        </p:txBody>
      </p:sp>
      <p:grpSp>
        <p:nvGrpSpPr>
          <p:cNvPr id="1829898" name="Group 10"/>
          <p:cNvGrpSpPr>
            <a:grpSpLocks/>
          </p:cNvGrpSpPr>
          <p:nvPr/>
        </p:nvGrpSpPr>
        <p:grpSpPr bwMode="auto">
          <a:xfrm>
            <a:off x="979488" y="3238499"/>
            <a:ext cx="7839075" cy="3098800"/>
            <a:chOff x="617" y="2040"/>
            <a:chExt cx="4938" cy="1952"/>
          </a:xfrm>
        </p:grpSpPr>
        <p:sp>
          <p:nvSpPr>
            <p:cNvPr id="54279" name="Rectangle 8"/>
            <p:cNvSpPr>
              <a:spLocks noChangeArrowheads="1"/>
            </p:cNvSpPr>
            <p:nvPr/>
          </p:nvSpPr>
          <p:spPr bwMode="auto">
            <a:xfrm>
              <a:off x="617" y="3444"/>
              <a:ext cx="1889"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2400" dirty="0" err="1"/>
                <a:t>LoG</a:t>
              </a:r>
              <a:r>
                <a:rPr lang="en-US" sz="2400" dirty="0"/>
                <a:t> (</a:t>
              </a:r>
              <a:r>
                <a:rPr lang="el-GR" sz="2400" dirty="0"/>
                <a:t>σ</a:t>
              </a:r>
              <a:r>
                <a:rPr lang="en-US" sz="2400" dirty="0"/>
                <a:t> = 12.35) </a:t>
              </a:r>
              <a:endParaRPr lang="sk-SK" sz="2400" dirty="0"/>
            </a:p>
            <a:p>
              <a:r>
                <a:rPr lang="en-US" sz="2400" dirty="0" err="1"/>
                <a:t>DoG</a:t>
              </a:r>
              <a:r>
                <a:rPr lang="en-US" sz="2400" dirty="0"/>
                <a:t> (</a:t>
              </a:r>
              <a:r>
                <a:rPr lang="el-GR" sz="2400" dirty="0"/>
                <a:t>σ</a:t>
              </a:r>
              <a:r>
                <a:rPr lang="en-US" sz="2400" baseline="-25000" dirty="0"/>
                <a:t>1</a:t>
              </a:r>
              <a:r>
                <a:rPr lang="en-US" sz="2400" dirty="0"/>
                <a:t> = 10, </a:t>
              </a:r>
              <a:r>
                <a:rPr lang="el-GR" sz="2400" dirty="0"/>
                <a:t>σ</a:t>
              </a:r>
              <a:r>
                <a:rPr lang="en-US" sz="2400" baseline="-25000" dirty="0"/>
                <a:t>2</a:t>
              </a:r>
              <a:r>
                <a:rPr lang="en-US" sz="2400" dirty="0"/>
                <a:t> = 16)</a:t>
              </a:r>
            </a:p>
          </p:txBody>
        </p:sp>
        <p:pic>
          <p:nvPicPr>
            <p:cNvPr id="54280" name="Picture 9" descr="4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1" y="2040"/>
              <a:ext cx="2384" cy="1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793531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298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5554"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9163" y="171450"/>
            <a:ext cx="2989262" cy="20018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15555"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3013" y="200025"/>
            <a:ext cx="2989262" cy="20018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15556" name="Picture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8688" y="2376488"/>
            <a:ext cx="2989262" cy="200183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15557" name="Picture 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2063" y="2400300"/>
            <a:ext cx="2989262" cy="20018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15558" name="Picture 6"/>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025" y="4581525"/>
            <a:ext cx="2989263" cy="20018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15559" name="Picture 7"/>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57775" y="4600575"/>
            <a:ext cx="2989263" cy="20018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815560" name="Object 8"/>
          <p:cNvGraphicFramePr>
            <a:graphicFrameLocks noChangeAspect="1"/>
          </p:cNvGraphicFramePr>
          <p:nvPr/>
        </p:nvGraphicFramePr>
        <p:xfrm>
          <a:off x="176213" y="944563"/>
          <a:ext cx="711200" cy="355600"/>
        </p:xfrm>
        <a:graphic>
          <a:graphicData uri="http://schemas.openxmlformats.org/presentationml/2006/ole">
            <mc:AlternateContent xmlns:mc="http://schemas.openxmlformats.org/markup-compatibility/2006">
              <mc:Choice xmlns:v="urn:schemas-microsoft-com:vml" Requires="v">
                <p:oleObj spid="_x0000_s17674" name="Rovnice" r:id="rId9" imgW="355320" imgH="177480" progId="Equation.3">
                  <p:embed/>
                </p:oleObj>
              </mc:Choice>
              <mc:Fallback>
                <p:oleObj name="Rovnice" r:id="rId9" imgW="355320" imgH="17748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6213" y="944563"/>
                        <a:ext cx="711200" cy="3556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15561" name="Object 9"/>
          <p:cNvGraphicFramePr>
            <a:graphicFrameLocks noChangeAspect="1"/>
          </p:cNvGraphicFramePr>
          <p:nvPr/>
        </p:nvGraphicFramePr>
        <p:xfrm>
          <a:off x="188913" y="5454650"/>
          <a:ext cx="762000" cy="355600"/>
        </p:xfrm>
        <a:graphic>
          <a:graphicData uri="http://schemas.openxmlformats.org/presentationml/2006/ole">
            <mc:AlternateContent xmlns:mc="http://schemas.openxmlformats.org/markup-compatibility/2006">
              <mc:Choice xmlns:v="urn:schemas-microsoft-com:vml" Requires="v">
                <p:oleObj spid="_x0000_s17675" name="Rovnice" r:id="rId11" imgW="380880" imgH="177480" progId="Equation.3">
                  <p:embed/>
                </p:oleObj>
              </mc:Choice>
              <mc:Fallback>
                <p:oleObj name="Rovnice" r:id="rId11" imgW="380880" imgH="17748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8913" y="5454650"/>
                        <a:ext cx="762000" cy="3556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15562" name="Object 10"/>
          <p:cNvGraphicFramePr>
            <a:graphicFrameLocks noChangeAspect="1"/>
          </p:cNvGraphicFramePr>
          <p:nvPr/>
        </p:nvGraphicFramePr>
        <p:xfrm>
          <a:off x="168275" y="3206750"/>
          <a:ext cx="736600" cy="355600"/>
        </p:xfrm>
        <a:graphic>
          <a:graphicData uri="http://schemas.openxmlformats.org/presentationml/2006/ole">
            <mc:AlternateContent xmlns:mc="http://schemas.openxmlformats.org/markup-compatibility/2006">
              <mc:Choice xmlns:v="urn:schemas-microsoft-com:vml" Requires="v">
                <p:oleObj spid="_x0000_s17676" name="Rovnice" r:id="rId13" imgW="368280" imgH="177480" progId="Equation.3">
                  <p:embed/>
                </p:oleObj>
              </mc:Choice>
              <mc:Fallback>
                <p:oleObj name="Rovnice" r:id="rId13" imgW="368280" imgH="17748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8275" y="3206750"/>
                        <a:ext cx="736600" cy="3556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19074534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sk-SK" i="1" dirty="0"/>
              <a:t>Škálovanie </a:t>
            </a:r>
            <a:r>
              <a:rPr lang="sk-SK" dirty="0"/>
              <a:t>v spracovaní </a:t>
            </a:r>
            <a:r>
              <a:rPr lang="sk-SK" dirty="0" smtClean="0"/>
              <a:t>obrazu</a:t>
            </a:r>
            <a:endParaRPr lang="en-US" dirty="0"/>
          </a:p>
        </p:txBody>
      </p:sp>
      <p:sp>
        <p:nvSpPr>
          <p:cNvPr id="3" name="Rectangle 2"/>
          <p:cNvSpPr/>
          <p:nvPr/>
        </p:nvSpPr>
        <p:spPr>
          <a:xfrm>
            <a:off x="573205" y="1672315"/>
            <a:ext cx="8079475" cy="4493538"/>
          </a:xfrm>
          <a:prstGeom prst="rect">
            <a:avLst/>
          </a:prstGeom>
        </p:spPr>
        <p:txBody>
          <a:bodyPr wrap="square">
            <a:spAutoFit/>
          </a:bodyPr>
          <a:lstStyle/>
          <a:p>
            <a:pPr lvl="1" indent="-457200">
              <a:spcBef>
                <a:spcPts val="1800"/>
              </a:spcBef>
              <a:buClr>
                <a:schemeClr val="hlink"/>
              </a:buClr>
              <a:buSzPct val="70000"/>
              <a:buFont typeface="Wingdings" pitchFamily="2" charset="2"/>
              <a:buChar char="n"/>
            </a:pPr>
            <a:r>
              <a:rPr lang="sk-SK" sz="3200" dirty="0">
                <a:effectLst>
                  <a:outerShdw blurRad="38100" dist="38100" dir="2700000" algn="tl">
                    <a:srgbClr val="000000"/>
                  </a:outerShdw>
                </a:effectLst>
                <a:latin typeface="+mn-lt"/>
                <a:cs typeface="+mn-cs"/>
              </a:rPr>
              <a:t>nie je jednoduché nájsť vhodnú škálu, treba hľadať a skúšať, žiadna nemusí byť úplne najlepšia</a:t>
            </a:r>
            <a:endParaRPr lang="en-US" sz="3200" dirty="0">
              <a:effectLst>
                <a:outerShdw blurRad="38100" dist="38100" dir="2700000" algn="tl">
                  <a:srgbClr val="000000"/>
                </a:outerShdw>
              </a:effectLst>
              <a:latin typeface="+mn-lt"/>
              <a:cs typeface="+mn-cs"/>
            </a:endParaRPr>
          </a:p>
          <a:p>
            <a:pPr lvl="1" indent="-457200">
              <a:spcBef>
                <a:spcPts val="1800"/>
              </a:spcBef>
              <a:buClr>
                <a:schemeClr val="hlink"/>
              </a:buClr>
              <a:buSzPct val="70000"/>
              <a:buFont typeface="Wingdings" pitchFamily="2" charset="2"/>
              <a:buChar char="n"/>
            </a:pPr>
            <a:r>
              <a:rPr lang="sk-SK" sz="3200" dirty="0">
                <a:solidFill>
                  <a:srgbClr val="FFC000"/>
                </a:solidFill>
                <a:effectLst>
                  <a:outerShdw blurRad="38100" dist="38100" dir="2700000" algn="tl">
                    <a:srgbClr val="000000"/>
                  </a:outerShdw>
                </a:effectLst>
                <a:latin typeface="+mn-lt"/>
                <a:cs typeface="+mn-cs"/>
              </a:rPr>
              <a:t>Marrova téza </a:t>
            </a:r>
            <a:r>
              <a:rPr lang="sk-SK" sz="3200" dirty="0">
                <a:effectLst>
                  <a:outerShdw blurRad="38100" dist="38100" dir="2700000" algn="tl">
                    <a:srgbClr val="000000"/>
                  </a:outerShdw>
                </a:effectLst>
                <a:latin typeface="+mn-lt"/>
                <a:cs typeface="+mn-cs"/>
              </a:rPr>
              <a:t>– ak sa hrana vyskytuje v obrazoch s rôznou škálou, tak zodpovedá reálnej hrane</a:t>
            </a:r>
            <a:endParaRPr lang="en-US" sz="3200" dirty="0">
              <a:effectLst>
                <a:outerShdw blurRad="38100" dist="38100" dir="2700000" algn="tl">
                  <a:srgbClr val="000000"/>
                </a:outerShdw>
              </a:effectLst>
              <a:latin typeface="+mn-lt"/>
              <a:cs typeface="+mn-cs"/>
            </a:endParaRPr>
          </a:p>
          <a:p>
            <a:pPr lvl="1" indent="-457200">
              <a:spcBef>
                <a:spcPts val="1800"/>
              </a:spcBef>
              <a:buClr>
                <a:schemeClr val="hlink"/>
              </a:buClr>
              <a:buSzPct val="70000"/>
              <a:buFont typeface="Wingdings" pitchFamily="2" charset="2"/>
              <a:buChar char="n"/>
            </a:pPr>
            <a:r>
              <a:rPr lang="sk-SK" sz="3200" dirty="0">
                <a:effectLst>
                  <a:outerShdw blurRad="38100" dist="38100" dir="2700000" algn="tl">
                    <a:srgbClr val="000000"/>
                  </a:outerShdw>
                </a:effectLst>
                <a:latin typeface="+mn-lt"/>
                <a:cs typeface="+mn-cs"/>
              </a:rPr>
              <a:t> Špecifickým prístupom k optimálnej škále je </a:t>
            </a:r>
            <a:r>
              <a:rPr lang="sk-SK" sz="3200" dirty="0">
                <a:solidFill>
                  <a:srgbClr val="FFC000"/>
                </a:solidFill>
                <a:effectLst>
                  <a:outerShdw blurRad="38100" dist="38100" dir="2700000" algn="tl">
                    <a:srgbClr val="000000"/>
                  </a:outerShdw>
                </a:effectLst>
                <a:latin typeface="+mn-lt"/>
                <a:cs typeface="+mn-cs"/>
              </a:rPr>
              <a:t>Cannyho operátor </a:t>
            </a:r>
            <a:endParaRPr lang="en-US" sz="3200" dirty="0">
              <a:solidFill>
                <a:srgbClr val="FFC000"/>
              </a:solidFill>
              <a:effectLst>
                <a:outerShdw blurRad="38100" dist="38100" dir="2700000" algn="tl">
                  <a:srgbClr val="000000"/>
                </a:outerShdw>
              </a:effectLst>
              <a:latin typeface="+mn-lt"/>
              <a:cs typeface="+mn-cs"/>
            </a:endParaRPr>
          </a:p>
        </p:txBody>
      </p:sp>
    </p:spTree>
    <p:extLst>
      <p:ext uri="{BB962C8B-B14F-4D97-AF65-F5344CB8AC3E}">
        <p14:creationId xmlns:p14="http://schemas.microsoft.com/office/powerpoint/2010/main" val="14897822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dirty="0"/>
              <a:t>Cannyho hranový operátor</a:t>
            </a:r>
            <a:endParaRPr lang="en-US" dirty="0"/>
          </a:p>
        </p:txBody>
      </p:sp>
      <p:sp>
        <p:nvSpPr>
          <p:cNvPr id="3" name="Rectangle 2"/>
          <p:cNvSpPr/>
          <p:nvPr/>
        </p:nvSpPr>
        <p:spPr>
          <a:xfrm>
            <a:off x="464023" y="1447288"/>
            <a:ext cx="8393374" cy="4616648"/>
          </a:xfrm>
          <a:prstGeom prst="rect">
            <a:avLst/>
          </a:prstGeom>
        </p:spPr>
        <p:txBody>
          <a:bodyPr wrap="square">
            <a:spAutoFit/>
          </a:bodyPr>
          <a:lstStyle/>
          <a:p>
            <a:pPr marL="457200" lvl="0" indent="-457200">
              <a:spcBef>
                <a:spcPct val="20000"/>
              </a:spcBef>
              <a:buClr>
                <a:srgbClr val="FFC000"/>
              </a:buClr>
              <a:buSzPct val="70000"/>
              <a:buFont typeface="Wingdings" pitchFamily="2" charset="2"/>
              <a:buChar char="n"/>
            </a:pPr>
            <a:r>
              <a:rPr lang="sk-SK" sz="3000" dirty="0">
                <a:effectLst>
                  <a:outerShdw blurRad="38100" dist="38100" dir="2700000" algn="tl">
                    <a:srgbClr val="000000"/>
                  </a:outerShdw>
                </a:effectLst>
                <a:latin typeface="+mn-lt"/>
                <a:cs typeface="+mn-cs"/>
              </a:rPr>
              <a:t>je optimálny pre ostré hrany zašumené bielym šumom. </a:t>
            </a:r>
          </a:p>
          <a:p>
            <a:pPr marL="457200" lvl="0" indent="-457200">
              <a:spcBef>
                <a:spcPct val="20000"/>
              </a:spcBef>
              <a:buClr>
                <a:srgbClr val="FFC000"/>
              </a:buClr>
              <a:buSzPct val="70000"/>
              <a:buFont typeface="Wingdings" pitchFamily="2" charset="2"/>
              <a:buChar char="n"/>
            </a:pPr>
            <a:r>
              <a:rPr lang="sk-SK" sz="3000" dirty="0">
                <a:effectLst>
                  <a:outerShdw blurRad="38100" dist="38100" dir="2700000" algn="tl">
                    <a:srgbClr val="000000"/>
                  </a:outerShdw>
                </a:effectLst>
                <a:latin typeface="+mn-lt"/>
                <a:cs typeface="+mn-cs"/>
              </a:rPr>
              <a:t>Kritérium optimality je založené na 3</a:t>
            </a:r>
            <a:r>
              <a:rPr lang="sk-SK" sz="3000" dirty="0" smtClean="0">
                <a:effectLst>
                  <a:outerShdw blurRad="38100" dist="38100" dir="2700000" algn="tl">
                    <a:srgbClr val="000000"/>
                  </a:outerShdw>
                </a:effectLst>
                <a:latin typeface="+mn-lt"/>
                <a:cs typeface="+mn-cs"/>
              </a:rPr>
              <a:t> </a:t>
            </a:r>
            <a:r>
              <a:rPr lang="sk-SK" sz="3000" dirty="0">
                <a:effectLst>
                  <a:outerShdw blurRad="38100" dist="38100" dir="2700000" algn="tl">
                    <a:srgbClr val="000000"/>
                  </a:outerShdw>
                </a:effectLst>
                <a:latin typeface="+mn-lt"/>
                <a:cs typeface="+mn-cs"/>
              </a:rPr>
              <a:t>požiadavkách: </a:t>
            </a:r>
          </a:p>
          <a:p>
            <a:pPr marL="971550" lvl="1" indent="-514350">
              <a:spcBef>
                <a:spcPct val="20000"/>
              </a:spcBef>
              <a:buClr>
                <a:srgbClr val="FFC000"/>
              </a:buClr>
              <a:buSzPct val="80000"/>
              <a:buFont typeface="+mj-lt"/>
              <a:buAutoNum type="arabicPeriod"/>
            </a:pPr>
            <a:r>
              <a:rPr lang="sk-SK" sz="3000" dirty="0">
                <a:effectLst>
                  <a:outerShdw blurRad="38100" dist="38100" dir="2700000" algn="tl">
                    <a:srgbClr val="000000"/>
                  </a:outerShdw>
                </a:effectLst>
                <a:latin typeface="+mn-lt"/>
                <a:cs typeface="+mn-cs"/>
              </a:rPr>
              <a:t>detekovať každú hranu, ale vynechať zdanlivé hrany</a:t>
            </a:r>
            <a:r>
              <a:rPr lang="sk-SK" sz="3000" dirty="0" smtClean="0">
                <a:effectLst>
                  <a:outerShdw blurRad="38100" dist="38100" dir="2700000" algn="tl">
                    <a:srgbClr val="000000"/>
                  </a:outerShdw>
                </a:effectLst>
                <a:latin typeface="+mn-lt"/>
                <a:cs typeface="+mn-cs"/>
              </a:rPr>
              <a:t>,</a:t>
            </a:r>
            <a:endParaRPr lang="sk-SK" sz="3000" dirty="0">
              <a:effectLst>
                <a:outerShdw blurRad="38100" dist="38100" dir="2700000" algn="tl">
                  <a:srgbClr val="000000"/>
                </a:outerShdw>
              </a:effectLst>
              <a:latin typeface="+mn-lt"/>
              <a:cs typeface="+mn-cs"/>
            </a:endParaRPr>
          </a:p>
          <a:p>
            <a:pPr marL="971550" lvl="1" indent="-514350">
              <a:spcBef>
                <a:spcPct val="20000"/>
              </a:spcBef>
              <a:buClr>
                <a:srgbClr val="FFC000"/>
              </a:buClr>
              <a:buSzPct val="80000"/>
              <a:buFont typeface="+mj-lt"/>
              <a:buAutoNum type="arabicPeriod"/>
            </a:pPr>
            <a:r>
              <a:rPr lang="sk-SK" sz="3000" dirty="0" smtClean="0">
                <a:effectLst>
                  <a:outerShdw blurRad="38100" dist="38100" dir="2700000" algn="tl">
                    <a:srgbClr val="000000"/>
                  </a:outerShdw>
                </a:effectLst>
                <a:latin typeface="+mn-lt"/>
                <a:cs typeface="+mn-cs"/>
              </a:rPr>
              <a:t>minimálna lokalizačná chyba </a:t>
            </a:r>
            <a:r>
              <a:rPr lang="sk-SK" sz="3000" dirty="0">
                <a:effectLst>
                  <a:outerShdw blurRad="38100" dist="38100" dir="2700000" algn="tl">
                    <a:srgbClr val="000000"/>
                  </a:outerShdw>
                </a:effectLst>
                <a:latin typeface="+mn-lt"/>
                <a:cs typeface="+mn-cs"/>
              </a:rPr>
              <a:t>medzi skutočnou a detekovanou hranou </a:t>
            </a:r>
          </a:p>
          <a:p>
            <a:pPr marL="971550" lvl="1" indent="-514350">
              <a:spcBef>
                <a:spcPct val="20000"/>
              </a:spcBef>
              <a:buClr>
                <a:srgbClr val="FFC000"/>
              </a:buClr>
              <a:buSzPct val="80000"/>
              <a:buFont typeface="+mj-lt"/>
              <a:buAutoNum type="arabicPeriod"/>
            </a:pPr>
            <a:r>
              <a:rPr lang="sk-SK" sz="3000" dirty="0">
                <a:effectLst>
                  <a:outerShdw blurRad="38100" dist="38100" dir="2700000" algn="tl">
                    <a:srgbClr val="000000"/>
                  </a:outerShdw>
                </a:effectLst>
                <a:latin typeface="+mn-lt"/>
                <a:cs typeface="+mn-cs"/>
              </a:rPr>
              <a:t>na potlačení viacnásobných odoziev na jednu hranu</a:t>
            </a:r>
            <a:r>
              <a:rPr lang="sk-SK" sz="3000" dirty="0"/>
              <a:t>. </a:t>
            </a:r>
            <a:endParaRPr lang="en-US" sz="3000" dirty="0"/>
          </a:p>
        </p:txBody>
      </p:sp>
    </p:spTree>
    <p:extLst>
      <p:ext uri="{BB962C8B-B14F-4D97-AF65-F5344CB8AC3E}">
        <p14:creationId xmlns:p14="http://schemas.microsoft.com/office/powerpoint/2010/main" val="226922302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3810" name="Rectangle 2"/>
          <p:cNvSpPr>
            <a:spLocks noGrp="1" noChangeArrowheads="1"/>
          </p:cNvSpPr>
          <p:nvPr>
            <p:ph type="title"/>
          </p:nvPr>
        </p:nvSpPr>
        <p:spPr/>
        <p:txBody>
          <a:bodyPr/>
          <a:lstStyle/>
          <a:p>
            <a:r>
              <a:rPr lang="sk-SK"/>
              <a:t>Canny</a:t>
            </a:r>
          </a:p>
        </p:txBody>
      </p:sp>
      <p:sp>
        <p:nvSpPr>
          <p:cNvPr id="1143811" name="Rectangle 3"/>
          <p:cNvSpPr>
            <a:spLocks noGrp="1" noChangeArrowheads="1"/>
          </p:cNvSpPr>
          <p:nvPr>
            <p:ph type="body" idx="4294967295"/>
          </p:nvPr>
        </p:nvSpPr>
        <p:spPr>
          <a:xfrm>
            <a:off x="449263" y="1717675"/>
            <a:ext cx="8105775" cy="3335338"/>
          </a:xfrm>
        </p:spPr>
        <p:txBody>
          <a:bodyPr/>
          <a:lstStyle/>
          <a:p>
            <a:r>
              <a:rPr lang="sk-SK" dirty="0"/>
              <a:t>1) Vyhladenie Gaussiánom</a:t>
            </a:r>
          </a:p>
          <a:p>
            <a:r>
              <a:rPr lang="sk-SK" dirty="0"/>
              <a:t>2) Gradientný operátor</a:t>
            </a:r>
          </a:p>
          <a:p>
            <a:pPr lvl="2"/>
            <a:r>
              <a:rPr lang="sk-SK" sz="2800" dirty="0"/>
              <a:t>Veľkosť gradientu</a:t>
            </a:r>
          </a:p>
          <a:p>
            <a:pPr lvl="2"/>
            <a:r>
              <a:rPr lang="sk-SK" sz="2800" dirty="0"/>
              <a:t>Smer gradientu</a:t>
            </a:r>
          </a:p>
          <a:p>
            <a:r>
              <a:rPr lang="sk-SK" dirty="0"/>
              <a:t>3) Výber maxím v danom smere </a:t>
            </a:r>
          </a:p>
          <a:p>
            <a:r>
              <a:rPr lang="sk-SK" dirty="0"/>
              <a:t>4) Prahovanie dvoma prahmi</a:t>
            </a:r>
          </a:p>
        </p:txBody>
      </p:sp>
      <p:sp>
        <p:nvSpPr>
          <p:cNvPr id="114381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Tree>
    <p:extLst>
      <p:ext uri="{BB962C8B-B14F-4D97-AF65-F5344CB8AC3E}">
        <p14:creationId xmlns:p14="http://schemas.microsoft.com/office/powerpoint/2010/main" val="1222018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438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438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4381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43811">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43811">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438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3811"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4834" name="Rectangle 2"/>
          <p:cNvSpPr>
            <a:spLocks noGrp="1" noChangeArrowheads="1"/>
          </p:cNvSpPr>
          <p:nvPr>
            <p:ph type="title"/>
          </p:nvPr>
        </p:nvSpPr>
        <p:spPr/>
        <p:txBody>
          <a:bodyPr/>
          <a:lstStyle/>
          <a:p>
            <a:endParaRPr lang="sk-SK" sz="4800" i="1">
              <a:solidFill>
                <a:schemeClr val="accent2"/>
              </a:solidFill>
            </a:endParaRPr>
          </a:p>
        </p:txBody>
      </p:sp>
      <p:pic>
        <p:nvPicPr>
          <p:cNvPr id="1144835" name="Picture 3" descr="leizan"/>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0" y="1520825"/>
            <a:ext cx="4356100" cy="4356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44836" name="Picture 4" descr="leizan_edge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3438" y="1555750"/>
            <a:ext cx="4321175" cy="4321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44837" name="Text Box 5"/>
          <p:cNvSpPr txBox="1">
            <a:spLocks noChangeArrowheads="1"/>
          </p:cNvSpPr>
          <p:nvPr/>
        </p:nvSpPr>
        <p:spPr bwMode="auto">
          <a:xfrm>
            <a:off x="827088" y="836613"/>
            <a:ext cx="15827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rtl="1"/>
            <a:r>
              <a:rPr lang="en-US" sz="3200" b="0">
                <a:solidFill>
                  <a:srgbClr val="FF0000"/>
                </a:solidFill>
              </a:rPr>
              <a:t>Original</a:t>
            </a:r>
          </a:p>
        </p:txBody>
      </p:sp>
      <p:sp>
        <p:nvSpPr>
          <p:cNvPr id="1144838" name="Text Box 6"/>
          <p:cNvSpPr txBox="1">
            <a:spLocks noChangeArrowheads="1"/>
          </p:cNvSpPr>
          <p:nvPr/>
        </p:nvSpPr>
        <p:spPr bwMode="auto">
          <a:xfrm>
            <a:off x="6884988" y="908050"/>
            <a:ext cx="135731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rtl="1"/>
            <a:r>
              <a:rPr lang="en-US" sz="3200" b="0">
                <a:solidFill>
                  <a:srgbClr val="FF0000"/>
                </a:solidFill>
              </a:rPr>
              <a:t>Canny</a:t>
            </a:r>
          </a:p>
        </p:txBody>
      </p:sp>
    </p:spTree>
    <p:extLst>
      <p:ext uri="{BB962C8B-B14F-4D97-AF65-F5344CB8AC3E}">
        <p14:creationId xmlns:p14="http://schemas.microsoft.com/office/powerpoint/2010/main" val="392369412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6306" name="Rectangle 2"/>
          <p:cNvSpPr>
            <a:spLocks noGrp="1" noChangeArrowheads="1"/>
          </p:cNvSpPr>
          <p:nvPr>
            <p:ph type="title"/>
          </p:nvPr>
        </p:nvSpPr>
        <p:spPr/>
        <p:txBody>
          <a:bodyPr/>
          <a:lstStyle/>
          <a:p>
            <a:r>
              <a:rPr lang="sk-SK"/>
              <a:t>Canny</a:t>
            </a:r>
          </a:p>
        </p:txBody>
      </p:sp>
      <p:sp>
        <p:nvSpPr>
          <p:cNvPr id="1506307" name="Rectangle 3"/>
          <p:cNvSpPr>
            <a:spLocks noGrp="1" noChangeArrowheads="1"/>
          </p:cNvSpPr>
          <p:nvPr>
            <p:ph type="body" idx="4294967295"/>
          </p:nvPr>
        </p:nvSpPr>
        <p:spPr>
          <a:xfrm>
            <a:off x="481013" y="1358900"/>
            <a:ext cx="7772400" cy="4114800"/>
          </a:xfrm>
          <a:noFill/>
          <a:ln/>
        </p:spPr>
        <p:txBody>
          <a:bodyPr/>
          <a:lstStyle/>
          <a:p>
            <a:r>
              <a:rPr lang="sk-SK" sz="3200"/>
              <a:t>Vyhladenie Gaussiánom</a:t>
            </a:r>
          </a:p>
          <a:p>
            <a:endParaRPr lang="sk-SK" sz="3200"/>
          </a:p>
          <a:p>
            <a:r>
              <a:rPr lang="sk-SK" sz="3200"/>
              <a:t>Gradientný operátor (Sobel)</a:t>
            </a:r>
          </a:p>
          <a:p>
            <a:pPr lvl="2"/>
            <a:endParaRPr lang="sk-SK" sz="3200"/>
          </a:p>
          <a:p>
            <a:pPr lvl="2"/>
            <a:endParaRPr lang="sk-SK" sz="3200"/>
          </a:p>
          <a:p>
            <a:pPr lvl="2"/>
            <a:r>
              <a:rPr lang="sk-SK" sz="3200"/>
              <a:t>Veľkosť gradientu</a:t>
            </a:r>
          </a:p>
          <a:p>
            <a:pPr lvl="2"/>
            <a:endParaRPr lang="sk-SK" sz="3200"/>
          </a:p>
          <a:p>
            <a:pPr lvl="2"/>
            <a:r>
              <a:rPr lang="sk-SK" sz="3200"/>
              <a:t>Smer gradientu</a:t>
            </a:r>
          </a:p>
        </p:txBody>
      </p:sp>
      <p:graphicFrame>
        <p:nvGraphicFramePr>
          <p:cNvPr id="1506308" name="Object 4"/>
          <p:cNvGraphicFramePr>
            <a:graphicFrameLocks noChangeAspect="1"/>
          </p:cNvGraphicFramePr>
          <p:nvPr/>
        </p:nvGraphicFramePr>
        <p:xfrm>
          <a:off x="5133975" y="1354138"/>
          <a:ext cx="1654175" cy="573087"/>
        </p:xfrm>
        <a:graphic>
          <a:graphicData uri="http://schemas.openxmlformats.org/presentationml/2006/ole">
            <mc:AlternateContent xmlns:mc="http://schemas.openxmlformats.org/markup-compatibility/2006">
              <mc:Choice xmlns:v="urn:schemas-microsoft-com:vml" Requires="v">
                <p:oleObj spid="_x0000_s18874" name="Rovnice" r:id="rId3" imgW="660240" imgH="228600" progId="Equation.3">
                  <p:embed/>
                </p:oleObj>
              </mc:Choice>
              <mc:Fallback>
                <p:oleObj name="Rovnice" r:id="rId3" imgW="66024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3975" y="1354138"/>
                        <a:ext cx="1654175" cy="57308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06309" name="Object 5"/>
          <p:cNvGraphicFramePr>
            <a:graphicFrameLocks noChangeAspect="1"/>
          </p:cNvGraphicFramePr>
          <p:nvPr/>
        </p:nvGraphicFramePr>
        <p:xfrm>
          <a:off x="6731000" y="2198688"/>
          <a:ext cx="2413000" cy="965200"/>
        </p:xfrm>
        <a:graphic>
          <a:graphicData uri="http://schemas.openxmlformats.org/presentationml/2006/ole">
            <mc:AlternateContent xmlns:mc="http://schemas.openxmlformats.org/markup-compatibility/2006">
              <mc:Choice xmlns:v="urn:schemas-microsoft-com:vml" Requires="v">
                <p:oleObj spid="_x0000_s18875" name="Rovnice" r:id="rId5" imgW="1206360" imgH="482400" progId="Equation.3">
                  <p:embed/>
                </p:oleObj>
              </mc:Choice>
              <mc:Fallback>
                <p:oleObj name="Rovnice" r:id="rId5" imgW="1206360" imgH="482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31000" y="2198688"/>
                        <a:ext cx="2413000" cy="965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06310" name="Object 6"/>
          <p:cNvGraphicFramePr>
            <a:graphicFrameLocks noChangeAspect="1"/>
          </p:cNvGraphicFramePr>
          <p:nvPr/>
        </p:nvGraphicFramePr>
        <p:xfrm>
          <a:off x="620713" y="3092450"/>
          <a:ext cx="4071937" cy="992188"/>
        </p:xfrm>
        <a:graphic>
          <a:graphicData uri="http://schemas.openxmlformats.org/presentationml/2006/ole">
            <mc:AlternateContent xmlns:mc="http://schemas.openxmlformats.org/markup-compatibility/2006">
              <mc:Choice xmlns:v="urn:schemas-microsoft-com:vml" Requires="v">
                <p:oleObj spid="_x0000_s18876" name="Rovnica" r:id="rId7" imgW="2031840" imgH="495000" progId="Equation.3">
                  <p:embed/>
                </p:oleObj>
              </mc:Choice>
              <mc:Fallback>
                <p:oleObj name="Rovnica" r:id="rId7" imgW="2031840" imgH="4950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0713" y="3092450"/>
                        <a:ext cx="4071937" cy="99218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06311" name="Object 7"/>
          <p:cNvGraphicFramePr>
            <a:graphicFrameLocks noChangeAspect="1"/>
          </p:cNvGraphicFramePr>
          <p:nvPr/>
        </p:nvGraphicFramePr>
        <p:xfrm>
          <a:off x="4865688" y="4329113"/>
          <a:ext cx="2027237" cy="608012"/>
        </p:xfrm>
        <a:graphic>
          <a:graphicData uri="http://schemas.openxmlformats.org/presentationml/2006/ole">
            <mc:AlternateContent xmlns:mc="http://schemas.openxmlformats.org/markup-compatibility/2006">
              <mc:Choice xmlns:v="urn:schemas-microsoft-com:vml" Requires="v">
                <p:oleObj spid="_x0000_s18877" name="Rovnica" r:id="rId9" imgW="1015920" imgH="304560" progId="Equation.3">
                  <p:embed/>
                </p:oleObj>
              </mc:Choice>
              <mc:Fallback>
                <p:oleObj name="Rovnica" r:id="rId9" imgW="1015920" imgH="30456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65688" y="4329113"/>
                        <a:ext cx="2027237" cy="608012"/>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06312" name="Object 8"/>
          <p:cNvGraphicFramePr>
            <a:graphicFrameLocks noChangeAspect="1"/>
          </p:cNvGraphicFramePr>
          <p:nvPr/>
        </p:nvGraphicFramePr>
        <p:xfrm>
          <a:off x="4873625" y="5345113"/>
          <a:ext cx="1571625" cy="911225"/>
        </p:xfrm>
        <a:graphic>
          <a:graphicData uri="http://schemas.openxmlformats.org/presentationml/2006/ole">
            <mc:AlternateContent xmlns:mc="http://schemas.openxmlformats.org/markup-compatibility/2006">
              <mc:Choice xmlns:v="urn:schemas-microsoft-com:vml" Requires="v">
                <p:oleObj spid="_x0000_s18878" name="Rovnice" r:id="rId11" imgW="787320" imgH="457200" progId="Equation.3">
                  <p:embed/>
                </p:oleObj>
              </mc:Choice>
              <mc:Fallback>
                <p:oleObj name="Rovnice" r:id="rId11" imgW="787320" imgH="4572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73625" y="5345113"/>
                        <a:ext cx="1571625" cy="91122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1629534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0630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0630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0630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0630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0631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06307">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063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06307">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063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6307"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7330" name="Rectangle 2"/>
          <p:cNvSpPr>
            <a:spLocks noGrp="1" noChangeArrowheads="1"/>
          </p:cNvSpPr>
          <p:nvPr>
            <p:ph type="title"/>
          </p:nvPr>
        </p:nvSpPr>
        <p:spPr>
          <a:xfrm>
            <a:off x="881063" y="423863"/>
            <a:ext cx="7772400" cy="1143000"/>
          </a:xfrm>
        </p:spPr>
        <p:txBody>
          <a:bodyPr/>
          <a:lstStyle/>
          <a:p>
            <a:r>
              <a:rPr lang="sk-SK"/>
              <a:t>Canny</a:t>
            </a:r>
          </a:p>
        </p:txBody>
      </p:sp>
      <p:graphicFrame>
        <p:nvGraphicFramePr>
          <p:cNvPr id="1507331" name="Object 3"/>
          <p:cNvGraphicFramePr>
            <a:graphicFrameLocks noChangeAspect="1"/>
          </p:cNvGraphicFramePr>
          <p:nvPr/>
        </p:nvGraphicFramePr>
        <p:xfrm>
          <a:off x="1114425" y="2112963"/>
          <a:ext cx="3978275" cy="573087"/>
        </p:xfrm>
        <a:graphic>
          <a:graphicData uri="http://schemas.openxmlformats.org/presentationml/2006/ole">
            <mc:AlternateContent xmlns:mc="http://schemas.openxmlformats.org/markup-compatibility/2006">
              <mc:Choice xmlns:v="urn:schemas-microsoft-com:vml" Requires="v">
                <p:oleObj spid="_x0000_s19725" name="Rovnica" r:id="rId3" imgW="1587240" imgH="228600" progId="Equation.3">
                  <p:embed/>
                </p:oleObj>
              </mc:Choice>
              <mc:Fallback>
                <p:oleObj name="Rovnica" r:id="rId3" imgW="158724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4425" y="2112963"/>
                        <a:ext cx="3978275" cy="57308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07332" name="Object 4"/>
          <p:cNvGraphicFramePr>
            <a:graphicFrameLocks noChangeAspect="1"/>
          </p:cNvGraphicFramePr>
          <p:nvPr/>
        </p:nvGraphicFramePr>
        <p:xfrm>
          <a:off x="1144588" y="3132138"/>
          <a:ext cx="2797175" cy="993775"/>
        </p:xfrm>
        <a:graphic>
          <a:graphicData uri="http://schemas.openxmlformats.org/presentationml/2006/ole">
            <mc:AlternateContent xmlns:mc="http://schemas.openxmlformats.org/markup-compatibility/2006">
              <mc:Choice xmlns:v="urn:schemas-microsoft-com:vml" Requires="v">
                <p:oleObj spid="_x0000_s19726" name="Rovnica" r:id="rId5" imgW="1396800" imgH="495000" progId="Equation.3">
                  <p:embed/>
                </p:oleObj>
              </mc:Choice>
              <mc:Fallback>
                <p:oleObj name="Rovnica" r:id="rId5" imgW="1396800" imgH="4950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4588" y="3132138"/>
                        <a:ext cx="2797175" cy="9937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507333"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34075" y="1747838"/>
            <a:ext cx="2532063" cy="2017712"/>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07334"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3600" y="4367213"/>
            <a:ext cx="2551113" cy="1992312"/>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507335" name="Object 7"/>
          <p:cNvGraphicFramePr>
            <a:graphicFrameLocks noChangeAspect="1"/>
          </p:cNvGraphicFramePr>
          <p:nvPr/>
        </p:nvGraphicFramePr>
        <p:xfrm>
          <a:off x="1157288" y="4510088"/>
          <a:ext cx="3332162" cy="993775"/>
        </p:xfrm>
        <a:graphic>
          <a:graphicData uri="http://schemas.openxmlformats.org/presentationml/2006/ole">
            <mc:AlternateContent xmlns:mc="http://schemas.openxmlformats.org/markup-compatibility/2006">
              <mc:Choice xmlns:v="urn:schemas-microsoft-com:vml" Requires="v">
                <p:oleObj spid="_x0000_s19727" name="Rovnica" r:id="rId9" imgW="1663560" imgH="495000" progId="Equation.3">
                  <p:embed/>
                </p:oleObj>
              </mc:Choice>
              <mc:Fallback>
                <p:oleObj name="Rovnica" r:id="rId9" imgW="1663560" imgH="4950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57288" y="4510088"/>
                        <a:ext cx="3332162" cy="9937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extBox 1"/>
          <p:cNvSpPr txBox="1"/>
          <p:nvPr/>
        </p:nvSpPr>
        <p:spPr>
          <a:xfrm>
            <a:off x="7915275" y="3765550"/>
            <a:ext cx="923925" cy="523220"/>
          </a:xfrm>
          <a:prstGeom prst="rect">
            <a:avLst/>
          </a:prstGeom>
          <a:noFill/>
        </p:spPr>
        <p:txBody>
          <a:bodyPr wrap="square" rtlCol="0">
            <a:spAutoFit/>
          </a:bodyPr>
          <a:lstStyle/>
          <a:p>
            <a:r>
              <a:rPr lang="sk-SK" sz="2800" dirty="0" err="1">
                <a:effectLst>
                  <a:outerShdw blurRad="38100" dist="38100" dir="2700000" algn="tl">
                    <a:srgbClr val="000000"/>
                  </a:outerShdw>
                </a:effectLst>
                <a:latin typeface="+mn-lt"/>
                <a:cs typeface="+mn-cs"/>
              </a:rPr>
              <a:t>g</a:t>
            </a:r>
            <a:r>
              <a:rPr lang="sk-SK" sz="2400" baseline="-25000" dirty="0" err="1" smtClean="0"/>
              <a:t>x</a:t>
            </a:r>
            <a:endParaRPr lang="sk-SK" sz="2400" baseline="-25000" dirty="0"/>
          </a:p>
        </p:txBody>
      </p:sp>
      <p:sp>
        <p:nvSpPr>
          <p:cNvPr id="9" name="TextBox 8"/>
          <p:cNvSpPr txBox="1"/>
          <p:nvPr/>
        </p:nvSpPr>
        <p:spPr>
          <a:xfrm>
            <a:off x="7900987" y="6232525"/>
            <a:ext cx="923925" cy="461665"/>
          </a:xfrm>
          <a:prstGeom prst="rect">
            <a:avLst/>
          </a:prstGeom>
          <a:noFill/>
        </p:spPr>
        <p:txBody>
          <a:bodyPr wrap="square" rtlCol="0">
            <a:spAutoFit/>
          </a:bodyPr>
          <a:lstStyle/>
          <a:p>
            <a:r>
              <a:rPr lang="sk-SK" sz="2400" dirty="0" err="1" smtClean="0">
                <a:effectLst>
                  <a:outerShdw blurRad="38100" dist="38100" dir="2700000" algn="tl">
                    <a:srgbClr val="000000"/>
                  </a:outerShdw>
                </a:effectLst>
                <a:latin typeface="+mn-lt"/>
                <a:cs typeface="+mn-cs"/>
              </a:rPr>
              <a:t>g</a:t>
            </a:r>
            <a:r>
              <a:rPr lang="sk-SK" sz="2400" baseline="-25000" dirty="0" err="1"/>
              <a:t>y</a:t>
            </a:r>
            <a:endParaRPr lang="sk-SK" sz="2400" baseline="-25000" dirty="0"/>
          </a:p>
        </p:txBody>
      </p:sp>
    </p:spTree>
    <p:extLst>
      <p:ext uri="{BB962C8B-B14F-4D97-AF65-F5344CB8AC3E}">
        <p14:creationId xmlns:p14="http://schemas.microsoft.com/office/powerpoint/2010/main" val="126772270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dirty="0" smtClean="0"/>
              <a:t>Výber maxím (</a:t>
            </a:r>
            <a:r>
              <a:rPr lang="sk-SK" dirty="0" err="1" smtClean="0"/>
              <a:t>non-maximum</a:t>
            </a:r>
            <a:r>
              <a:rPr lang="sk-SK" dirty="0" smtClean="0"/>
              <a:t> </a:t>
            </a:r>
            <a:r>
              <a:rPr lang="sk-SK" dirty="0" err="1" smtClean="0"/>
              <a:t>supperssion</a:t>
            </a:r>
            <a:r>
              <a:rPr lang="sk-SK" dirty="0" smtClean="0"/>
              <a:t>)</a:t>
            </a:r>
            <a:endParaRPr lang="sk-SK" dirty="0"/>
          </a:p>
        </p:txBody>
      </p:sp>
      <p:sp>
        <p:nvSpPr>
          <p:cNvPr id="5" name="Rectangle 4"/>
          <p:cNvSpPr/>
          <p:nvPr/>
        </p:nvSpPr>
        <p:spPr>
          <a:xfrm>
            <a:off x="346738" y="5628763"/>
            <a:ext cx="8632162" cy="966418"/>
          </a:xfrm>
          <a:prstGeom prst="rect">
            <a:avLst/>
          </a:prstGeom>
        </p:spPr>
        <p:txBody>
          <a:bodyPr wrap="square">
            <a:spAutoFit/>
          </a:bodyPr>
          <a:lstStyle/>
          <a:p>
            <a:pPr marL="457200" lvl="0" indent="-457200">
              <a:spcBef>
                <a:spcPct val="20000"/>
              </a:spcBef>
              <a:buClr>
                <a:srgbClr val="FFC000"/>
              </a:buClr>
              <a:buSzPct val="70000"/>
              <a:buFont typeface="Wingdings" pitchFamily="2" charset="2"/>
              <a:buChar char="n"/>
            </a:pPr>
            <a:r>
              <a:rPr lang="sk-SK" sz="2800" dirty="0" smtClean="0">
                <a:effectLst>
                  <a:outerShdw blurRad="38100" dist="38100" dir="2700000" algn="tl">
                    <a:srgbClr val="000000"/>
                  </a:outerShdw>
                </a:effectLst>
                <a:latin typeface="+mn-lt"/>
                <a:cs typeface="+mn-cs"/>
              </a:rPr>
              <a:t>Zisti či pixel je lokálne maximum pozdĺž smeru gradientu</a:t>
            </a:r>
            <a:endParaRPr lang="sk-SK" sz="2800" dirty="0">
              <a:effectLst>
                <a:outerShdw blurRad="38100" dist="38100" dir="2700000" algn="tl">
                  <a:srgbClr val="000000"/>
                </a:outerShdw>
              </a:effectLst>
              <a:latin typeface="+mn-lt"/>
              <a:cs typeface="+mn-cs"/>
            </a:endParaRPr>
          </a:p>
          <a:p>
            <a:pPr marL="971550" lvl="1" indent="-514350">
              <a:spcBef>
                <a:spcPct val="20000"/>
              </a:spcBef>
              <a:buClr>
                <a:srgbClr val="FFC000"/>
              </a:buClr>
              <a:buSzPct val="80000"/>
              <a:buFont typeface="Arial" panose="020B0604020202020204" pitchFamily="34" charset="0"/>
              <a:buChar char="•"/>
            </a:pPr>
            <a:r>
              <a:rPr lang="sk-SK" sz="2400" dirty="0" smtClean="0">
                <a:effectLst>
                  <a:outerShdw blurRad="38100" dist="38100" dir="2700000" algn="tl">
                    <a:srgbClr val="000000"/>
                  </a:outerShdw>
                </a:effectLst>
                <a:latin typeface="+mn-lt"/>
                <a:cs typeface="+mn-cs"/>
              </a:rPr>
              <a:t>Treba skontrolovať interpolované body </a:t>
            </a:r>
            <a:r>
              <a:rPr lang="sk-SK" sz="2400" i="1" dirty="0" smtClean="0">
                <a:effectLst>
                  <a:outerShdw blurRad="38100" dist="38100" dir="2700000" algn="tl">
                    <a:srgbClr val="000000"/>
                  </a:outerShdw>
                </a:effectLst>
                <a:latin typeface="+mn-lt"/>
                <a:cs typeface="+mn-cs"/>
              </a:rPr>
              <a:t>p</a:t>
            </a:r>
            <a:r>
              <a:rPr lang="sk-SK" sz="2400" dirty="0" smtClean="0">
                <a:effectLst>
                  <a:outerShdw blurRad="38100" dist="38100" dir="2700000" algn="tl">
                    <a:srgbClr val="000000"/>
                  </a:outerShdw>
                </a:effectLst>
                <a:latin typeface="+mn-lt"/>
                <a:cs typeface="+mn-cs"/>
              </a:rPr>
              <a:t> a </a:t>
            </a:r>
            <a:r>
              <a:rPr lang="sk-SK" sz="2400" i="1" dirty="0" smtClean="0">
                <a:effectLst>
                  <a:outerShdw blurRad="38100" dist="38100" dir="2700000" algn="tl">
                    <a:srgbClr val="000000"/>
                  </a:outerShdw>
                </a:effectLst>
                <a:latin typeface="+mn-lt"/>
                <a:cs typeface="+mn-cs"/>
              </a:rPr>
              <a:t>r</a:t>
            </a:r>
            <a:endParaRPr lang="en-US" sz="2400" i="1" dirty="0"/>
          </a:p>
        </p:txBody>
      </p:sp>
      <p:pic>
        <p:nvPicPr>
          <p:cNvPr id="337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48" y="1946039"/>
            <a:ext cx="6810375" cy="338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83864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1589510"/>
            <a:ext cx="7880350" cy="5138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a:spLocks noGrp="1"/>
          </p:cNvSpPr>
          <p:nvPr>
            <p:ph type="title"/>
          </p:nvPr>
        </p:nvSpPr>
        <p:spPr>
          <a:xfrm>
            <a:off x="457200" y="274638"/>
            <a:ext cx="8229600" cy="1143000"/>
          </a:xfrm>
        </p:spPr>
        <p:txBody>
          <a:bodyPr/>
          <a:lstStyle/>
          <a:p>
            <a:r>
              <a:rPr lang="sk-SK" dirty="0" smtClean="0"/>
              <a:t>Výber maxím (</a:t>
            </a:r>
            <a:r>
              <a:rPr lang="sk-SK" dirty="0" err="1" smtClean="0"/>
              <a:t>non-maximum</a:t>
            </a:r>
            <a:r>
              <a:rPr lang="sk-SK" dirty="0" smtClean="0"/>
              <a:t> </a:t>
            </a:r>
            <a:r>
              <a:rPr lang="sk-SK" dirty="0" err="1" smtClean="0"/>
              <a:t>supperssion</a:t>
            </a:r>
            <a:r>
              <a:rPr lang="sk-SK" dirty="0" smtClean="0"/>
              <a:t>)</a:t>
            </a:r>
            <a:endParaRPr lang="sk-SK" dirty="0"/>
          </a:p>
        </p:txBody>
      </p:sp>
    </p:spTree>
    <p:extLst>
      <p:ext uri="{BB962C8B-B14F-4D97-AF65-F5344CB8AC3E}">
        <p14:creationId xmlns:p14="http://schemas.microsoft.com/office/powerpoint/2010/main" val="136029374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4772" name="Rectangle 4"/>
          <p:cNvSpPr>
            <a:spLocks noGrp="1" noChangeArrowheads="1"/>
          </p:cNvSpPr>
          <p:nvPr>
            <p:ph type="title"/>
          </p:nvPr>
        </p:nvSpPr>
        <p:spPr/>
        <p:txBody>
          <a:bodyPr/>
          <a:lstStyle/>
          <a:p>
            <a:r>
              <a:rPr lang="sk-SK"/>
              <a:t>Canny</a:t>
            </a:r>
            <a:endParaRPr lang="en-US"/>
          </a:p>
        </p:txBody>
      </p:sp>
      <p:sp>
        <p:nvSpPr>
          <p:cNvPr id="1824773" name="Oval 5"/>
          <p:cNvSpPr>
            <a:spLocks noChangeArrowheads="1"/>
          </p:cNvSpPr>
          <p:nvPr/>
        </p:nvSpPr>
        <p:spPr bwMode="auto">
          <a:xfrm>
            <a:off x="1022350" y="2574925"/>
            <a:ext cx="3429000" cy="3276600"/>
          </a:xfrm>
          <a:prstGeom prst="ellipse">
            <a:avLst/>
          </a:prstGeom>
          <a:noFill/>
          <a:ln w="285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824774" name="Group 6"/>
          <p:cNvGrpSpPr>
            <a:grpSpLocks/>
          </p:cNvGrpSpPr>
          <p:nvPr/>
        </p:nvGrpSpPr>
        <p:grpSpPr bwMode="auto">
          <a:xfrm>
            <a:off x="1022350" y="2574925"/>
            <a:ext cx="3429000" cy="3276600"/>
            <a:chOff x="1536" y="1632"/>
            <a:chExt cx="2160" cy="2064"/>
          </a:xfrm>
        </p:grpSpPr>
        <p:sp>
          <p:nvSpPr>
            <p:cNvPr id="1824775" name="Line 7"/>
            <p:cNvSpPr>
              <a:spLocks noChangeShapeType="1"/>
            </p:cNvSpPr>
            <p:nvPr/>
          </p:nvSpPr>
          <p:spPr bwMode="auto">
            <a:xfrm>
              <a:off x="1536" y="2688"/>
              <a:ext cx="2160" cy="0"/>
            </a:xfrm>
            <a:prstGeom prst="line">
              <a:avLst/>
            </a:prstGeom>
            <a:noFill/>
            <a:ln w="9525">
              <a:solidFill>
                <a:srgbClr val="66FF3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24776" name="Line 8"/>
            <p:cNvSpPr>
              <a:spLocks noChangeShapeType="1"/>
            </p:cNvSpPr>
            <p:nvPr/>
          </p:nvSpPr>
          <p:spPr bwMode="auto">
            <a:xfrm>
              <a:off x="2592" y="1632"/>
              <a:ext cx="48" cy="2064"/>
            </a:xfrm>
            <a:prstGeom prst="line">
              <a:avLst/>
            </a:prstGeom>
            <a:noFill/>
            <a:ln w="9525">
              <a:solidFill>
                <a:srgbClr val="66FF3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24777" name="Line 9"/>
            <p:cNvSpPr>
              <a:spLocks noChangeShapeType="1"/>
            </p:cNvSpPr>
            <p:nvPr/>
          </p:nvSpPr>
          <p:spPr bwMode="auto">
            <a:xfrm>
              <a:off x="1824" y="1968"/>
              <a:ext cx="1536" cy="1440"/>
            </a:xfrm>
            <a:prstGeom prst="line">
              <a:avLst/>
            </a:prstGeom>
            <a:noFill/>
            <a:ln w="9525">
              <a:solidFill>
                <a:srgbClr val="66FF3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24778" name="Line 10"/>
            <p:cNvSpPr>
              <a:spLocks noChangeShapeType="1"/>
            </p:cNvSpPr>
            <p:nvPr/>
          </p:nvSpPr>
          <p:spPr bwMode="auto">
            <a:xfrm flipV="1">
              <a:off x="1824" y="1968"/>
              <a:ext cx="1584" cy="1392"/>
            </a:xfrm>
            <a:prstGeom prst="line">
              <a:avLst/>
            </a:prstGeom>
            <a:noFill/>
            <a:ln w="9525">
              <a:solidFill>
                <a:srgbClr val="66FF3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824779" name="Group 11"/>
          <p:cNvGrpSpPr>
            <a:grpSpLocks/>
          </p:cNvGrpSpPr>
          <p:nvPr/>
        </p:nvGrpSpPr>
        <p:grpSpPr bwMode="auto">
          <a:xfrm>
            <a:off x="336550" y="2193925"/>
            <a:ext cx="5029200" cy="4114800"/>
            <a:chOff x="1104" y="1392"/>
            <a:chExt cx="3168" cy="2592"/>
          </a:xfrm>
        </p:grpSpPr>
        <p:sp>
          <p:nvSpPr>
            <p:cNvPr id="1824780" name="Rectangle 12"/>
            <p:cNvSpPr>
              <a:spLocks noChangeArrowheads="1"/>
            </p:cNvSpPr>
            <p:nvPr/>
          </p:nvSpPr>
          <p:spPr bwMode="auto">
            <a:xfrm>
              <a:off x="1104" y="2544"/>
              <a:ext cx="4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000" b="0">
                  <a:sym typeface="Symbol" pitchFamily="18" charset="2"/>
                </a:rPr>
                <a:t>180</a:t>
              </a:r>
            </a:p>
          </p:txBody>
        </p:sp>
        <p:sp>
          <p:nvSpPr>
            <p:cNvPr id="1824781" name="Rectangle 13"/>
            <p:cNvSpPr>
              <a:spLocks noChangeArrowheads="1"/>
            </p:cNvSpPr>
            <p:nvPr/>
          </p:nvSpPr>
          <p:spPr bwMode="auto">
            <a:xfrm>
              <a:off x="3792" y="2544"/>
              <a:ext cx="4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000" b="0">
                  <a:sym typeface="Symbol" pitchFamily="18" charset="2"/>
                </a:rPr>
                <a:t>0</a:t>
              </a:r>
            </a:p>
          </p:txBody>
        </p:sp>
        <p:sp>
          <p:nvSpPr>
            <p:cNvPr id="1824782" name="Rectangle 14"/>
            <p:cNvSpPr>
              <a:spLocks noChangeArrowheads="1"/>
            </p:cNvSpPr>
            <p:nvPr/>
          </p:nvSpPr>
          <p:spPr bwMode="auto">
            <a:xfrm>
              <a:off x="1440" y="1728"/>
              <a:ext cx="4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000" b="0">
                  <a:sym typeface="Symbol" pitchFamily="18" charset="2"/>
                </a:rPr>
                <a:t>135</a:t>
              </a:r>
            </a:p>
          </p:txBody>
        </p:sp>
        <p:sp>
          <p:nvSpPr>
            <p:cNvPr id="1824783" name="Rectangle 15"/>
            <p:cNvSpPr>
              <a:spLocks noChangeArrowheads="1"/>
            </p:cNvSpPr>
            <p:nvPr/>
          </p:nvSpPr>
          <p:spPr bwMode="auto">
            <a:xfrm>
              <a:off x="2400" y="1392"/>
              <a:ext cx="4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000" b="0">
                  <a:sym typeface="Symbol" pitchFamily="18" charset="2"/>
                </a:rPr>
                <a:t>90</a:t>
              </a:r>
            </a:p>
          </p:txBody>
        </p:sp>
        <p:sp>
          <p:nvSpPr>
            <p:cNvPr id="1824784" name="Rectangle 16"/>
            <p:cNvSpPr>
              <a:spLocks noChangeArrowheads="1"/>
            </p:cNvSpPr>
            <p:nvPr/>
          </p:nvSpPr>
          <p:spPr bwMode="auto">
            <a:xfrm>
              <a:off x="3360" y="1728"/>
              <a:ext cx="4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000" b="0">
                  <a:sym typeface="Symbol" pitchFamily="18" charset="2"/>
                </a:rPr>
                <a:t>45</a:t>
              </a:r>
            </a:p>
          </p:txBody>
        </p:sp>
        <p:sp>
          <p:nvSpPr>
            <p:cNvPr id="1824785" name="Rectangle 17"/>
            <p:cNvSpPr>
              <a:spLocks noChangeArrowheads="1"/>
            </p:cNvSpPr>
            <p:nvPr/>
          </p:nvSpPr>
          <p:spPr bwMode="auto">
            <a:xfrm>
              <a:off x="3360" y="3360"/>
              <a:ext cx="4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000" b="0">
                  <a:sym typeface="Symbol" pitchFamily="18" charset="2"/>
                </a:rPr>
                <a:t>315</a:t>
              </a:r>
            </a:p>
          </p:txBody>
        </p:sp>
        <p:sp>
          <p:nvSpPr>
            <p:cNvPr id="1824786" name="Rectangle 18"/>
            <p:cNvSpPr>
              <a:spLocks noChangeArrowheads="1"/>
            </p:cNvSpPr>
            <p:nvPr/>
          </p:nvSpPr>
          <p:spPr bwMode="auto">
            <a:xfrm>
              <a:off x="2448" y="3696"/>
              <a:ext cx="4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000" b="0">
                  <a:sym typeface="Symbol" pitchFamily="18" charset="2"/>
                </a:rPr>
                <a:t>270</a:t>
              </a:r>
            </a:p>
          </p:txBody>
        </p:sp>
        <p:sp>
          <p:nvSpPr>
            <p:cNvPr id="1824787" name="Rectangle 19"/>
            <p:cNvSpPr>
              <a:spLocks noChangeArrowheads="1"/>
            </p:cNvSpPr>
            <p:nvPr/>
          </p:nvSpPr>
          <p:spPr bwMode="auto">
            <a:xfrm>
              <a:off x="1392" y="3312"/>
              <a:ext cx="4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000" b="0">
                  <a:sym typeface="Symbol" pitchFamily="18" charset="2"/>
                </a:rPr>
                <a:t>225</a:t>
              </a:r>
            </a:p>
          </p:txBody>
        </p:sp>
      </p:grpSp>
      <p:grpSp>
        <p:nvGrpSpPr>
          <p:cNvPr id="1824788" name="Group 20"/>
          <p:cNvGrpSpPr>
            <a:grpSpLocks/>
          </p:cNvGrpSpPr>
          <p:nvPr/>
        </p:nvGrpSpPr>
        <p:grpSpPr bwMode="auto">
          <a:xfrm>
            <a:off x="1098550" y="2727325"/>
            <a:ext cx="3276600" cy="3048000"/>
            <a:chOff x="1584" y="1728"/>
            <a:chExt cx="2064" cy="1920"/>
          </a:xfrm>
        </p:grpSpPr>
        <p:sp>
          <p:nvSpPr>
            <p:cNvPr id="1824789" name="Line 21"/>
            <p:cNvSpPr>
              <a:spLocks noChangeShapeType="1"/>
            </p:cNvSpPr>
            <p:nvPr/>
          </p:nvSpPr>
          <p:spPr bwMode="auto">
            <a:xfrm>
              <a:off x="1584" y="2304"/>
              <a:ext cx="2064" cy="768"/>
            </a:xfrm>
            <a:prstGeom prst="line">
              <a:avLst/>
            </a:prstGeom>
            <a:noFill/>
            <a:ln w="28575">
              <a:solidFill>
                <a:srgbClr val="00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24790" name="Line 22"/>
            <p:cNvSpPr>
              <a:spLocks noChangeShapeType="1"/>
            </p:cNvSpPr>
            <p:nvPr/>
          </p:nvSpPr>
          <p:spPr bwMode="auto">
            <a:xfrm>
              <a:off x="2160" y="1728"/>
              <a:ext cx="864" cy="1920"/>
            </a:xfrm>
            <a:prstGeom prst="line">
              <a:avLst/>
            </a:prstGeom>
            <a:noFill/>
            <a:ln w="28575">
              <a:solidFill>
                <a:srgbClr val="00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24791" name="Line 23"/>
            <p:cNvSpPr>
              <a:spLocks noChangeShapeType="1"/>
            </p:cNvSpPr>
            <p:nvPr/>
          </p:nvSpPr>
          <p:spPr bwMode="auto">
            <a:xfrm flipH="1">
              <a:off x="2208" y="1728"/>
              <a:ext cx="816" cy="1872"/>
            </a:xfrm>
            <a:prstGeom prst="line">
              <a:avLst/>
            </a:prstGeom>
            <a:noFill/>
            <a:ln w="28575">
              <a:solidFill>
                <a:srgbClr val="00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24792" name="Line 24"/>
            <p:cNvSpPr>
              <a:spLocks noChangeShapeType="1"/>
            </p:cNvSpPr>
            <p:nvPr/>
          </p:nvSpPr>
          <p:spPr bwMode="auto">
            <a:xfrm flipH="1">
              <a:off x="1620" y="2304"/>
              <a:ext cx="1980" cy="750"/>
            </a:xfrm>
            <a:prstGeom prst="line">
              <a:avLst/>
            </a:prstGeom>
            <a:noFill/>
            <a:ln w="28575">
              <a:solidFill>
                <a:srgbClr val="00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824793" name="Group 25"/>
          <p:cNvGrpSpPr>
            <a:grpSpLocks/>
          </p:cNvGrpSpPr>
          <p:nvPr/>
        </p:nvGrpSpPr>
        <p:grpSpPr bwMode="auto">
          <a:xfrm>
            <a:off x="1174750" y="3794125"/>
            <a:ext cx="3124200" cy="914400"/>
            <a:chOff x="1632" y="2400"/>
            <a:chExt cx="1968" cy="576"/>
          </a:xfrm>
        </p:grpSpPr>
        <p:sp>
          <p:nvSpPr>
            <p:cNvPr id="1824794" name="Rectangle 26"/>
            <p:cNvSpPr>
              <a:spLocks noChangeArrowheads="1"/>
            </p:cNvSpPr>
            <p:nvPr/>
          </p:nvSpPr>
          <p:spPr bwMode="auto">
            <a:xfrm>
              <a:off x="1632" y="2400"/>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0</a:t>
              </a:r>
            </a:p>
          </p:txBody>
        </p:sp>
        <p:sp>
          <p:nvSpPr>
            <p:cNvPr id="1824795" name="Rectangle 27"/>
            <p:cNvSpPr>
              <a:spLocks noChangeArrowheads="1"/>
            </p:cNvSpPr>
            <p:nvPr/>
          </p:nvSpPr>
          <p:spPr bwMode="auto">
            <a:xfrm>
              <a:off x="1632" y="2736"/>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0</a:t>
              </a:r>
            </a:p>
          </p:txBody>
        </p:sp>
        <p:sp>
          <p:nvSpPr>
            <p:cNvPr id="1824796" name="Rectangle 28"/>
            <p:cNvSpPr>
              <a:spLocks noChangeArrowheads="1"/>
            </p:cNvSpPr>
            <p:nvPr/>
          </p:nvSpPr>
          <p:spPr bwMode="auto">
            <a:xfrm>
              <a:off x="3408" y="2400"/>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0</a:t>
              </a:r>
            </a:p>
          </p:txBody>
        </p:sp>
        <p:sp>
          <p:nvSpPr>
            <p:cNvPr id="1824797" name="Rectangle 29"/>
            <p:cNvSpPr>
              <a:spLocks noChangeArrowheads="1"/>
            </p:cNvSpPr>
            <p:nvPr/>
          </p:nvSpPr>
          <p:spPr bwMode="auto">
            <a:xfrm>
              <a:off x="3408" y="2736"/>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0</a:t>
              </a:r>
            </a:p>
          </p:txBody>
        </p:sp>
      </p:grpSp>
      <p:grpSp>
        <p:nvGrpSpPr>
          <p:cNvPr id="1824798" name="Group 30"/>
          <p:cNvGrpSpPr>
            <a:grpSpLocks/>
          </p:cNvGrpSpPr>
          <p:nvPr/>
        </p:nvGrpSpPr>
        <p:grpSpPr bwMode="auto">
          <a:xfrm>
            <a:off x="1403350" y="2879725"/>
            <a:ext cx="2667000" cy="2667000"/>
            <a:chOff x="1776" y="1824"/>
            <a:chExt cx="1680" cy="1680"/>
          </a:xfrm>
        </p:grpSpPr>
        <p:sp>
          <p:nvSpPr>
            <p:cNvPr id="1824799" name="Rectangle 31"/>
            <p:cNvSpPr>
              <a:spLocks noChangeArrowheads="1"/>
            </p:cNvSpPr>
            <p:nvPr/>
          </p:nvSpPr>
          <p:spPr bwMode="auto">
            <a:xfrm>
              <a:off x="3024" y="1824"/>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1</a:t>
              </a:r>
            </a:p>
          </p:txBody>
        </p:sp>
        <p:sp>
          <p:nvSpPr>
            <p:cNvPr id="1824800" name="Rectangle 32"/>
            <p:cNvSpPr>
              <a:spLocks noChangeArrowheads="1"/>
            </p:cNvSpPr>
            <p:nvPr/>
          </p:nvSpPr>
          <p:spPr bwMode="auto">
            <a:xfrm>
              <a:off x="3264" y="2112"/>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1</a:t>
              </a:r>
            </a:p>
          </p:txBody>
        </p:sp>
        <p:sp>
          <p:nvSpPr>
            <p:cNvPr id="1824801" name="Rectangle 33"/>
            <p:cNvSpPr>
              <a:spLocks noChangeArrowheads="1"/>
            </p:cNvSpPr>
            <p:nvPr/>
          </p:nvSpPr>
          <p:spPr bwMode="auto">
            <a:xfrm>
              <a:off x="1776" y="2976"/>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1</a:t>
              </a:r>
            </a:p>
          </p:txBody>
        </p:sp>
        <p:sp>
          <p:nvSpPr>
            <p:cNvPr id="1824802" name="Rectangle 34"/>
            <p:cNvSpPr>
              <a:spLocks noChangeArrowheads="1"/>
            </p:cNvSpPr>
            <p:nvPr/>
          </p:nvSpPr>
          <p:spPr bwMode="auto">
            <a:xfrm>
              <a:off x="2016" y="3264"/>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1</a:t>
              </a:r>
            </a:p>
          </p:txBody>
        </p:sp>
      </p:grpSp>
      <p:grpSp>
        <p:nvGrpSpPr>
          <p:cNvPr id="1824803" name="Group 35"/>
          <p:cNvGrpSpPr>
            <a:grpSpLocks/>
          </p:cNvGrpSpPr>
          <p:nvPr/>
        </p:nvGrpSpPr>
        <p:grpSpPr bwMode="auto">
          <a:xfrm>
            <a:off x="2241550" y="2651125"/>
            <a:ext cx="914400" cy="3124200"/>
            <a:chOff x="2304" y="1680"/>
            <a:chExt cx="576" cy="1968"/>
          </a:xfrm>
        </p:grpSpPr>
        <p:sp>
          <p:nvSpPr>
            <p:cNvPr id="1824804" name="Rectangle 36"/>
            <p:cNvSpPr>
              <a:spLocks noChangeArrowheads="1"/>
            </p:cNvSpPr>
            <p:nvPr/>
          </p:nvSpPr>
          <p:spPr bwMode="auto">
            <a:xfrm>
              <a:off x="2304" y="1680"/>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2</a:t>
              </a:r>
            </a:p>
          </p:txBody>
        </p:sp>
        <p:sp>
          <p:nvSpPr>
            <p:cNvPr id="1824805" name="Rectangle 37"/>
            <p:cNvSpPr>
              <a:spLocks noChangeArrowheads="1"/>
            </p:cNvSpPr>
            <p:nvPr/>
          </p:nvSpPr>
          <p:spPr bwMode="auto">
            <a:xfrm>
              <a:off x="2688" y="1680"/>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2</a:t>
              </a:r>
            </a:p>
          </p:txBody>
        </p:sp>
        <p:sp>
          <p:nvSpPr>
            <p:cNvPr id="1824806" name="Rectangle 38"/>
            <p:cNvSpPr>
              <a:spLocks noChangeArrowheads="1"/>
            </p:cNvSpPr>
            <p:nvPr/>
          </p:nvSpPr>
          <p:spPr bwMode="auto">
            <a:xfrm>
              <a:off x="2352" y="3408"/>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2</a:t>
              </a:r>
            </a:p>
          </p:txBody>
        </p:sp>
        <p:sp>
          <p:nvSpPr>
            <p:cNvPr id="1824807" name="Rectangle 39"/>
            <p:cNvSpPr>
              <a:spLocks noChangeArrowheads="1"/>
            </p:cNvSpPr>
            <p:nvPr/>
          </p:nvSpPr>
          <p:spPr bwMode="auto">
            <a:xfrm>
              <a:off x="2688" y="3408"/>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2</a:t>
              </a:r>
            </a:p>
          </p:txBody>
        </p:sp>
      </p:grpSp>
      <p:grpSp>
        <p:nvGrpSpPr>
          <p:cNvPr id="1824808" name="Group 40"/>
          <p:cNvGrpSpPr>
            <a:grpSpLocks/>
          </p:cNvGrpSpPr>
          <p:nvPr/>
        </p:nvGrpSpPr>
        <p:grpSpPr bwMode="auto">
          <a:xfrm>
            <a:off x="1327150" y="2879725"/>
            <a:ext cx="2800350" cy="2743200"/>
            <a:chOff x="1728" y="1824"/>
            <a:chExt cx="1764" cy="1728"/>
          </a:xfrm>
        </p:grpSpPr>
        <p:sp>
          <p:nvSpPr>
            <p:cNvPr id="1824809" name="Rectangle 41"/>
            <p:cNvSpPr>
              <a:spLocks noChangeArrowheads="1"/>
            </p:cNvSpPr>
            <p:nvPr/>
          </p:nvSpPr>
          <p:spPr bwMode="auto">
            <a:xfrm>
              <a:off x="1728" y="2064"/>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3</a:t>
              </a:r>
            </a:p>
          </p:txBody>
        </p:sp>
        <p:sp>
          <p:nvSpPr>
            <p:cNvPr id="1824810" name="Rectangle 42"/>
            <p:cNvSpPr>
              <a:spLocks noChangeArrowheads="1"/>
            </p:cNvSpPr>
            <p:nvPr/>
          </p:nvSpPr>
          <p:spPr bwMode="auto">
            <a:xfrm>
              <a:off x="1968" y="1824"/>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3</a:t>
              </a:r>
            </a:p>
          </p:txBody>
        </p:sp>
        <p:sp>
          <p:nvSpPr>
            <p:cNvPr id="1824811" name="Rectangle 43"/>
            <p:cNvSpPr>
              <a:spLocks noChangeArrowheads="1"/>
            </p:cNvSpPr>
            <p:nvPr/>
          </p:nvSpPr>
          <p:spPr bwMode="auto">
            <a:xfrm>
              <a:off x="3300" y="3042"/>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3</a:t>
              </a:r>
            </a:p>
          </p:txBody>
        </p:sp>
        <p:sp>
          <p:nvSpPr>
            <p:cNvPr id="1824812" name="Rectangle 44"/>
            <p:cNvSpPr>
              <a:spLocks noChangeArrowheads="1"/>
            </p:cNvSpPr>
            <p:nvPr/>
          </p:nvSpPr>
          <p:spPr bwMode="auto">
            <a:xfrm>
              <a:off x="3024" y="3312"/>
              <a:ext cx="19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hlink"/>
                </a:buClr>
                <a:buSzPct val="75000"/>
                <a:buFont typeface="Wingdings" pitchFamily="2" charset="2"/>
                <a:buNone/>
              </a:pPr>
              <a:r>
                <a:rPr lang="en-US" sz="2400" b="0">
                  <a:solidFill>
                    <a:srgbClr val="00FFFF"/>
                  </a:solidFill>
                  <a:sym typeface="Symbol" pitchFamily="18" charset="2"/>
                </a:rPr>
                <a:t>3</a:t>
              </a:r>
            </a:p>
          </p:txBody>
        </p:sp>
      </p:grpSp>
      <p:pic>
        <p:nvPicPr>
          <p:cNvPr id="1824831" name="Picture 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119313" cy="2119313"/>
          </a:xfrm>
          <a:prstGeom prst="rect">
            <a:avLst/>
          </a:prstGeom>
          <a:noFill/>
          <a:extLst>
            <a:ext uri="{909E8E84-426E-40DD-AFC4-6F175D3DCCD1}">
              <a14:hiddenFill xmlns:a14="http://schemas.microsoft.com/office/drawing/2010/main">
                <a:solidFill>
                  <a:srgbClr val="FFFFFF"/>
                </a:solidFill>
              </a14:hiddenFill>
            </a:ext>
          </a:extLst>
        </p:spPr>
      </p:pic>
      <p:sp>
        <p:nvSpPr>
          <p:cNvPr id="1824833" name="Rectangle 65"/>
          <p:cNvSpPr>
            <a:spLocks noChangeArrowheads="1"/>
          </p:cNvSpPr>
          <p:nvPr/>
        </p:nvSpPr>
        <p:spPr bwMode="auto">
          <a:xfrm rot="2700000">
            <a:off x="578644" y="1293019"/>
            <a:ext cx="1458912" cy="44450"/>
          </a:xfrm>
          <a:prstGeom prst="rect">
            <a:avLst/>
          </a:prstGeom>
          <a:gradFill rotWithShape="1">
            <a:gsLst>
              <a:gs pos="0">
                <a:schemeClr val="tx1"/>
              </a:gs>
              <a:gs pos="50000">
                <a:schemeClr val="bg1"/>
              </a:gs>
              <a:gs pos="100000">
                <a:schemeClr val="tx1"/>
              </a:gs>
            </a:gsLst>
            <a:lin ang="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24837" name="Text Box 69"/>
          <p:cNvSpPr txBox="1">
            <a:spLocks noChangeArrowheads="1"/>
          </p:cNvSpPr>
          <p:nvPr/>
        </p:nvSpPr>
        <p:spPr bwMode="auto">
          <a:xfrm>
            <a:off x="6011863" y="3233738"/>
            <a:ext cx="1925637"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sk-SK" b="0"/>
              <a:t>M = </a:t>
            </a:r>
            <a:r>
              <a:rPr lang="en-US" b="0"/>
              <a:t>|</a:t>
            </a:r>
            <a:r>
              <a:rPr lang="sk-SK" b="0">
                <a:sym typeface="Symbol" pitchFamily="18" charset="2"/>
              </a:rPr>
              <a:t></a:t>
            </a:r>
            <a:r>
              <a:rPr lang="sk-SK" b="0"/>
              <a:t>S</a:t>
            </a:r>
            <a:r>
              <a:rPr lang="en-US" b="0"/>
              <a:t>|</a:t>
            </a:r>
            <a:endParaRPr lang="sk-SK" b="0"/>
          </a:p>
          <a:p>
            <a:pPr algn="l"/>
            <a:r>
              <a:rPr lang="sk-SK">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29044318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2477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2477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2477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35" presetClass="entr" presetSubtype="0" fill="hold" nodeType="clickEffect">
                                  <p:stCondLst>
                                    <p:cond delay="0"/>
                                  </p:stCondLst>
                                  <p:childTnLst>
                                    <p:set>
                                      <p:cBhvr>
                                        <p:cTn id="14" dur="1" fill="hold">
                                          <p:stCondLst>
                                            <p:cond delay="0"/>
                                          </p:stCondLst>
                                        </p:cTn>
                                        <p:tgtEl>
                                          <p:spTgt spid="1824788"/>
                                        </p:tgtEl>
                                        <p:attrNameLst>
                                          <p:attrName>style.visibility</p:attrName>
                                        </p:attrNameLst>
                                      </p:cBhvr>
                                      <p:to>
                                        <p:strVal val="visible"/>
                                      </p:to>
                                    </p:set>
                                    <p:animEffect transition="in" filter="fade">
                                      <p:cBhvr>
                                        <p:cTn id="15" dur="1000"/>
                                        <p:tgtEl>
                                          <p:spTgt spid="1824788"/>
                                        </p:tgtEl>
                                      </p:cBhvr>
                                    </p:animEffect>
                                    <p:anim calcmode="lin" valueType="num">
                                      <p:cBhvr>
                                        <p:cTn id="16" dur="1000" fill="hold"/>
                                        <p:tgtEl>
                                          <p:spTgt spid="1824788"/>
                                        </p:tgtEl>
                                        <p:attrNameLst>
                                          <p:attrName>style.rotation</p:attrName>
                                        </p:attrNameLst>
                                      </p:cBhvr>
                                      <p:tavLst>
                                        <p:tav tm="0">
                                          <p:val>
                                            <p:fltVal val="720"/>
                                          </p:val>
                                        </p:tav>
                                        <p:tav tm="100000">
                                          <p:val>
                                            <p:fltVal val="0"/>
                                          </p:val>
                                        </p:tav>
                                      </p:tavLst>
                                    </p:anim>
                                    <p:anim calcmode="lin" valueType="num">
                                      <p:cBhvr>
                                        <p:cTn id="17" dur="1000" fill="hold"/>
                                        <p:tgtEl>
                                          <p:spTgt spid="1824788"/>
                                        </p:tgtEl>
                                        <p:attrNameLst>
                                          <p:attrName>ppt_h</p:attrName>
                                        </p:attrNameLst>
                                      </p:cBhvr>
                                      <p:tavLst>
                                        <p:tav tm="0">
                                          <p:val>
                                            <p:fltVal val="0"/>
                                          </p:val>
                                        </p:tav>
                                        <p:tav tm="100000">
                                          <p:val>
                                            <p:strVal val="#ppt_h"/>
                                          </p:val>
                                        </p:tav>
                                      </p:tavLst>
                                    </p:anim>
                                    <p:anim calcmode="lin" valueType="num">
                                      <p:cBhvr>
                                        <p:cTn id="18" dur="1000" fill="hold"/>
                                        <p:tgtEl>
                                          <p:spTgt spid="1824788"/>
                                        </p:tgtEl>
                                        <p:attrNameLst>
                                          <p:attrName>ppt_w</p:attrName>
                                        </p:attrNameLst>
                                      </p:cBhvr>
                                      <p:tavLst>
                                        <p:tav tm="0">
                                          <p:val>
                                            <p:fltVal val="0"/>
                                          </p:val>
                                        </p:tav>
                                        <p:tav tm="100000">
                                          <p:val>
                                            <p:strVal val="#ppt_w"/>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3" presetClass="entr" presetSubtype="16" fill="hold" nodeType="clickEffect">
                                  <p:stCondLst>
                                    <p:cond delay="0"/>
                                  </p:stCondLst>
                                  <p:childTnLst>
                                    <p:set>
                                      <p:cBhvr>
                                        <p:cTn id="22" dur="1" fill="hold">
                                          <p:stCondLst>
                                            <p:cond delay="0"/>
                                          </p:stCondLst>
                                        </p:cTn>
                                        <p:tgtEl>
                                          <p:spTgt spid="1824793"/>
                                        </p:tgtEl>
                                        <p:attrNameLst>
                                          <p:attrName>style.visibility</p:attrName>
                                        </p:attrNameLst>
                                      </p:cBhvr>
                                      <p:to>
                                        <p:strVal val="visible"/>
                                      </p:to>
                                    </p:set>
                                    <p:anim calcmode="lin" valueType="num">
                                      <p:cBhvr>
                                        <p:cTn id="23" dur="500" fill="hold"/>
                                        <p:tgtEl>
                                          <p:spTgt spid="1824793"/>
                                        </p:tgtEl>
                                        <p:attrNameLst>
                                          <p:attrName>ppt_w</p:attrName>
                                        </p:attrNameLst>
                                      </p:cBhvr>
                                      <p:tavLst>
                                        <p:tav tm="0">
                                          <p:val>
                                            <p:fltVal val="0"/>
                                          </p:val>
                                        </p:tav>
                                        <p:tav tm="100000">
                                          <p:val>
                                            <p:strVal val="#ppt_w"/>
                                          </p:val>
                                        </p:tav>
                                      </p:tavLst>
                                    </p:anim>
                                    <p:anim calcmode="lin" valueType="num">
                                      <p:cBhvr>
                                        <p:cTn id="24" dur="500" fill="hold"/>
                                        <p:tgtEl>
                                          <p:spTgt spid="1824793"/>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1824798"/>
                                        </p:tgtEl>
                                        <p:attrNameLst>
                                          <p:attrName>style.visibility</p:attrName>
                                        </p:attrNameLst>
                                      </p:cBhvr>
                                      <p:to>
                                        <p:strVal val="visible"/>
                                      </p:to>
                                    </p:set>
                                    <p:anim calcmode="lin" valueType="num">
                                      <p:cBhvr>
                                        <p:cTn id="27" dur="500" fill="hold"/>
                                        <p:tgtEl>
                                          <p:spTgt spid="1824798"/>
                                        </p:tgtEl>
                                        <p:attrNameLst>
                                          <p:attrName>ppt_w</p:attrName>
                                        </p:attrNameLst>
                                      </p:cBhvr>
                                      <p:tavLst>
                                        <p:tav tm="0">
                                          <p:val>
                                            <p:fltVal val="0"/>
                                          </p:val>
                                        </p:tav>
                                        <p:tav tm="100000">
                                          <p:val>
                                            <p:strVal val="#ppt_w"/>
                                          </p:val>
                                        </p:tav>
                                      </p:tavLst>
                                    </p:anim>
                                    <p:anim calcmode="lin" valueType="num">
                                      <p:cBhvr>
                                        <p:cTn id="28" dur="500" fill="hold"/>
                                        <p:tgtEl>
                                          <p:spTgt spid="1824798"/>
                                        </p:tgtEl>
                                        <p:attrNameLst>
                                          <p:attrName>ppt_h</p:attrName>
                                        </p:attrNameLst>
                                      </p:cBhvr>
                                      <p:tavLst>
                                        <p:tav tm="0">
                                          <p:val>
                                            <p:flt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1824803"/>
                                        </p:tgtEl>
                                        <p:attrNameLst>
                                          <p:attrName>style.visibility</p:attrName>
                                        </p:attrNameLst>
                                      </p:cBhvr>
                                      <p:to>
                                        <p:strVal val="visible"/>
                                      </p:to>
                                    </p:set>
                                    <p:anim calcmode="lin" valueType="num">
                                      <p:cBhvr>
                                        <p:cTn id="31" dur="500" fill="hold"/>
                                        <p:tgtEl>
                                          <p:spTgt spid="1824803"/>
                                        </p:tgtEl>
                                        <p:attrNameLst>
                                          <p:attrName>ppt_w</p:attrName>
                                        </p:attrNameLst>
                                      </p:cBhvr>
                                      <p:tavLst>
                                        <p:tav tm="0">
                                          <p:val>
                                            <p:fltVal val="0"/>
                                          </p:val>
                                        </p:tav>
                                        <p:tav tm="100000">
                                          <p:val>
                                            <p:strVal val="#ppt_w"/>
                                          </p:val>
                                        </p:tav>
                                      </p:tavLst>
                                    </p:anim>
                                    <p:anim calcmode="lin" valueType="num">
                                      <p:cBhvr>
                                        <p:cTn id="32" dur="500" fill="hold"/>
                                        <p:tgtEl>
                                          <p:spTgt spid="1824803"/>
                                        </p:tgtEl>
                                        <p:attrNameLst>
                                          <p:attrName>ppt_h</p:attrName>
                                        </p:attrNameLst>
                                      </p:cBhvr>
                                      <p:tavLst>
                                        <p:tav tm="0">
                                          <p:val>
                                            <p:fltVal val="0"/>
                                          </p:val>
                                        </p:tav>
                                        <p:tav tm="100000">
                                          <p:val>
                                            <p:strVal val="#ppt_h"/>
                                          </p:val>
                                        </p:tav>
                                      </p:tavLst>
                                    </p:anim>
                                  </p:childTnLst>
                                </p:cTn>
                              </p:par>
                              <p:par>
                                <p:cTn id="33" presetID="23" presetClass="entr" presetSubtype="16" fill="hold" nodeType="withEffect">
                                  <p:stCondLst>
                                    <p:cond delay="0"/>
                                  </p:stCondLst>
                                  <p:childTnLst>
                                    <p:set>
                                      <p:cBhvr>
                                        <p:cTn id="34" dur="1" fill="hold">
                                          <p:stCondLst>
                                            <p:cond delay="0"/>
                                          </p:stCondLst>
                                        </p:cTn>
                                        <p:tgtEl>
                                          <p:spTgt spid="1824808"/>
                                        </p:tgtEl>
                                        <p:attrNameLst>
                                          <p:attrName>style.visibility</p:attrName>
                                        </p:attrNameLst>
                                      </p:cBhvr>
                                      <p:to>
                                        <p:strVal val="visible"/>
                                      </p:to>
                                    </p:set>
                                    <p:anim calcmode="lin" valueType="num">
                                      <p:cBhvr>
                                        <p:cTn id="35" dur="500" fill="hold"/>
                                        <p:tgtEl>
                                          <p:spTgt spid="1824808"/>
                                        </p:tgtEl>
                                        <p:attrNameLst>
                                          <p:attrName>ppt_w</p:attrName>
                                        </p:attrNameLst>
                                      </p:cBhvr>
                                      <p:tavLst>
                                        <p:tav tm="0">
                                          <p:val>
                                            <p:fltVal val="0"/>
                                          </p:val>
                                        </p:tav>
                                        <p:tav tm="100000">
                                          <p:val>
                                            <p:strVal val="#ppt_w"/>
                                          </p:val>
                                        </p:tav>
                                      </p:tavLst>
                                    </p:anim>
                                    <p:anim calcmode="lin" valueType="num">
                                      <p:cBhvr>
                                        <p:cTn id="36" dur="500" fill="hold"/>
                                        <p:tgtEl>
                                          <p:spTgt spid="1824808"/>
                                        </p:tgtEl>
                                        <p:attrNameLst>
                                          <p:attrName>ppt_h</p:attrName>
                                        </p:attrNameLst>
                                      </p:cBhvr>
                                      <p:tavLst>
                                        <p:tav tm="0">
                                          <p:val>
                                            <p:fltVal val="0"/>
                                          </p:val>
                                        </p:tav>
                                        <p:tav tm="100000">
                                          <p:val>
                                            <p:strVal val="#ppt_h"/>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0" presetClass="path" presetSubtype="0" accel="50000" decel="50000" fill="hold" grpId="0" nodeType="clickEffect">
                                  <p:stCondLst>
                                    <p:cond delay="0"/>
                                  </p:stCondLst>
                                  <p:childTnLst>
                                    <p:animMotion origin="layout" path="M 4.44444E-6 1.85185E-6 L 0.15347 0.42801 " pathEditMode="relative" rAng="0" ptsTypes="AA">
                                      <p:cBhvr>
                                        <p:cTn id="40" dur="2000" fill="hold"/>
                                        <p:tgtEl>
                                          <p:spTgt spid="1824833"/>
                                        </p:tgtEl>
                                        <p:attrNameLst>
                                          <p:attrName>ppt_x</p:attrName>
                                          <p:attrName>ppt_y</p:attrName>
                                        </p:attrNameLst>
                                      </p:cBhvr>
                                      <p:rCtr x="7674" y="21389"/>
                                    </p:animMotion>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8248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4773" grpId="0" animBg="1"/>
      <p:bldP spid="1824833" grpId="0" animBg="1"/>
      <p:bldP spid="1824837"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73203" y="467268"/>
            <a:ext cx="8188657" cy="5693866"/>
          </a:xfrm>
          <a:prstGeom prst="rect">
            <a:avLst/>
          </a:prstGeom>
        </p:spPr>
        <p:txBody>
          <a:bodyPr wrap="square">
            <a:spAutoFit/>
          </a:bodyPr>
          <a:lstStyle/>
          <a:p>
            <a:pPr marL="457200" lvl="0" indent="-457200">
              <a:spcBef>
                <a:spcPct val="20000"/>
              </a:spcBef>
              <a:buClr>
                <a:srgbClr val="FFC000"/>
              </a:buClr>
              <a:buSzPct val="80000"/>
              <a:buFont typeface="Wingdings" pitchFamily="2" charset="2"/>
              <a:buChar char="n"/>
            </a:pPr>
            <a:r>
              <a:rPr lang="sk-SK" sz="2800" dirty="0">
                <a:effectLst>
                  <a:outerShdw blurRad="38100" dist="38100" dir="2700000" algn="tl">
                    <a:srgbClr val="000000"/>
                  </a:outerShdw>
                </a:effectLst>
                <a:latin typeface="+mn-lt"/>
                <a:cs typeface="+mn-cs"/>
              </a:rPr>
              <a:t>Nasleduje </a:t>
            </a:r>
            <a:r>
              <a:rPr lang="sk-SK" sz="2800" dirty="0">
                <a:solidFill>
                  <a:srgbClr val="FFC000"/>
                </a:solidFill>
                <a:latin typeface="+mn-lt"/>
                <a:cs typeface="+mn-cs"/>
              </a:rPr>
              <a:t>hysterézne</a:t>
            </a:r>
            <a:r>
              <a:rPr lang="sk-SK" sz="2800" dirty="0">
                <a:effectLst>
                  <a:outerShdw blurRad="38100" dist="38100" dir="2700000" algn="tl">
                    <a:srgbClr val="000000"/>
                  </a:outerShdw>
                </a:effectLst>
                <a:latin typeface="+mn-lt"/>
                <a:cs typeface="+mn-cs"/>
              </a:rPr>
              <a:t> prahovanie - prahovanie odoziev hrany s dvoma </a:t>
            </a:r>
            <a:r>
              <a:rPr lang="sk-SK" sz="2800" dirty="0" smtClean="0">
                <a:effectLst>
                  <a:outerShdw blurRad="38100" dist="38100" dir="2700000" algn="tl">
                    <a:srgbClr val="000000"/>
                  </a:outerShdw>
                </a:effectLst>
                <a:latin typeface="+mn-lt"/>
                <a:cs typeface="+mn-cs"/>
              </a:rPr>
              <a:t>prahmi</a:t>
            </a:r>
            <a:endParaRPr lang="sk-SK" sz="2800" dirty="0">
              <a:effectLst>
                <a:outerShdw blurRad="38100" dist="38100" dir="2700000" algn="tl">
                  <a:srgbClr val="000000"/>
                </a:outerShdw>
              </a:effectLst>
              <a:latin typeface="+mn-lt"/>
              <a:cs typeface="+mn-cs"/>
            </a:endParaRPr>
          </a:p>
          <a:p>
            <a:pPr marL="1371600" lvl="2" indent="-457200">
              <a:spcBef>
                <a:spcPct val="20000"/>
              </a:spcBef>
              <a:buClr>
                <a:srgbClr val="FFC000"/>
              </a:buClr>
              <a:buSzPct val="70000"/>
              <a:buFont typeface="Wingdings" pitchFamily="2" charset="2"/>
              <a:buChar char="n"/>
            </a:pPr>
            <a:r>
              <a:rPr lang="sk-SK" sz="2800" dirty="0">
                <a:effectLst>
                  <a:outerShdw blurRad="38100" dist="38100" dir="2700000" algn="tl">
                    <a:srgbClr val="000000"/>
                  </a:outerShdw>
                </a:effectLst>
                <a:latin typeface="+mn-lt"/>
                <a:cs typeface="+mn-cs"/>
              </a:rPr>
              <a:t>silná odozva – vracia hranu, </a:t>
            </a:r>
          </a:p>
          <a:p>
            <a:pPr marL="1371600" lvl="2" indent="-457200">
              <a:spcBef>
                <a:spcPct val="20000"/>
              </a:spcBef>
              <a:buClr>
                <a:srgbClr val="FFC000"/>
              </a:buClr>
              <a:buSzPct val="70000"/>
              <a:buFont typeface="Wingdings" pitchFamily="2" charset="2"/>
              <a:buChar char="n"/>
            </a:pPr>
            <a:r>
              <a:rPr lang="sk-SK" sz="2800" dirty="0">
                <a:effectLst>
                  <a:outerShdw blurRad="38100" dist="38100" dir="2700000" algn="tl">
                    <a:srgbClr val="000000"/>
                  </a:outerShdw>
                </a:effectLst>
                <a:latin typeface="+mn-lt"/>
                <a:cs typeface="+mn-cs"/>
              </a:rPr>
              <a:t>nízka odozva spojená s blízkosťou vysokej odozvy môže vrátiť hranu) </a:t>
            </a:r>
          </a:p>
          <a:p>
            <a:pPr marL="457200" lvl="0" indent="-457200">
              <a:spcBef>
                <a:spcPct val="20000"/>
              </a:spcBef>
              <a:buClr>
                <a:srgbClr val="FFC000"/>
              </a:buClr>
              <a:buSzPct val="80000"/>
              <a:buFont typeface="Wingdings" pitchFamily="2" charset="2"/>
              <a:buChar char="n"/>
            </a:pPr>
            <a:r>
              <a:rPr lang="sk-SK" sz="2800" dirty="0">
                <a:effectLst>
                  <a:outerShdw blurRad="38100" dist="38100" dir="2700000" algn="tl">
                    <a:srgbClr val="000000"/>
                  </a:outerShdw>
                </a:effectLst>
                <a:latin typeface="+mn-lt"/>
                <a:cs typeface="+mn-cs"/>
              </a:rPr>
              <a:t>syntézu príznakov - zistí sa také sigma Gaussiánu, ktoré dáva odozvu väčšiu ako prahovú, a potom sa zväčšuje sigma a agreguje sa získaná informácia</a:t>
            </a:r>
            <a:endParaRPr lang="en-US" sz="2800" dirty="0">
              <a:effectLst>
                <a:outerShdw blurRad="38100" dist="38100" dir="2700000" algn="tl">
                  <a:srgbClr val="000000"/>
                </a:outerShdw>
              </a:effectLst>
              <a:latin typeface="+mn-lt"/>
              <a:cs typeface="+mn-cs"/>
            </a:endParaRPr>
          </a:p>
          <a:p>
            <a:pPr>
              <a:spcBef>
                <a:spcPct val="20000"/>
              </a:spcBef>
              <a:buClr>
                <a:srgbClr val="FFC000"/>
              </a:buClr>
              <a:buSzPct val="80000"/>
            </a:pPr>
            <a:endParaRPr lang="en-US" sz="2800" dirty="0">
              <a:effectLst>
                <a:outerShdw blurRad="38100" dist="38100" dir="2700000" algn="tl">
                  <a:srgbClr val="000000"/>
                </a:outerShdw>
              </a:effectLst>
              <a:latin typeface="+mn-lt"/>
              <a:cs typeface="+mn-cs"/>
            </a:endParaRPr>
          </a:p>
          <a:p>
            <a:pPr marL="457200" lvl="0" indent="-457200">
              <a:spcBef>
                <a:spcPct val="20000"/>
              </a:spcBef>
              <a:buClr>
                <a:srgbClr val="FFC000"/>
              </a:buClr>
              <a:buSzPct val="80000"/>
              <a:buFont typeface="Wingdings" pitchFamily="2" charset="2"/>
              <a:buChar char="n"/>
            </a:pPr>
            <a:r>
              <a:rPr lang="sk-SK" sz="2800" dirty="0">
                <a:effectLst>
                  <a:outerShdw blurRad="38100" dist="38100" dir="2700000" algn="tl">
                    <a:srgbClr val="000000"/>
                  </a:outerShdw>
                </a:effectLst>
                <a:latin typeface="+mn-lt"/>
                <a:cs typeface="+mn-cs"/>
              </a:rPr>
              <a:t>Na rozdiel od Marr-Hildrethovej operátora, ktorý je založený na Laplaciáne a teda nemá orientáciu, tu sa dá robiť aj orientácia.</a:t>
            </a:r>
            <a:endParaRPr lang="en-US" sz="2800" dirty="0">
              <a:effectLst>
                <a:outerShdw blurRad="38100" dist="38100" dir="2700000" algn="tl">
                  <a:srgbClr val="000000"/>
                </a:outerShdw>
              </a:effectLst>
              <a:latin typeface="+mn-lt"/>
              <a:cs typeface="+mn-cs"/>
            </a:endParaRPr>
          </a:p>
        </p:txBody>
      </p:sp>
    </p:spTree>
    <p:extLst>
      <p:ext uri="{BB962C8B-B14F-4D97-AF65-F5344CB8AC3E}">
        <p14:creationId xmlns:p14="http://schemas.microsoft.com/office/powerpoint/2010/main" val="70491229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4498" name="Rectangle 2"/>
          <p:cNvSpPr>
            <a:spLocks noGrp="1" noChangeArrowheads="1"/>
          </p:cNvSpPr>
          <p:nvPr>
            <p:ph type="title"/>
          </p:nvPr>
        </p:nvSpPr>
        <p:spPr>
          <a:xfrm>
            <a:off x="409575" y="195263"/>
            <a:ext cx="7772400" cy="1143000"/>
          </a:xfrm>
        </p:spPr>
        <p:txBody>
          <a:bodyPr/>
          <a:lstStyle/>
          <a:p>
            <a:r>
              <a:rPr lang="sk-SK"/>
              <a:t>Canny </a:t>
            </a:r>
          </a:p>
        </p:txBody>
      </p:sp>
      <p:sp>
        <p:nvSpPr>
          <p:cNvPr id="1514501" name="Line 5"/>
          <p:cNvSpPr>
            <a:spLocks noChangeShapeType="1"/>
          </p:cNvSpPr>
          <p:nvPr/>
        </p:nvSpPr>
        <p:spPr bwMode="auto">
          <a:xfrm flipV="1">
            <a:off x="1973263" y="1731963"/>
            <a:ext cx="0" cy="37703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14502" name="Line 6"/>
          <p:cNvSpPr>
            <a:spLocks noChangeShapeType="1"/>
          </p:cNvSpPr>
          <p:nvPr/>
        </p:nvSpPr>
        <p:spPr bwMode="auto">
          <a:xfrm>
            <a:off x="1731963" y="5053013"/>
            <a:ext cx="551973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14503" name="Line 7"/>
          <p:cNvSpPr>
            <a:spLocks noChangeShapeType="1"/>
          </p:cNvSpPr>
          <p:nvPr/>
        </p:nvSpPr>
        <p:spPr bwMode="auto">
          <a:xfrm>
            <a:off x="1860550" y="4364038"/>
            <a:ext cx="527843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14504" name="Line 8"/>
          <p:cNvSpPr>
            <a:spLocks noChangeShapeType="1"/>
          </p:cNvSpPr>
          <p:nvPr/>
        </p:nvSpPr>
        <p:spPr bwMode="auto">
          <a:xfrm>
            <a:off x="1876425" y="3144838"/>
            <a:ext cx="52466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14505" name="Text Box 9"/>
          <p:cNvSpPr txBox="1">
            <a:spLocks noChangeArrowheads="1"/>
          </p:cNvSpPr>
          <p:nvPr/>
        </p:nvSpPr>
        <p:spPr bwMode="auto">
          <a:xfrm>
            <a:off x="7258050" y="2879725"/>
            <a:ext cx="6000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sk-SK" b="0"/>
              <a:t>T1</a:t>
            </a:r>
            <a:endParaRPr lang="en-US" b="0"/>
          </a:p>
        </p:txBody>
      </p:sp>
      <p:sp>
        <p:nvSpPr>
          <p:cNvPr id="1514506" name="Text Box 10"/>
          <p:cNvSpPr txBox="1">
            <a:spLocks noChangeArrowheads="1"/>
          </p:cNvSpPr>
          <p:nvPr/>
        </p:nvSpPr>
        <p:spPr bwMode="auto">
          <a:xfrm>
            <a:off x="7224713" y="4116388"/>
            <a:ext cx="6000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sk-SK" b="0"/>
              <a:t>T2</a:t>
            </a:r>
            <a:endParaRPr lang="en-US" b="0"/>
          </a:p>
        </p:txBody>
      </p:sp>
      <p:sp>
        <p:nvSpPr>
          <p:cNvPr id="1514507" name="Freeform 11"/>
          <p:cNvSpPr>
            <a:spLocks/>
          </p:cNvSpPr>
          <p:nvPr/>
        </p:nvSpPr>
        <p:spPr bwMode="auto">
          <a:xfrm>
            <a:off x="2101850" y="2835275"/>
            <a:ext cx="1587500" cy="790575"/>
          </a:xfrm>
          <a:custGeom>
            <a:avLst/>
            <a:gdLst>
              <a:gd name="T0" fmla="*/ 0 w 1000"/>
              <a:gd name="T1" fmla="*/ 104 h 498"/>
              <a:gd name="T2" fmla="*/ 151 w 1000"/>
              <a:gd name="T3" fmla="*/ 154 h 498"/>
              <a:gd name="T4" fmla="*/ 202 w 1000"/>
              <a:gd name="T5" fmla="*/ 316 h 498"/>
              <a:gd name="T6" fmla="*/ 313 w 1000"/>
              <a:gd name="T7" fmla="*/ 498 h 498"/>
              <a:gd name="T8" fmla="*/ 677 w 1000"/>
              <a:gd name="T9" fmla="*/ 377 h 498"/>
              <a:gd name="T10" fmla="*/ 717 w 1000"/>
              <a:gd name="T11" fmla="*/ 286 h 498"/>
              <a:gd name="T12" fmla="*/ 778 w 1000"/>
              <a:gd name="T13" fmla="*/ 73 h 498"/>
              <a:gd name="T14" fmla="*/ 859 w 1000"/>
              <a:gd name="T15" fmla="*/ 3 h 498"/>
              <a:gd name="T16" fmla="*/ 1000 w 1000"/>
              <a:gd name="T17" fmla="*/ 3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0" h="498">
                <a:moveTo>
                  <a:pt x="0" y="104"/>
                </a:moveTo>
                <a:cubicBezTo>
                  <a:pt x="74" y="111"/>
                  <a:pt x="113" y="97"/>
                  <a:pt x="151" y="154"/>
                </a:cubicBezTo>
                <a:cubicBezTo>
                  <a:pt x="168" y="208"/>
                  <a:pt x="192" y="260"/>
                  <a:pt x="202" y="316"/>
                </a:cubicBezTo>
                <a:cubicBezTo>
                  <a:pt x="216" y="395"/>
                  <a:pt x="228" y="470"/>
                  <a:pt x="313" y="498"/>
                </a:cubicBezTo>
                <a:cubicBezTo>
                  <a:pt x="438" y="489"/>
                  <a:pt x="599" y="493"/>
                  <a:pt x="677" y="377"/>
                </a:cubicBezTo>
                <a:cubicBezTo>
                  <a:pt x="688" y="344"/>
                  <a:pt x="706" y="319"/>
                  <a:pt x="717" y="286"/>
                </a:cubicBezTo>
                <a:cubicBezTo>
                  <a:pt x="738" y="115"/>
                  <a:pt x="710" y="160"/>
                  <a:pt x="778" y="73"/>
                </a:cubicBezTo>
                <a:cubicBezTo>
                  <a:pt x="800" y="44"/>
                  <a:pt x="816" y="5"/>
                  <a:pt x="859" y="3"/>
                </a:cubicBezTo>
                <a:cubicBezTo>
                  <a:pt x="906" y="0"/>
                  <a:pt x="953" y="3"/>
                  <a:pt x="1000" y="3"/>
                </a:cubicBezTo>
              </a:path>
            </a:pathLst>
          </a:custGeom>
          <a:noFill/>
          <a:ln w="952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14508" name="Freeform 12"/>
          <p:cNvSpPr>
            <a:spLocks/>
          </p:cNvSpPr>
          <p:nvPr/>
        </p:nvSpPr>
        <p:spPr bwMode="auto">
          <a:xfrm>
            <a:off x="3271838" y="4092575"/>
            <a:ext cx="1304925" cy="660400"/>
          </a:xfrm>
          <a:custGeom>
            <a:avLst/>
            <a:gdLst>
              <a:gd name="T0" fmla="*/ 0 w 822"/>
              <a:gd name="T1" fmla="*/ 19 h 416"/>
              <a:gd name="T2" fmla="*/ 263 w 822"/>
              <a:gd name="T3" fmla="*/ 59 h 416"/>
              <a:gd name="T4" fmla="*/ 384 w 822"/>
              <a:gd name="T5" fmla="*/ 231 h 416"/>
              <a:gd name="T6" fmla="*/ 425 w 822"/>
              <a:gd name="T7" fmla="*/ 292 h 416"/>
              <a:gd name="T8" fmla="*/ 475 w 822"/>
              <a:gd name="T9" fmla="*/ 383 h 416"/>
              <a:gd name="T10" fmla="*/ 576 w 822"/>
              <a:gd name="T11" fmla="*/ 413 h 416"/>
              <a:gd name="T12" fmla="*/ 728 w 822"/>
              <a:gd name="T13" fmla="*/ 403 h 416"/>
              <a:gd name="T14" fmla="*/ 758 w 822"/>
              <a:gd name="T15" fmla="*/ 393 h 416"/>
              <a:gd name="T16" fmla="*/ 768 w 822"/>
              <a:gd name="T17" fmla="*/ 363 h 416"/>
              <a:gd name="T18" fmla="*/ 789 w 822"/>
              <a:gd name="T19" fmla="*/ 342 h 416"/>
              <a:gd name="T20" fmla="*/ 819 w 822"/>
              <a:gd name="T21" fmla="*/ 312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2" h="416">
                <a:moveTo>
                  <a:pt x="0" y="19"/>
                </a:moveTo>
                <a:cubicBezTo>
                  <a:pt x="70" y="22"/>
                  <a:pt x="195" y="0"/>
                  <a:pt x="263" y="59"/>
                </a:cubicBezTo>
                <a:cubicBezTo>
                  <a:pt x="319" y="107"/>
                  <a:pt x="347" y="170"/>
                  <a:pt x="384" y="231"/>
                </a:cubicBezTo>
                <a:cubicBezTo>
                  <a:pt x="397" y="252"/>
                  <a:pt x="417" y="269"/>
                  <a:pt x="425" y="292"/>
                </a:cubicBezTo>
                <a:cubicBezTo>
                  <a:pt x="435" y="323"/>
                  <a:pt x="446" y="364"/>
                  <a:pt x="475" y="383"/>
                </a:cubicBezTo>
                <a:cubicBezTo>
                  <a:pt x="526" y="416"/>
                  <a:pt x="494" y="401"/>
                  <a:pt x="576" y="413"/>
                </a:cubicBezTo>
                <a:cubicBezTo>
                  <a:pt x="627" y="410"/>
                  <a:pt x="678" y="409"/>
                  <a:pt x="728" y="403"/>
                </a:cubicBezTo>
                <a:cubicBezTo>
                  <a:pt x="738" y="402"/>
                  <a:pt x="751" y="400"/>
                  <a:pt x="758" y="393"/>
                </a:cubicBezTo>
                <a:cubicBezTo>
                  <a:pt x="765" y="386"/>
                  <a:pt x="763" y="372"/>
                  <a:pt x="768" y="363"/>
                </a:cubicBezTo>
                <a:cubicBezTo>
                  <a:pt x="773" y="355"/>
                  <a:pt x="781" y="348"/>
                  <a:pt x="789" y="342"/>
                </a:cubicBezTo>
                <a:cubicBezTo>
                  <a:pt x="822" y="316"/>
                  <a:pt x="819" y="335"/>
                  <a:pt x="819" y="312"/>
                </a:cubicBezTo>
              </a:path>
            </a:pathLst>
          </a:custGeom>
          <a:noFill/>
          <a:ln w="952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14509" name="Freeform 13"/>
          <p:cNvSpPr>
            <a:spLocks/>
          </p:cNvSpPr>
          <p:nvPr/>
        </p:nvSpPr>
        <p:spPr bwMode="auto">
          <a:xfrm>
            <a:off x="4813300" y="2903538"/>
            <a:ext cx="2197100" cy="1684337"/>
          </a:xfrm>
          <a:custGeom>
            <a:avLst/>
            <a:gdLst>
              <a:gd name="T0" fmla="*/ 1384 w 1384"/>
              <a:gd name="T1" fmla="*/ 0 h 1061"/>
              <a:gd name="T2" fmla="*/ 1222 w 1384"/>
              <a:gd name="T3" fmla="*/ 30 h 1061"/>
              <a:gd name="T4" fmla="*/ 1152 w 1384"/>
              <a:gd name="T5" fmla="*/ 101 h 1061"/>
              <a:gd name="T6" fmla="*/ 1061 w 1384"/>
              <a:gd name="T7" fmla="*/ 344 h 1061"/>
              <a:gd name="T8" fmla="*/ 1051 w 1384"/>
              <a:gd name="T9" fmla="*/ 394 h 1061"/>
              <a:gd name="T10" fmla="*/ 1040 w 1384"/>
              <a:gd name="T11" fmla="*/ 657 h 1061"/>
              <a:gd name="T12" fmla="*/ 990 w 1384"/>
              <a:gd name="T13" fmla="*/ 808 h 1061"/>
              <a:gd name="T14" fmla="*/ 929 w 1384"/>
              <a:gd name="T15" fmla="*/ 879 h 1061"/>
              <a:gd name="T16" fmla="*/ 828 w 1384"/>
              <a:gd name="T17" fmla="*/ 1011 h 1061"/>
              <a:gd name="T18" fmla="*/ 808 w 1384"/>
              <a:gd name="T19" fmla="*/ 1041 h 1061"/>
              <a:gd name="T20" fmla="*/ 727 w 1384"/>
              <a:gd name="T21" fmla="*/ 1061 h 1061"/>
              <a:gd name="T22" fmla="*/ 565 w 1384"/>
              <a:gd name="T23" fmla="*/ 1051 h 1061"/>
              <a:gd name="T24" fmla="*/ 434 w 1384"/>
              <a:gd name="T25" fmla="*/ 950 h 1061"/>
              <a:gd name="T26" fmla="*/ 323 w 1384"/>
              <a:gd name="T27" fmla="*/ 829 h 1061"/>
              <a:gd name="T28" fmla="*/ 232 w 1384"/>
              <a:gd name="T29" fmla="*/ 748 h 1061"/>
              <a:gd name="T30" fmla="*/ 192 w 1384"/>
              <a:gd name="T31" fmla="*/ 707 h 1061"/>
              <a:gd name="T32" fmla="*/ 171 w 1384"/>
              <a:gd name="T33" fmla="*/ 687 h 1061"/>
              <a:gd name="T34" fmla="*/ 151 w 1384"/>
              <a:gd name="T35" fmla="*/ 657 h 1061"/>
              <a:gd name="T36" fmla="*/ 0 w 1384"/>
              <a:gd name="T37" fmla="*/ 637 h 10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84" h="1061">
                <a:moveTo>
                  <a:pt x="1384" y="0"/>
                </a:moveTo>
                <a:cubicBezTo>
                  <a:pt x="1330" y="9"/>
                  <a:pt x="1274" y="13"/>
                  <a:pt x="1222" y="30"/>
                </a:cubicBezTo>
                <a:cubicBezTo>
                  <a:pt x="1197" y="57"/>
                  <a:pt x="1183" y="80"/>
                  <a:pt x="1152" y="101"/>
                </a:cubicBezTo>
                <a:cubicBezTo>
                  <a:pt x="1123" y="181"/>
                  <a:pt x="1107" y="272"/>
                  <a:pt x="1061" y="344"/>
                </a:cubicBezTo>
                <a:cubicBezTo>
                  <a:pt x="1058" y="361"/>
                  <a:pt x="1052" y="377"/>
                  <a:pt x="1051" y="394"/>
                </a:cubicBezTo>
                <a:cubicBezTo>
                  <a:pt x="1045" y="482"/>
                  <a:pt x="1048" y="570"/>
                  <a:pt x="1040" y="657"/>
                </a:cubicBezTo>
                <a:cubicBezTo>
                  <a:pt x="1036" y="703"/>
                  <a:pt x="1005" y="763"/>
                  <a:pt x="990" y="808"/>
                </a:cubicBezTo>
                <a:cubicBezTo>
                  <a:pt x="980" y="838"/>
                  <a:pt x="946" y="853"/>
                  <a:pt x="929" y="879"/>
                </a:cubicBezTo>
                <a:cubicBezTo>
                  <a:pt x="911" y="934"/>
                  <a:pt x="863" y="967"/>
                  <a:pt x="828" y="1011"/>
                </a:cubicBezTo>
                <a:cubicBezTo>
                  <a:pt x="821" y="1020"/>
                  <a:pt x="818" y="1035"/>
                  <a:pt x="808" y="1041"/>
                </a:cubicBezTo>
                <a:cubicBezTo>
                  <a:pt x="784" y="1055"/>
                  <a:pt x="753" y="1052"/>
                  <a:pt x="727" y="1061"/>
                </a:cubicBezTo>
                <a:cubicBezTo>
                  <a:pt x="673" y="1058"/>
                  <a:pt x="619" y="1057"/>
                  <a:pt x="565" y="1051"/>
                </a:cubicBezTo>
                <a:cubicBezTo>
                  <a:pt x="505" y="1045"/>
                  <a:pt x="479" y="980"/>
                  <a:pt x="434" y="950"/>
                </a:cubicBezTo>
                <a:cubicBezTo>
                  <a:pt x="404" y="905"/>
                  <a:pt x="364" y="862"/>
                  <a:pt x="323" y="829"/>
                </a:cubicBezTo>
                <a:cubicBezTo>
                  <a:pt x="286" y="798"/>
                  <a:pt x="281" y="764"/>
                  <a:pt x="232" y="748"/>
                </a:cubicBezTo>
                <a:cubicBezTo>
                  <a:pt x="215" y="696"/>
                  <a:pt x="236" y="734"/>
                  <a:pt x="192" y="707"/>
                </a:cubicBezTo>
                <a:cubicBezTo>
                  <a:pt x="184" y="702"/>
                  <a:pt x="177" y="694"/>
                  <a:pt x="171" y="687"/>
                </a:cubicBezTo>
                <a:cubicBezTo>
                  <a:pt x="163" y="678"/>
                  <a:pt x="161" y="664"/>
                  <a:pt x="151" y="657"/>
                </a:cubicBezTo>
                <a:cubicBezTo>
                  <a:pt x="115" y="633"/>
                  <a:pt x="35" y="637"/>
                  <a:pt x="0" y="637"/>
                </a:cubicBezTo>
              </a:path>
            </a:pathLst>
          </a:custGeom>
          <a:noFill/>
          <a:ln w="952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514517" name="Group 21"/>
          <p:cNvGrpSpPr>
            <a:grpSpLocks/>
          </p:cNvGrpSpPr>
          <p:nvPr/>
        </p:nvGrpSpPr>
        <p:grpSpPr bwMode="auto">
          <a:xfrm>
            <a:off x="2095500" y="2819400"/>
            <a:ext cx="4929188" cy="331788"/>
            <a:chOff x="1320" y="1776"/>
            <a:chExt cx="3105" cy="209"/>
          </a:xfrm>
        </p:grpSpPr>
        <p:sp>
          <p:nvSpPr>
            <p:cNvPr id="1514511" name="Freeform 15"/>
            <p:cNvSpPr>
              <a:spLocks/>
            </p:cNvSpPr>
            <p:nvPr/>
          </p:nvSpPr>
          <p:spPr bwMode="auto">
            <a:xfrm>
              <a:off x="1320" y="1877"/>
              <a:ext cx="164" cy="101"/>
            </a:xfrm>
            <a:custGeom>
              <a:avLst/>
              <a:gdLst>
                <a:gd name="T0" fmla="*/ 0 w 164"/>
                <a:gd name="T1" fmla="*/ 19 h 101"/>
                <a:gd name="T2" fmla="*/ 150 w 164"/>
                <a:gd name="T3" fmla="*/ 67 h 101"/>
                <a:gd name="T4" fmla="*/ 162 w 164"/>
                <a:gd name="T5" fmla="*/ 101 h 101"/>
              </a:gdLst>
              <a:ahLst/>
              <a:cxnLst>
                <a:cxn ang="0">
                  <a:pos x="T0" y="T1"/>
                </a:cxn>
                <a:cxn ang="0">
                  <a:pos x="T2" y="T3"/>
                </a:cxn>
                <a:cxn ang="0">
                  <a:pos x="T4" y="T5"/>
                </a:cxn>
              </a:cxnLst>
              <a:rect l="0" t="0" r="r" b="b"/>
              <a:pathLst>
                <a:path w="164" h="101">
                  <a:moveTo>
                    <a:pt x="0" y="19"/>
                  </a:moveTo>
                  <a:cubicBezTo>
                    <a:pt x="98" y="24"/>
                    <a:pt x="116" y="0"/>
                    <a:pt x="150" y="67"/>
                  </a:cubicBezTo>
                  <a:cubicBezTo>
                    <a:pt x="164" y="95"/>
                    <a:pt x="162" y="78"/>
                    <a:pt x="162" y="101"/>
                  </a:cubicBezTo>
                </a:path>
              </a:pathLst>
            </a:custGeom>
            <a:noFill/>
            <a:ln w="38100" cap="flat" cmpd="sng">
              <a:solidFill>
                <a:srgbClr val="FF99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14512" name="Freeform 16"/>
            <p:cNvSpPr>
              <a:spLocks/>
            </p:cNvSpPr>
            <p:nvPr/>
          </p:nvSpPr>
          <p:spPr bwMode="auto">
            <a:xfrm>
              <a:off x="2052" y="1776"/>
              <a:ext cx="266" cy="204"/>
            </a:xfrm>
            <a:custGeom>
              <a:avLst/>
              <a:gdLst>
                <a:gd name="T0" fmla="*/ 266 w 266"/>
                <a:gd name="T1" fmla="*/ 18 h 204"/>
                <a:gd name="T2" fmla="*/ 116 w 266"/>
                <a:gd name="T3" fmla="*/ 12 h 204"/>
                <a:gd name="T4" fmla="*/ 74 w 266"/>
                <a:gd name="T5" fmla="*/ 30 h 204"/>
                <a:gd name="T6" fmla="*/ 44 w 266"/>
                <a:gd name="T7" fmla="*/ 78 h 204"/>
                <a:gd name="T8" fmla="*/ 14 w 266"/>
                <a:gd name="T9" fmla="*/ 132 h 204"/>
                <a:gd name="T10" fmla="*/ 8 w 266"/>
                <a:gd name="T11" fmla="*/ 174 h 204"/>
                <a:gd name="T12" fmla="*/ 0 w 266"/>
                <a:gd name="T13" fmla="*/ 204 h 204"/>
              </a:gdLst>
              <a:ahLst/>
              <a:cxnLst>
                <a:cxn ang="0">
                  <a:pos x="T0" y="T1"/>
                </a:cxn>
                <a:cxn ang="0">
                  <a:pos x="T2" y="T3"/>
                </a:cxn>
                <a:cxn ang="0">
                  <a:pos x="T4" y="T5"/>
                </a:cxn>
                <a:cxn ang="0">
                  <a:pos x="T6" y="T7"/>
                </a:cxn>
                <a:cxn ang="0">
                  <a:pos x="T8" y="T9"/>
                </a:cxn>
                <a:cxn ang="0">
                  <a:pos x="T10" y="T11"/>
                </a:cxn>
                <a:cxn ang="0">
                  <a:pos x="T12" y="T13"/>
                </a:cxn>
              </a:cxnLst>
              <a:rect l="0" t="0" r="r" b="b"/>
              <a:pathLst>
                <a:path w="266" h="204">
                  <a:moveTo>
                    <a:pt x="266" y="18"/>
                  </a:moveTo>
                  <a:cubicBezTo>
                    <a:pt x="177" y="0"/>
                    <a:pt x="226" y="5"/>
                    <a:pt x="116" y="12"/>
                  </a:cubicBezTo>
                  <a:cubicBezTo>
                    <a:pt x="105" y="15"/>
                    <a:pt x="82" y="18"/>
                    <a:pt x="74" y="30"/>
                  </a:cubicBezTo>
                  <a:cubicBezTo>
                    <a:pt x="38" y="87"/>
                    <a:pt x="85" y="51"/>
                    <a:pt x="44" y="78"/>
                  </a:cubicBezTo>
                  <a:cubicBezTo>
                    <a:pt x="16" y="119"/>
                    <a:pt x="25" y="100"/>
                    <a:pt x="14" y="132"/>
                  </a:cubicBezTo>
                  <a:cubicBezTo>
                    <a:pt x="12" y="146"/>
                    <a:pt x="11" y="160"/>
                    <a:pt x="8" y="174"/>
                  </a:cubicBezTo>
                  <a:cubicBezTo>
                    <a:pt x="7" y="180"/>
                    <a:pt x="0" y="204"/>
                    <a:pt x="0" y="204"/>
                  </a:cubicBezTo>
                </a:path>
              </a:pathLst>
            </a:custGeom>
            <a:noFill/>
            <a:ln w="38100" cap="flat" cmpd="sng">
              <a:solidFill>
                <a:srgbClr val="FF99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14514" name="Freeform 18"/>
            <p:cNvSpPr>
              <a:spLocks/>
            </p:cNvSpPr>
            <p:nvPr/>
          </p:nvSpPr>
          <p:spPr bwMode="auto">
            <a:xfrm>
              <a:off x="4167" y="1828"/>
              <a:ext cx="258" cy="157"/>
            </a:xfrm>
            <a:custGeom>
              <a:avLst/>
              <a:gdLst>
                <a:gd name="T0" fmla="*/ 258 w 258"/>
                <a:gd name="T1" fmla="*/ 1 h 157"/>
                <a:gd name="T2" fmla="*/ 211 w 258"/>
                <a:gd name="T3" fmla="*/ 4 h 157"/>
                <a:gd name="T4" fmla="*/ 113 w 258"/>
                <a:gd name="T5" fmla="*/ 18 h 157"/>
                <a:gd name="T6" fmla="*/ 51 w 258"/>
                <a:gd name="T7" fmla="*/ 70 h 157"/>
                <a:gd name="T8" fmla="*/ 0 w 258"/>
                <a:gd name="T9" fmla="*/ 157 h 157"/>
              </a:gdLst>
              <a:ahLst/>
              <a:cxnLst>
                <a:cxn ang="0">
                  <a:pos x="T0" y="T1"/>
                </a:cxn>
                <a:cxn ang="0">
                  <a:pos x="T2" y="T3"/>
                </a:cxn>
                <a:cxn ang="0">
                  <a:pos x="T4" y="T5"/>
                </a:cxn>
                <a:cxn ang="0">
                  <a:pos x="T6" y="T7"/>
                </a:cxn>
                <a:cxn ang="0">
                  <a:pos x="T8" y="T9"/>
                </a:cxn>
              </a:cxnLst>
              <a:rect l="0" t="0" r="r" b="b"/>
              <a:pathLst>
                <a:path w="258" h="157">
                  <a:moveTo>
                    <a:pt x="258" y="1"/>
                  </a:moveTo>
                  <a:cubicBezTo>
                    <a:pt x="250" y="0"/>
                    <a:pt x="235" y="1"/>
                    <a:pt x="211" y="4"/>
                  </a:cubicBezTo>
                  <a:cubicBezTo>
                    <a:pt x="187" y="7"/>
                    <a:pt x="140" y="7"/>
                    <a:pt x="113" y="18"/>
                  </a:cubicBezTo>
                  <a:cubicBezTo>
                    <a:pt x="76" y="28"/>
                    <a:pt x="68" y="50"/>
                    <a:pt x="51" y="70"/>
                  </a:cubicBezTo>
                  <a:cubicBezTo>
                    <a:pt x="23" y="94"/>
                    <a:pt x="6" y="141"/>
                    <a:pt x="0" y="157"/>
                  </a:cubicBezTo>
                </a:path>
              </a:pathLst>
            </a:custGeom>
            <a:noFill/>
            <a:ln w="38100" cap="flat" cmpd="sng">
              <a:solidFill>
                <a:srgbClr val="FF99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514519" name="Group 23"/>
          <p:cNvGrpSpPr>
            <a:grpSpLocks/>
          </p:cNvGrpSpPr>
          <p:nvPr/>
        </p:nvGrpSpPr>
        <p:grpSpPr bwMode="auto">
          <a:xfrm>
            <a:off x="2349500" y="3024188"/>
            <a:ext cx="4267200" cy="1323975"/>
            <a:chOff x="1480" y="1905"/>
            <a:chExt cx="2688" cy="834"/>
          </a:xfrm>
        </p:grpSpPr>
        <p:sp>
          <p:nvSpPr>
            <p:cNvPr id="1514513" name="Freeform 17"/>
            <p:cNvSpPr>
              <a:spLocks/>
            </p:cNvSpPr>
            <p:nvPr/>
          </p:nvSpPr>
          <p:spPr bwMode="auto">
            <a:xfrm>
              <a:off x="1480" y="1905"/>
              <a:ext cx="580" cy="383"/>
            </a:xfrm>
            <a:custGeom>
              <a:avLst/>
              <a:gdLst>
                <a:gd name="T0" fmla="*/ 0 w 580"/>
                <a:gd name="T1" fmla="*/ 73 h 383"/>
                <a:gd name="T2" fmla="*/ 44 w 580"/>
                <a:gd name="T3" fmla="*/ 201 h 383"/>
                <a:gd name="T4" fmla="*/ 155 w 580"/>
                <a:gd name="T5" fmla="*/ 383 h 383"/>
                <a:gd name="T6" fmla="*/ 519 w 580"/>
                <a:gd name="T7" fmla="*/ 262 h 383"/>
                <a:gd name="T8" fmla="*/ 559 w 580"/>
                <a:gd name="T9" fmla="*/ 171 h 383"/>
                <a:gd name="T10" fmla="*/ 570 w 580"/>
                <a:gd name="T11" fmla="*/ 73 h 383"/>
              </a:gdLst>
              <a:ahLst/>
              <a:cxnLst>
                <a:cxn ang="0">
                  <a:pos x="T0" y="T1"/>
                </a:cxn>
                <a:cxn ang="0">
                  <a:pos x="T2" y="T3"/>
                </a:cxn>
                <a:cxn ang="0">
                  <a:pos x="T4" y="T5"/>
                </a:cxn>
                <a:cxn ang="0">
                  <a:pos x="T6" y="T7"/>
                </a:cxn>
                <a:cxn ang="0">
                  <a:pos x="T8" y="T9"/>
                </a:cxn>
                <a:cxn ang="0">
                  <a:pos x="T10" y="T11"/>
                </a:cxn>
              </a:cxnLst>
              <a:rect l="0" t="0" r="r" b="b"/>
              <a:pathLst>
                <a:path w="580" h="383">
                  <a:moveTo>
                    <a:pt x="0" y="73"/>
                  </a:moveTo>
                  <a:cubicBezTo>
                    <a:pt x="17" y="127"/>
                    <a:pt x="34" y="145"/>
                    <a:pt x="44" y="201"/>
                  </a:cubicBezTo>
                  <a:cubicBezTo>
                    <a:pt x="58" y="280"/>
                    <a:pt x="70" y="355"/>
                    <a:pt x="155" y="383"/>
                  </a:cubicBezTo>
                  <a:cubicBezTo>
                    <a:pt x="280" y="374"/>
                    <a:pt x="441" y="378"/>
                    <a:pt x="519" y="262"/>
                  </a:cubicBezTo>
                  <a:cubicBezTo>
                    <a:pt x="530" y="229"/>
                    <a:pt x="548" y="204"/>
                    <a:pt x="559" y="171"/>
                  </a:cubicBezTo>
                  <a:cubicBezTo>
                    <a:pt x="580" y="0"/>
                    <a:pt x="560" y="169"/>
                    <a:pt x="570" y="73"/>
                  </a:cubicBezTo>
                </a:path>
              </a:pathLst>
            </a:custGeom>
            <a:noFill/>
            <a:ln w="38100" cap="flat" cmpd="sng">
              <a:solidFill>
                <a:srgbClr val="FF99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14515" name="Freeform 19"/>
            <p:cNvSpPr>
              <a:spLocks/>
            </p:cNvSpPr>
            <p:nvPr/>
          </p:nvSpPr>
          <p:spPr bwMode="auto">
            <a:xfrm>
              <a:off x="3941" y="1982"/>
              <a:ext cx="227" cy="757"/>
            </a:xfrm>
            <a:custGeom>
              <a:avLst/>
              <a:gdLst>
                <a:gd name="T0" fmla="*/ 227 w 227"/>
                <a:gd name="T1" fmla="*/ 0 h 757"/>
                <a:gd name="T2" fmla="*/ 187 w 227"/>
                <a:gd name="T3" fmla="*/ 122 h 757"/>
                <a:gd name="T4" fmla="*/ 137 w 227"/>
                <a:gd name="T5" fmla="*/ 416 h 757"/>
                <a:gd name="T6" fmla="*/ 121 w 227"/>
                <a:gd name="T7" fmla="*/ 544 h 757"/>
                <a:gd name="T8" fmla="*/ 79 w 227"/>
                <a:gd name="T9" fmla="*/ 658 h 757"/>
                <a:gd name="T10" fmla="*/ 0 w 227"/>
                <a:gd name="T11" fmla="*/ 757 h 757"/>
              </a:gdLst>
              <a:ahLst/>
              <a:cxnLst>
                <a:cxn ang="0">
                  <a:pos x="T0" y="T1"/>
                </a:cxn>
                <a:cxn ang="0">
                  <a:pos x="T2" y="T3"/>
                </a:cxn>
                <a:cxn ang="0">
                  <a:pos x="T4" y="T5"/>
                </a:cxn>
                <a:cxn ang="0">
                  <a:pos x="T6" y="T7"/>
                </a:cxn>
                <a:cxn ang="0">
                  <a:pos x="T8" y="T9"/>
                </a:cxn>
                <a:cxn ang="0">
                  <a:pos x="T10" y="T11"/>
                </a:cxn>
              </a:cxnLst>
              <a:rect l="0" t="0" r="r" b="b"/>
              <a:pathLst>
                <a:path w="227" h="757">
                  <a:moveTo>
                    <a:pt x="227" y="0"/>
                  </a:moveTo>
                  <a:cubicBezTo>
                    <a:pt x="211" y="40"/>
                    <a:pt x="201" y="79"/>
                    <a:pt x="187" y="122"/>
                  </a:cubicBezTo>
                  <a:cubicBezTo>
                    <a:pt x="119" y="202"/>
                    <a:pt x="148" y="346"/>
                    <a:pt x="137" y="416"/>
                  </a:cubicBezTo>
                  <a:cubicBezTo>
                    <a:pt x="126" y="486"/>
                    <a:pt x="131" y="504"/>
                    <a:pt x="121" y="544"/>
                  </a:cubicBezTo>
                  <a:cubicBezTo>
                    <a:pt x="114" y="566"/>
                    <a:pt x="85" y="636"/>
                    <a:pt x="79" y="658"/>
                  </a:cubicBezTo>
                  <a:cubicBezTo>
                    <a:pt x="59" y="694"/>
                    <a:pt x="15" y="732"/>
                    <a:pt x="0" y="757"/>
                  </a:cubicBezTo>
                </a:path>
              </a:pathLst>
            </a:custGeom>
            <a:noFill/>
            <a:ln w="38100" cap="flat" cmpd="sng">
              <a:solidFill>
                <a:srgbClr val="FF99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514516" name="Rectangle 20"/>
          <p:cNvSpPr>
            <a:spLocks noChangeArrowheads="1"/>
          </p:cNvSpPr>
          <p:nvPr/>
        </p:nvSpPr>
        <p:spPr bwMode="auto">
          <a:xfrm>
            <a:off x="3513138" y="4379913"/>
            <a:ext cx="3240087" cy="48101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14518" name="Rectangle 22"/>
          <p:cNvSpPr>
            <a:spLocks noChangeArrowheads="1"/>
          </p:cNvSpPr>
          <p:nvPr/>
        </p:nvSpPr>
        <p:spPr bwMode="auto">
          <a:xfrm>
            <a:off x="2767013" y="3875088"/>
            <a:ext cx="3240087" cy="48101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12270143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514517"/>
                                        </p:tgtEl>
                                        <p:attrNameLst>
                                          <p:attrName>style.visibility</p:attrName>
                                        </p:attrNameLst>
                                      </p:cBhvr>
                                      <p:to>
                                        <p:strVal val="visible"/>
                                      </p:to>
                                    </p:set>
                                    <p:animEffect transition="in" filter="wipe(down)">
                                      <p:cBhvr>
                                        <p:cTn id="7" dur="500"/>
                                        <p:tgtEl>
                                          <p:spTgt spid="15145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514516"/>
                                        </p:tgtEl>
                                        <p:attrNameLst>
                                          <p:attrName>style.visibility</p:attrName>
                                        </p:attrNameLst>
                                      </p:cBhvr>
                                      <p:to>
                                        <p:strVal val="visible"/>
                                      </p:to>
                                    </p:set>
                                    <p:animEffect transition="in" filter="wipe(up)">
                                      <p:cBhvr>
                                        <p:cTn id="12" dur="500"/>
                                        <p:tgtEl>
                                          <p:spTgt spid="15145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1514519"/>
                                        </p:tgtEl>
                                        <p:attrNameLst>
                                          <p:attrName>style.visibility</p:attrName>
                                        </p:attrNameLst>
                                      </p:cBhvr>
                                      <p:to>
                                        <p:strVal val="visible"/>
                                      </p:to>
                                    </p:set>
                                    <p:animEffect transition="in" filter="wipe(up)">
                                      <p:cBhvr>
                                        <p:cTn id="17" dur="2000"/>
                                        <p:tgtEl>
                                          <p:spTgt spid="151451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514518"/>
                                        </p:tgtEl>
                                        <p:attrNameLst>
                                          <p:attrName>style.visibility</p:attrName>
                                        </p:attrNameLst>
                                      </p:cBhvr>
                                      <p:to>
                                        <p:strVal val="visible"/>
                                      </p:to>
                                    </p:set>
                                    <p:animEffect transition="in" filter="wipe(down)">
                                      <p:cBhvr>
                                        <p:cTn id="22" dur="500"/>
                                        <p:tgtEl>
                                          <p:spTgt spid="15145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4516" grpId="0" animBg="1"/>
      <p:bldP spid="1514518"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8466" name="Rectangle 2"/>
          <p:cNvSpPr>
            <a:spLocks noGrp="1" noChangeArrowheads="1"/>
          </p:cNvSpPr>
          <p:nvPr>
            <p:ph type="title"/>
          </p:nvPr>
        </p:nvSpPr>
        <p:spPr/>
        <p:txBody>
          <a:bodyPr/>
          <a:lstStyle/>
          <a:p>
            <a:r>
              <a:rPr lang="sk-SK"/>
              <a:t>Canny príklady</a:t>
            </a:r>
          </a:p>
        </p:txBody>
      </p:sp>
      <p:sp>
        <p:nvSpPr>
          <p:cNvPr id="1598467" name="Rectangle 3"/>
          <p:cNvSpPr>
            <a:spLocks noGrp="1" noChangeArrowheads="1"/>
          </p:cNvSpPr>
          <p:nvPr>
            <p:ph type="body" idx="1"/>
          </p:nvPr>
        </p:nvSpPr>
        <p:spPr/>
        <p:txBody>
          <a:bodyPr/>
          <a:lstStyle/>
          <a:p>
            <a:r>
              <a:rPr lang="sk-SK"/>
              <a:t>Gauss 5x5, T1=255, T2=1</a:t>
            </a:r>
          </a:p>
        </p:txBody>
      </p:sp>
      <p:pic>
        <p:nvPicPr>
          <p:cNvPr id="1598468" name="Picture 4" descr="cln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170238"/>
            <a:ext cx="2925763" cy="2925762"/>
          </a:xfrm>
          <a:prstGeom prst="rect">
            <a:avLst/>
          </a:prstGeom>
          <a:noFill/>
          <a:extLst>
            <a:ext uri="{909E8E84-426E-40DD-AFC4-6F175D3DCCD1}">
              <a14:hiddenFill xmlns:a14="http://schemas.microsoft.com/office/drawing/2010/main">
                <a:solidFill>
                  <a:srgbClr val="FFFFFF"/>
                </a:solidFill>
              </a14:hiddenFill>
            </a:ext>
          </a:extLst>
        </p:spPr>
      </p:pic>
      <p:pic>
        <p:nvPicPr>
          <p:cNvPr id="1598469" name="Picture 5" descr="cln1can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170238"/>
            <a:ext cx="2925763" cy="2925762"/>
          </a:xfrm>
          <a:prstGeom prst="rect">
            <a:avLst/>
          </a:prstGeom>
          <a:noFill/>
          <a:extLst>
            <a:ext uri="{909E8E84-426E-40DD-AFC4-6F175D3DCCD1}">
              <a14:hiddenFill xmlns:a14="http://schemas.microsoft.com/office/drawing/2010/main">
                <a:solidFill>
                  <a:srgbClr val="FFFFFF"/>
                </a:solidFill>
              </a14:hiddenFill>
            </a:ext>
          </a:extLst>
        </p:spPr>
      </p:pic>
      <p:sp>
        <p:nvSpPr>
          <p:cNvPr id="1598470" name="AutoShape 6"/>
          <p:cNvSpPr>
            <a:spLocks noChangeArrowheads="1"/>
          </p:cNvSpPr>
          <p:nvPr/>
        </p:nvSpPr>
        <p:spPr bwMode="auto">
          <a:xfrm>
            <a:off x="4038600" y="4389438"/>
            <a:ext cx="914400" cy="685800"/>
          </a:xfrm>
          <a:prstGeom prst="rightArrow">
            <a:avLst>
              <a:gd name="adj1" fmla="val 50000"/>
              <a:gd name="adj2" fmla="val 33333"/>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300381678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9490" name="Rectangle 2"/>
          <p:cNvSpPr>
            <a:spLocks noGrp="1" noChangeArrowheads="1"/>
          </p:cNvSpPr>
          <p:nvPr>
            <p:ph type="title"/>
          </p:nvPr>
        </p:nvSpPr>
        <p:spPr/>
        <p:txBody>
          <a:bodyPr/>
          <a:lstStyle/>
          <a:p>
            <a:r>
              <a:rPr lang="sk-SK"/>
              <a:t>Canny príklady</a:t>
            </a:r>
          </a:p>
        </p:txBody>
      </p:sp>
      <p:sp>
        <p:nvSpPr>
          <p:cNvPr id="1599491" name="Rectangle 3"/>
          <p:cNvSpPr>
            <a:spLocks noGrp="1" noChangeArrowheads="1"/>
          </p:cNvSpPr>
          <p:nvPr>
            <p:ph type="body" idx="1"/>
          </p:nvPr>
        </p:nvSpPr>
        <p:spPr/>
        <p:txBody>
          <a:bodyPr/>
          <a:lstStyle/>
          <a:p>
            <a:r>
              <a:rPr lang="sk-SK"/>
              <a:t>Gauss 5x5, T1=255, T2=220</a:t>
            </a:r>
          </a:p>
        </p:txBody>
      </p:sp>
      <p:pic>
        <p:nvPicPr>
          <p:cNvPr id="1599492" name="Picture 4" descr="cln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170238"/>
            <a:ext cx="2925763" cy="2925762"/>
          </a:xfrm>
          <a:prstGeom prst="rect">
            <a:avLst/>
          </a:prstGeom>
          <a:noFill/>
          <a:extLst>
            <a:ext uri="{909E8E84-426E-40DD-AFC4-6F175D3DCCD1}">
              <a14:hiddenFill xmlns:a14="http://schemas.microsoft.com/office/drawing/2010/main">
                <a:solidFill>
                  <a:srgbClr val="FFFFFF"/>
                </a:solidFill>
              </a14:hiddenFill>
            </a:ext>
          </a:extLst>
        </p:spPr>
      </p:pic>
      <p:sp>
        <p:nvSpPr>
          <p:cNvPr id="1599493" name="AutoShape 5"/>
          <p:cNvSpPr>
            <a:spLocks noChangeArrowheads="1"/>
          </p:cNvSpPr>
          <p:nvPr/>
        </p:nvSpPr>
        <p:spPr bwMode="auto">
          <a:xfrm>
            <a:off x="4038600" y="4389438"/>
            <a:ext cx="914400" cy="685800"/>
          </a:xfrm>
          <a:prstGeom prst="rightArrow">
            <a:avLst>
              <a:gd name="adj1" fmla="val 50000"/>
              <a:gd name="adj2" fmla="val 33333"/>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599494" name="Picture 6" descr="cln1ca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170238"/>
            <a:ext cx="2925763" cy="2925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959214"/>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0514" name="Rectangle 2"/>
          <p:cNvSpPr>
            <a:spLocks noGrp="1" noChangeArrowheads="1"/>
          </p:cNvSpPr>
          <p:nvPr>
            <p:ph type="title"/>
          </p:nvPr>
        </p:nvSpPr>
        <p:spPr/>
        <p:txBody>
          <a:bodyPr/>
          <a:lstStyle/>
          <a:p>
            <a:r>
              <a:rPr lang="sk-SK"/>
              <a:t>Canny príklady</a:t>
            </a:r>
          </a:p>
        </p:txBody>
      </p:sp>
      <p:sp>
        <p:nvSpPr>
          <p:cNvPr id="1600515" name="Rectangle 3"/>
          <p:cNvSpPr>
            <a:spLocks noGrp="1" noChangeArrowheads="1"/>
          </p:cNvSpPr>
          <p:nvPr>
            <p:ph type="body" idx="1"/>
          </p:nvPr>
        </p:nvSpPr>
        <p:spPr/>
        <p:txBody>
          <a:bodyPr/>
          <a:lstStyle/>
          <a:p>
            <a:r>
              <a:rPr lang="sk-SK"/>
              <a:t>Gauss 5x5, T1=128, T2=1</a:t>
            </a:r>
          </a:p>
        </p:txBody>
      </p:sp>
      <p:pic>
        <p:nvPicPr>
          <p:cNvPr id="1600516" name="Picture 4" descr="cln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170238"/>
            <a:ext cx="2925763" cy="2925762"/>
          </a:xfrm>
          <a:prstGeom prst="rect">
            <a:avLst/>
          </a:prstGeom>
          <a:noFill/>
          <a:extLst>
            <a:ext uri="{909E8E84-426E-40DD-AFC4-6F175D3DCCD1}">
              <a14:hiddenFill xmlns:a14="http://schemas.microsoft.com/office/drawing/2010/main">
                <a:solidFill>
                  <a:srgbClr val="FFFFFF"/>
                </a:solidFill>
              </a14:hiddenFill>
            </a:ext>
          </a:extLst>
        </p:spPr>
      </p:pic>
      <p:sp>
        <p:nvSpPr>
          <p:cNvPr id="1600517" name="AutoShape 5"/>
          <p:cNvSpPr>
            <a:spLocks noChangeArrowheads="1"/>
          </p:cNvSpPr>
          <p:nvPr/>
        </p:nvSpPr>
        <p:spPr bwMode="auto">
          <a:xfrm>
            <a:off x="4038600" y="4389438"/>
            <a:ext cx="914400" cy="685800"/>
          </a:xfrm>
          <a:prstGeom prst="rightArrow">
            <a:avLst>
              <a:gd name="adj1" fmla="val 50000"/>
              <a:gd name="adj2" fmla="val 33333"/>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600518" name="Picture 6" descr="cln1can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170238"/>
            <a:ext cx="2925763" cy="2925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2823673"/>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1538" name="Rectangle 2"/>
          <p:cNvSpPr>
            <a:spLocks noGrp="1" noChangeArrowheads="1"/>
          </p:cNvSpPr>
          <p:nvPr>
            <p:ph type="title"/>
          </p:nvPr>
        </p:nvSpPr>
        <p:spPr/>
        <p:txBody>
          <a:bodyPr/>
          <a:lstStyle/>
          <a:p>
            <a:r>
              <a:rPr lang="sk-SK"/>
              <a:t>Canny príklady</a:t>
            </a:r>
          </a:p>
        </p:txBody>
      </p:sp>
      <p:sp>
        <p:nvSpPr>
          <p:cNvPr id="1601539" name="Rectangle 3"/>
          <p:cNvSpPr>
            <a:spLocks noGrp="1" noChangeArrowheads="1"/>
          </p:cNvSpPr>
          <p:nvPr>
            <p:ph type="body" idx="1"/>
          </p:nvPr>
        </p:nvSpPr>
        <p:spPr/>
        <p:txBody>
          <a:bodyPr/>
          <a:lstStyle/>
          <a:p>
            <a:r>
              <a:rPr lang="sk-SK"/>
              <a:t>Gauss 9x9, T1=128, T2=1</a:t>
            </a:r>
          </a:p>
        </p:txBody>
      </p:sp>
      <p:pic>
        <p:nvPicPr>
          <p:cNvPr id="1601540" name="Picture 4" descr="cln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170238"/>
            <a:ext cx="2925763" cy="2925762"/>
          </a:xfrm>
          <a:prstGeom prst="rect">
            <a:avLst/>
          </a:prstGeom>
          <a:noFill/>
          <a:extLst>
            <a:ext uri="{909E8E84-426E-40DD-AFC4-6F175D3DCCD1}">
              <a14:hiddenFill xmlns:a14="http://schemas.microsoft.com/office/drawing/2010/main">
                <a:solidFill>
                  <a:srgbClr val="FFFFFF"/>
                </a:solidFill>
              </a14:hiddenFill>
            </a:ext>
          </a:extLst>
        </p:spPr>
      </p:pic>
      <p:sp>
        <p:nvSpPr>
          <p:cNvPr id="1601541" name="AutoShape 5"/>
          <p:cNvSpPr>
            <a:spLocks noChangeArrowheads="1"/>
          </p:cNvSpPr>
          <p:nvPr/>
        </p:nvSpPr>
        <p:spPr bwMode="auto">
          <a:xfrm>
            <a:off x="4038600" y="4389438"/>
            <a:ext cx="914400" cy="685800"/>
          </a:xfrm>
          <a:prstGeom prst="rightArrow">
            <a:avLst>
              <a:gd name="adj1" fmla="val 50000"/>
              <a:gd name="adj2" fmla="val 33333"/>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601542" name="Picture 6" descr="cln1can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170238"/>
            <a:ext cx="2925763" cy="2925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0063740"/>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k-SK"/>
          </a:p>
        </p:txBody>
      </p:sp>
      <p:sp>
        <p:nvSpPr>
          <p:cNvPr id="3" name="Content Placeholder 2"/>
          <p:cNvSpPr>
            <a:spLocks noGrp="1"/>
          </p:cNvSpPr>
          <p:nvPr>
            <p:ph idx="1"/>
          </p:nvPr>
        </p:nvSpPr>
        <p:spPr/>
        <p:txBody>
          <a:bodyPr/>
          <a:lstStyle/>
          <a:p>
            <a:r>
              <a:rPr lang="sk-SK" dirty="0" err="1" smtClean="0"/>
              <a:t>Canny</a:t>
            </a:r>
            <a:r>
              <a:rPr lang="sk-SK" dirty="0" smtClean="0"/>
              <a:t> je výpočtovo náročnejší ako </a:t>
            </a:r>
            <a:r>
              <a:rPr lang="sk-SK" dirty="0" err="1" smtClean="0"/>
              <a:t>Sobel</a:t>
            </a:r>
            <a:r>
              <a:rPr lang="sk-SK" dirty="0" smtClean="0"/>
              <a:t>, </a:t>
            </a:r>
            <a:r>
              <a:rPr lang="sk-SK" dirty="0" err="1" smtClean="0"/>
              <a:t>Prewitt</a:t>
            </a:r>
            <a:r>
              <a:rPr lang="sk-SK" dirty="0" smtClean="0"/>
              <a:t>, </a:t>
            </a:r>
            <a:r>
              <a:rPr lang="sk-SK" dirty="0" err="1" smtClean="0"/>
              <a:t>Roberts</a:t>
            </a:r>
            <a:r>
              <a:rPr lang="sk-SK" dirty="0" smtClean="0"/>
              <a:t> ale dosahuje vo všeobecnosti lepšie výsledky.</a:t>
            </a:r>
            <a:endParaRPr lang="sk-SK" dirty="0"/>
          </a:p>
        </p:txBody>
      </p:sp>
    </p:spTree>
    <p:extLst>
      <p:ext uri="{BB962C8B-B14F-4D97-AF65-F5344CB8AC3E}">
        <p14:creationId xmlns:p14="http://schemas.microsoft.com/office/powerpoint/2010/main" val="64055120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102"/>
            <a:ext cx="8229600" cy="858126"/>
          </a:xfrm>
        </p:spPr>
        <p:txBody>
          <a:bodyPr/>
          <a:lstStyle/>
          <a:p>
            <a:r>
              <a:rPr lang="sk-SK" dirty="0">
                <a:effectLst/>
              </a:rPr>
              <a:t>Parametrické modely hrán </a:t>
            </a:r>
            <a:endParaRPr lang="sk-SK" dirty="0"/>
          </a:p>
        </p:txBody>
      </p:sp>
      <p:sp>
        <p:nvSpPr>
          <p:cNvPr id="3" name="Content Placeholder 2"/>
          <p:cNvSpPr>
            <a:spLocks noGrp="1"/>
          </p:cNvSpPr>
          <p:nvPr>
            <p:ph idx="1"/>
          </p:nvPr>
        </p:nvSpPr>
        <p:spPr>
          <a:xfrm>
            <a:off x="259307" y="1491018"/>
            <a:ext cx="8666328" cy="4525963"/>
          </a:xfrm>
        </p:spPr>
        <p:txBody>
          <a:bodyPr/>
          <a:lstStyle/>
          <a:p>
            <a:pPr lvl="0">
              <a:spcBef>
                <a:spcPts val="1800"/>
              </a:spcBef>
            </a:pPr>
            <a:r>
              <a:rPr lang="sk-SK" sz="2800" dirty="0" smtClean="0">
                <a:effectLst/>
              </a:rPr>
              <a:t>diskrétnu </a:t>
            </a:r>
            <a:r>
              <a:rPr lang="sk-SK" sz="2800" dirty="0">
                <a:effectLst/>
              </a:rPr>
              <a:t>funkciu intenzity obrazu </a:t>
            </a:r>
            <a:r>
              <a:rPr lang="sk-SK" sz="2800" dirty="0" smtClean="0">
                <a:effectLst/>
              </a:rPr>
              <a:t>možno považovať </a:t>
            </a:r>
            <a:r>
              <a:rPr lang="sk-SK" sz="2800" dirty="0">
                <a:effectLst/>
              </a:rPr>
              <a:t>za vzorkovanú a zašumenú aproximáciu určitej spojitej alebo po častiach spojitej funkcie intenzity obrazu. </a:t>
            </a:r>
            <a:endParaRPr lang="sk-SK" sz="2800" dirty="0" smtClean="0">
              <a:effectLst/>
            </a:endParaRPr>
          </a:p>
          <a:p>
            <a:pPr lvl="0">
              <a:spcBef>
                <a:spcPts val="1800"/>
              </a:spcBef>
            </a:pPr>
            <a:r>
              <a:rPr lang="sk-SK" sz="2800" dirty="0" smtClean="0">
                <a:effectLst/>
              </a:rPr>
              <a:t>Keďže </a:t>
            </a:r>
            <a:r>
              <a:rPr lang="sk-SK" sz="2800" dirty="0">
                <a:effectLst/>
              </a:rPr>
              <a:t>jej priebeh nie je známy, odhaduje sa zo známej diskrétnej funkcie a jej vlastností. </a:t>
            </a:r>
            <a:endParaRPr lang="sk-SK" sz="2800" dirty="0" smtClean="0">
              <a:effectLst/>
            </a:endParaRPr>
          </a:p>
          <a:p>
            <a:pPr lvl="0">
              <a:spcBef>
                <a:spcPts val="1800"/>
              </a:spcBef>
            </a:pPr>
            <a:r>
              <a:rPr lang="sk-SK" sz="2800" dirty="0" smtClean="0">
                <a:effectLst/>
              </a:rPr>
              <a:t>Používajú </a:t>
            </a:r>
            <a:r>
              <a:rPr lang="sk-SK" sz="2800" dirty="0">
                <a:effectLst/>
              </a:rPr>
              <a:t>sa po častiach spojité funkcie, ktoré sa nazývajú </a:t>
            </a:r>
            <a:r>
              <a:rPr lang="sk-SK" sz="2800" dirty="0">
                <a:solidFill>
                  <a:srgbClr val="FFC000"/>
                </a:solidFill>
                <a:effectLst/>
              </a:rPr>
              <a:t>fazety</a:t>
            </a:r>
            <a:r>
              <a:rPr lang="sk-SK" sz="2800" dirty="0">
                <a:effectLst/>
              </a:rPr>
              <a:t> (alebo plôšky) a model sa nazýva </a:t>
            </a:r>
            <a:r>
              <a:rPr lang="sk-SK" sz="2800" dirty="0">
                <a:solidFill>
                  <a:srgbClr val="FFC000"/>
                </a:solidFill>
                <a:effectLst/>
              </a:rPr>
              <a:t>fazetový</a:t>
            </a:r>
            <a:r>
              <a:rPr lang="sk-SK" sz="2800" dirty="0">
                <a:effectLst/>
              </a:rPr>
              <a:t> (plôškový) </a:t>
            </a:r>
            <a:r>
              <a:rPr lang="sk-SK" sz="2800" dirty="0">
                <a:solidFill>
                  <a:srgbClr val="FFC000"/>
                </a:solidFill>
                <a:effectLst/>
              </a:rPr>
              <a:t>model</a:t>
            </a:r>
            <a:r>
              <a:rPr lang="sk-SK" sz="2800" dirty="0">
                <a:effectLst/>
              </a:rPr>
              <a:t>. </a:t>
            </a:r>
            <a:endParaRPr lang="sk-SK" sz="2800" dirty="0" smtClean="0">
              <a:effectLst/>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660" y="903300"/>
            <a:ext cx="8693624" cy="4525963"/>
          </a:xfrm>
        </p:spPr>
        <p:txBody>
          <a:bodyPr/>
          <a:lstStyle/>
          <a:p>
            <a:pPr lvl="0"/>
            <a:r>
              <a:rPr lang="sk-SK" sz="2800" dirty="0">
                <a:solidFill>
                  <a:srgbClr val="FFC000"/>
                </a:solidFill>
                <a:effectLst/>
              </a:rPr>
              <a:t>Najjednoduchší</a:t>
            </a:r>
            <a:r>
              <a:rPr lang="sk-SK" sz="2800" dirty="0">
                <a:effectLst/>
              </a:rPr>
              <a:t> </a:t>
            </a:r>
            <a:r>
              <a:rPr lang="sk-SK" sz="2800" dirty="0" smtClean="0">
                <a:effectLst/>
              </a:rPr>
              <a:t>plochý </a:t>
            </a:r>
            <a:r>
              <a:rPr lang="sk-SK" sz="2800" dirty="0">
                <a:solidFill>
                  <a:srgbClr val="FFC000"/>
                </a:solidFill>
                <a:effectLst/>
              </a:rPr>
              <a:t>fazetový</a:t>
            </a:r>
            <a:r>
              <a:rPr lang="sk-SK" sz="2800" dirty="0">
                <a:effectLst/>
              </a:rPr>
              <a:t> </a:t>
            </a:r>
            <a:r>
              <a:rPr lang="sk-SK" sz="2800" dirty="0">
                <a:solidFill>
                  <a:srgbClr val="FFC000"/>
                </a:solidFill>
                <a:effectLst/>
              </a:rPr>
              <a:t>model</a:t>
            </a:r>
            <a:r>
              <a:rPr lang="sk-SK" sz="2800" dirty="0">
                <a:effectLst/>
              </a:rPr>
              <a:t>, </a:t>
            </a:r>
            <a:r>
              <a:rPr lang="sk-SK" sz="2800" dirty="0" smtClean="0">
                <a:effectLst/>
              </a:rPr>
              <a:t>používa </a:t>
            </a:r>
            <a:r>
              <a:rPr lang="sk-SK" sz="2800" dirty="0">
                <a:effectLst/>
              </a:rPr>
              <a:t>konštantné funkcie a okolie pixla je reprezentované funkciami konštantnej intenzity. </a:t>
            </a:r>
            <a:endParaRPr lang="sk-SK" sz="2800" dirty="0" smtClean="0">
              <a:effectLst/>
            </a:endParaRPr>
          </a:p>
          <a:p>
            <a:pPr lvl="0"/>
            <a:r>
              <a:rPr lang="sk-SK" sz="2800" dirty="0" smtClean="0">
                <a:effectLst/>
              </a:rPr>
              <a:t>lineárne modely, kvadratické </a:t>
            </a:r>
            <a:r>
              <a:rPr lang="sk-SK" sz="2800" dirty="0">
                <a:effectLst/>
              </a:rPr>
              <a:t>a bikubické </a:t>
            </a:r>
            <a:r>
              <a:rPr lang="sk-SK" sz="2800" dirty="0" smtClean="0">
                <a:effectLst/>
              </a:rPr>
              <a:t>modely</a:t>
            </a:r>
          </a:p>
          <a:p>
            <a:pPr lvl="0"/>
            <a:r>
              <a:rPr lang="sk-SK" sz="2800" dirty="0" smtClean="0">
                <a:effectLst/>
              </a:rPr>
              <a:t>Príklad: bikubický </a:t>
            </a:r>
            <a:r>
              <a:rPr lang="sk-SK" sz="2800" dirty="0">
                <a:effectLst/>
              </a:rPr>
              <a:t>fazetový </a:t>
            </a:r>
            <a:r>
              <a:rPr lang="sk-SK" sz="2800" dirty="0" smtClean="0">
                <a:effectLst/>
              </a:rPr>
              <a:t>model</a:t>
            </a:r>
          </a:p>
          <a:p>
            <a:pPr lvl="0"/>
            <a:endParaRPr lang="sk-SK" sz="3600" dirty="0">
              <a:effectLst/>
            </a:endParaRPr>
          </a:p>
          <a:p>
            <a:r>
              <a:rPr lang="sk-SK" sz="2800" i="1" dirty="0" smtClean="0">
                <a:effectLst/>
              </a:rPr>
              <a:t>c</a:t>
            </a:r>
            <a:r>
              <a:rPr lang="sk-SK" sz="2800" i="1" baseline="-25000" dirty="0" smtClean="0">
                <a:effectLst/>
              </a:rPr>
              <a:t>i</a:t>
            </a:r>
            <a:r>
              <a:rPr lang="sk-SK" sz="2800" dirty="0" smtClean="0">
                <a:effectLst/>
              </a:rPr>
              <a:t>  </a:t>
            </a:r>
            <a:r>
              <a:rPr lang="sk-SK" sz="2800" dirty="0">
                <a:effectLst/>
              </a:rPr>
              <a:t>sa odhadujú z okolia obrazového bodu, pomocou metódy najmenších štvorcov, alebo priamo z okolia rozmeru 5 x 5. </a:t>
            </a:r>
            <a:endParaRPr lang="sk-SK" sz="2800" dirty="0" smtClean="0">
              <a:effectLst/>
            </a:endParaRPr>
          </a:p>
          <a:p>
            <a:pPr marL="0" indent="0">
              <a:buNone/>
            </a:pPr>
            <a:endParaRPr lang="en-US" sz="2800" dirty="0"/>
          </a:p>
        </p:txBody>
      </p:sp>
      <p:pic>
        <p:nvPicPr>
          <p:cNvPr id="2457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64269" y="3391470"/>
            <a:ext cx="8024885" cy="641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41796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50125" y="1600200"/>
            <a:ext cx="8830101" cy="4525963"/>
          </a:xfrm>
        </p:spPr>
        <p:txBody>
          <a:bodyPr/>
          <a:lstStyle/>
          <a:p>
            <a:pPr>
              <a:spcBef>
                <a:spcPts val="1800"/>
              </a:spcBef>
            </a:pPr>
            <a:r>
              <a:rPr lang="sk-SK" sz="2800" dirty="0">
                <a:effectLst/>
              </a:rPr>
              <a:t>Keď už máme fazetové parametre pre každý obrazový </a:t>
            </a:r>
            <a:r>
              <a:rPr lang="sk-SK" sz="2800" dirty="0" smtClean="0">
                <a:effectLst/>
              </a:rPr>
              <a:t>bod hrany </a:t>
            </a:r>
            <a:r>
              <a:rPr lang="sk-SK" sz="2800" dirty="0">
                <a:effectLst/>
              </a:rPr>
              <a:t>určíme pomocou extrému </a:t>
            </a:r>
            <a:r>
              <a:rPr lang="sk-SK" sz="2800" dirty="0" smtClean="0">
                <a:effectLst/>
              </a:rPr>
              <a:t>1.derivácie </a:t>
            </a:r>
            <a:r>
              <a:rPr lang="sk-SK" sz="2800" dirty="0">
                <a:effectLst/>
              </a:rPr>
              <a:t>alebo ako prechod nulou druhej derivácie lokálne spojitej fazetovej funkcie. </a:t>
            </a:r>
          </a:p>
          <a:p>
            <a:pPr>
              <a:spcBef>
                <a:spcPts val="1800"/>
              </a:spcBef>
            </a:pPr>
            <a:r>
              <a:rPr lang="sk-SK" sz="2800" dirty="0">
                <a:effectLst/>
              </a:rPr>
              <a:t>Určenie hrán je potom presnejšie ako pri diferenčných hranových operátoroch, ale platíme za to náročnosťou výpočtu. </a:t>
            </a:r>
            <a:endParaRPr lang="en-US" sz="2800" dirty="0">
              <a:effectLst/>
            </a:endParaRPr>
          </a:p>
          <a:p>
            <a:pPr marL="0" indent="0">
              <a:buNone/>
            </a:pPr>
            <a:endParaRPr lang="en-US" dirty="0"/>
          </a:p>
        </p:txBody>
      </p:sp>
    </p:spTree>
    <p:extLst>
      <p:ext uri="{BB962C8B-B14F-4D97-AF65-F5344CB8AC3E}">
        <p14:creationId xmlns:p14="http://schemas.microsoft.com/office/powerpoint/2010/main" val="34765586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ICTUREFILESIZE" val="2054"/>
  <p:tag name="ORIGWIDTH" val="153"/>
  <p:tag name="DEBUGINTERACTIVE" val="True"/>
  <p:tag name="BITMAPFORMAT" val="bmpmono"/>
  <p:tag name="RESOLUTION" val="300"/>
  <p:tag name="DEBUGPAUSE" val="False"/>
  <p:tag name="KEEPFILES" val="False"/>
  <p:tag name="TRANSPARENT" val="False"/>
  <p:tag name="BLEND" val="False"/>
  <p:tag name="EXTERNALNAME" val="txp_fig"/>
  <p:tag name="SOURCE" val="\documentclass{slides}\pagestyle{empty}&#10;\begin{document}&#10;$f(x)$&#10;\end{document}&#10;"/>
</p:tagLst>
</file>

<file path=ppt/tags/tag2.xml><?xml version="1.0" encoding="utf-8"?>
<p:tagLst xmlns:a="http://schemas.openxmlformats.org/drawingml/2006/main" xmlns:r="http://schemas.openxmlformats.org/officeDocument/2006/relationships" xmlns:p="http://schemas.openxmlformats.org/presentationml/2006/main">
  <p:tag name="PICTUREFILESIZE" val="4238"/>
  <p:tag name="ORIGWIDTH" val="232.25"/>
  <p:tag name="DEBUGINTERACTIVE" val="True"/>
  <p:tag name="BITMAPFORMAT" val="bmpmono"/>
  <p:tag name="RESOLUTION" val="300"/>
  <p:tag name="DEBUGPAUSE" val="False"/>
  <p:tag name="KEEPFILES" val="False"/>
  <p:tag name="TRANSPARENT" val="False"/>
  <p:tag name="BLEND" val="False"/>
  <p:tag name="EXTERNALNAME" val="txp_fig"/>
  <p:tag name="SOURCE" val="\documentclass{slides}\pagestyle{empty}&#10;\begin{document}&#10;$\frac{d}{dx}f(x)$&#10;\end{document}&#10;"/>
</p:tagLst>
</file>

<file path=ppt/tags/tag3.xml><?xml version="1.0" encoding="utf-8"?>
<p:tagLst xmlns:a="http://schemas.openxmlformats.org/drawingml/2006/main" xmlns:r="http://schemas.openxmlformats.org/officeDocument/2006/relationships" xmlns:p="http://schemas.openxmlformats.org/presentationml/2006/main">
  <p:tag name="ORIGWIDTH" val="161.125"/>
  <p:tag name="DEBUGINTERACTIVE" val="True"/>
  <p:tag name="BITMAPFORMAT" val="bmpmono"/>
  <p:tag name="TRANSPARENT" val="False"/>
  <p:tag name="BLEND" val="False"/>
  <p:tag name="EXTERNALNAME" val="Edittex"/>
  <p:tag name="SOURCE" val="\documentclass{slides}\pagestyle{empty}&#10;\begin{document}&#10;$h \star f$&#10;\end{document}&#10;"/>
</p:tagLst>
</file>

<file path=ppt/tags/tag4.xml><?xml version="1.0" encoding="utf-8"?>
<p:tagLst xmlns:a="http://schemas.openxmlformats.org/drawingml/2006/main" xmlns:r="http://schemas.openxmlformats.org/officeDocument/2006/relationships" xmlns:p="http://schemas.openxmlformats.org/presentationml/2006/main">
  <p:tag name="ORIGWIDTH" val="315"/>
  <p:tag name="DEBUGINTERACTIVE" val="True"/>
  <p:tag name="BITMAPFORMAT" val="bmpmono"/>
  <p:tag name="TRANSPARENT" val="False"/>
  <p:tag name="BLEND" val="False"/>
  <p:tag name="EXTERNALNAME" val="Edittex"/>
  <p:tag name="SOURCE" val="\documentclass{slides}\pagestyle{empty}&#10;\begin{document}&#10;$\frac{\partial}{\partial x} (h \star f)$&#10;\end{document}&#10;"/>
</p:tagLst>
</file>

<file path=ppt/tags/tag5.xml><?xml version="1.0" encoding="utf-8"?>
<p:tagLst xmlns:a="http://schemas.openxmlformats.org/drawingml/2006/main" xmlns:r="http://schemas.openxmlformats.org/officeDocument/2006/relationships" xmlns:p="http://schemas.openxmlformats.org/presentationml/2006/main">
  <p:tag name="ORIGWIDTH" val="40.5"/>
  <p:tag name="DEBUGINTERACTIVE" val="True"/>
  <p:tag name="BITMAPFORMAT" val="bmpmono"/>
  <p:tag name="TRANSPARENT" val="False"/>
  <p:tag name="BLEND" val="False"/>
  <p:tag name="EXTERNALNAME" val="Edittex"/>
  <p:tag name="SOURCE" val="\documentclass{slides}\pagestyle{empty}&#10;\begin{document}&#10;$f$&#10;\end{document}&#10;"/>
</p:tagLst>
</file>

<file path=ppt/tags/tag6.xml><?xml version="1.0" encoding="utf-8"?>
<p:tagLst xmlns:a="http://schemas.openxmlformats.org/drawingml/2006/main" xmlns:r="http://schemas.openxmlformats.org/officeDocument/2006/relationships" xmlns:p="http://schemas.openxmlformats.org/presentationml/2006/main">
  <p:tag name="ORIGWIDTH" val="40.5"/>
  <p:tag name="DEBUGINTERACTIVE" val="True"/>
  <p:tag name="BITMAPFORMAT" val="bmpmono"/>
  <p:tag name="TRANSPARENT" val="False"/>
  <p:tag name="BLEND" val="False"/>
  <p:tag name="EXTERNALNAME" val="Edittex"/>
  <p:tag name="SOURCE" val="\documentclass{slides}\pagestyle{empty}&#10;\begin{document}&#10;$h$&#10;\end{document}&#10;"/>
</p:tagLst>
</file>

<file path=ppt/tags/tag7.xml><?xml version="1.0" encoding="utf-8"?>
<p:tagLst xmlns:a="http://schemas.openxmlformats.org/drawingml/2006/main" xmlns:r="http://schemas.openxmlformats.org/officeDocument/2006/relationships" xmlns:p="http://schemas.openxmlformats.org/presentationml/2006/main">
  <p:tag name="ORIGWIDTH" val="479.75"/>
  <p:tag name="DEBUGINTERACTIVE" val="True"/>
  <p:tag name="BITMAPFORMAT" val="bmpmono"/>
  <p:tag name="TRANSPARENT" val="False"/>
  <p:tag name="BLEND" val="False"/>
  <p:tag name="EXTERNALNAME" val="Edittex"/>
  <p:tag name="SOURCE" val="\documentclass{slides}\pagestyle{empty}&#10;\begin{document}&#10;$\nabla f = \left[\frac{\partial f}{\partial x},\frac{\partial f}{\partial y}\right]$&#10;\end{document}&#10;"/>
</p:tagLst>
</file>

<file path=ppt/tags/tag8.xml><?xml version="1.0" encoding="utf-8"?>
<p:tagLst xmlns:a="http://schemas.openxmlformats.org/drawingml/2006/main" xmlns:r="http://schemas.openxmlformats.org/officeDocument/2006/relationships" xmlns:p="http://schemas.openxmlformats.org/presentationml/2006/main">
  <p:tag name="ORIGWIDTH" val="659.75"/>
  <p:tag name="DEBUGINTERACTIVE" val="True"/>
  <p:tag name="BITMAPFORMAT" val="bmpmono"/>
  <p:tag name="TRANSPARENT" val="False"/>
  <p:tag name="BLEND" val="False"/>
  <p:tag name="EXTERNALNAME" val="Edittex"/>
  <p:tag name="SOURCE" val="\documentclass{slides}\pagestyle{empty}&#10;\begin{document}&#10;$\theta = \tan^{-1} \left(\frac{\partial f}{\partial y}/\frac{\partial f}{\partial x}\right)$&#10;\end{document}&#10;"/>
</p:tagLst>
</file>

<file path=ppt/tags/tag9.xml><?xml version="1.0" encoding="utf-8"?>
<p:tagLst xmlns:a="http://schemas.openxmlformats.org/drawingml/2006/main" xmlns:r="http://schemas.openxmlformats.org/officeDocument/2006/relationships" xmlns:p="http://schemas.openxmlformats.org/presentationml/2006/main">
  <p:tag name="ORIGWIDTH" val="873"/>
  <p:tag name="DEBUGINTERACTIVE" val="True"/>
  <p:tag name="BITMAPFORMAT" val="bmpmono"/>
  <p:tag name="TRANSPARENT" val="False"/>
  <p:tag name="BLEND" val="False"/>
  <p:tag name="EXTERNALNAME" val="Edittex"/>
  <p:tag name="SOURCE" val="\documentclass{slides}\pagestyle{empty}&#10;\begin{document}&#10;$\|\nabla f\| = \sqrt{{(\frac{\partial f}{\partial x})}^2 + {(\frac{\partial f}{\partial y})}^2}$&#10;\end{document}&#10;"/>
</p:tagLst>
</file>

<file path=ppt/tags/tag10.xml><?xml version="1.0" encoding="utf-8"?>
<p:tagLst xmlns:a="http://schemas.openxmlformats.org/drawingml/2006/main" xmlns:r="http://schemas.openxmlformats.org/officeDocument/2006/relationships" xmlns:p="http://schemas.openxmlformats.org/presentationml/2006/main">
  <p:tag name="ORIGWIDTH" val="479.75"/>
  <p:tag name="DEBUGINTERACTIVE" val="True"/>
  <p:tag name="BITMAPFORMAT" val="bmpmono"/>
  <p:tag name="TRANSPARENT" val="False"/>
  <p:tag name="BLEND" val="False"/>
  <p:tag name="EXTERNALNAME" val="Edittex"/>
  <p:tag name="SOURCE" val="\documentclass{slides}\pagestyle{empty}&#10;\begin{document}&#10;$\nabla f = \left[\frac{\partial f}{\partial x},\frac{\partial f}{\partial y}\right]$&#10;\end{document}&#10;"/>
</p:tagLst>
</file>

<file path=ppt/tags/tag11.xml><?xml version="1.0" encoding="utf-8"?>
<p:tagLst xmlns:a="http://schemas.openxmlformats.org/drawingml/2006/main" xmlns:r="http://schemas.openxmlformats.org/officeDocument/2006/relationships" xmlns:p="http://schemas.openxmlformats.org/presentationml/2006/main">
  <p:tag name="ORIGWIDTH" val="33.25"/>
  <p:tag name="DEBUGINTERACTIVE" val="True"/>
  <p:tag name="BITMAPFORMAT" val="bmpmono"/>
  <p:tag name="TRANSPARENT" val="True"/>
  <p:tag name="BLEND" val="False"/>
  <p:tag name="EXTERNALNAME" val="Edittex"/>
  <p:tag name="SOURCE" val="\documentclass{slides}\pagestyle{empty}&#10;\begin{document}&#10;$\theta$&#10;\end{document}&#10;"/>
</p:tagLst>
</file>

<file path=ppt/tags/tag12.xml><?xml version="1.0" encoding="utf-8"?>
<p:tagLst xmlns:a="http://schemas.openxmlformats.org/drawingml/2006/main" xmlns:r="http://schemas.openxmlformats.org/officeDocument/2006/relationships" xmlns:p="http://schemas.openxmlformats.org/presentationml/2006/main">
  <p:tag name="ORIGWIDTH" val="441.875"/>
  <p:tag name="DEBUGINTERACTIVE" val="True"/>
  <p:tag name="BITMAPFORMAT" val="bmpmono"/>
  <p:tag name="TRANSPARENT" val="False"/>
  <p:tag name="BLEND" val="False"/>
  <p:tag name="EXTERNALNAME" val="Edittex"/>
  <p:tag name="SOURCE" val="\documentclass{slides}\pagestyle{empty}&#10;\begin{document}&#10;$\nabla f = \left[0,\frac{\partial f}{\partial y}\right]$&#10;\end{document}&#10;"/>
</p:tagLst>
</file>

<file path=ppt/tags/tag13.xml><?xml version="1.0" encoding="utf-8"?>
<p:tagLst xmlns:a="http://schemas.openxmlformats.org/drawingml/2006/main" xmlns:r="http://schemas.openxmlformats.org/officeDocument/2006/relationships" xmlns:p="http://schemas.openxmlformats.org/presentationml/2006/main">
  <p:tag name="ORIGWIDTH" val="441.875"/>
  <p:tag name="DEBUGINTERACTIVE" val="True"/>
  <p:tag name="BITMAPFORMAT" val="bmpmono"/>
  <p:tag name="TRANSPARENT" val="False"/>
  <p:tag name="BLEND" val="False"/>
  <p:tag name="EXTERNALNAME" val="Edittex"/>
  <p:tag name="SOURCE" val="\documentclass{slides}\pagestyle{empty}&#10;\begin{document}&#10;$\nabla f = \left[\frac{\partial f}{\partial x},0\right]$&#10;\end{document}&#10;"/>
</p:tagLst>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cs typeface="Arial"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Stream</Template>
  <TotalTime>7459</TotalTime>
  <Words>1975</Words>
  <Application>Microsoft Office PowerPoint</Application>
  <PresentationFormat>On-screen Show (4:3)</PresentationFormat>
  <Paragraphs>538</Paragraphs>
  <Slides>100</Slides>
  <Notes>30</Notes>
  <HiddenSlides>2</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5</vt:i4>
      </vt:variant>
      <vt:variant>
        <vt:lpstr>Slide Titles</vt:lpstr>
      </vt:variant>
      <vt:variant>
        <vt:i4>100</vt:i4>
      </vt:variant>
    </vt:vector>
  </HeadingPairs>
  <TitlesOfParts>
    <vt:vector size="114" baseType="lpstr">
      <vt:lpstr>Arial</vt:lpstr>
      <vt:lpstr>Wingdings</vt:lpstr>
      <vt:lpstr>Wingdings 2</vt:lpstr>
      <vt:lpstr>Arial Unicode MS</vt:lpstr>
      <vt:lpstr>Times New Roman</vt:lpstr>
      <vt:lpstr>Symbol</vt:lpstr>
      <vt:lpstr>Garamond</vt:lpstr>
      <vt:lpstr>MS PGothic</vt:lpstr>
      <vt:lpstr>Stream</vt:lpstr>
      <vt:lpstr>Equation</vt:lpstr>
      <vt:lpstr>Photo Editor Photo</vt:lpstr>
      <vt:lpstr>Rovnice</vt:lpstr>
      <vt:lpstr>Rovnica</vt:lpstr>
      <vt:lpstr>Image</vt:lpstr>
      <vt:lpstr>Predspracovanie obrazu</vt:lpstr>
      <vt:lpstr>Predspracovanie obrazu</vt:lpstr>
      <vt:lpstr>PowerPoint Presentation</vt:lpstr>
      <vt:lpstr>PowerPoint Presentation</vt:lpstr>
      <vt:lpstr>Lokálne predspracovanie</vt:lpstr>
      <vt:lpstr>PowerPoint Presentation</vt:lpstr>
      <vt:lpstr>Noise and Images</vt:lpstr>
      <vt:lpstr>Noise Model</vt:lpstr>
      <vt:lpstr>Noise Models</vt:lpstr>
      <vt:lpstr>Noise Example</vt:lpstr>
      <vt:lpstr>Noise Example (cont…)</vt:lpstr>
      <vt:lpstr>Noise Example (cont…)</vt:lpstr>
      <vt:lpstr>Filtrovanie obrazu</vt:lpstr>
      <vt:lpstr>Vyhladzovanie</vt:lpstr>
      <vt:lpstr>PowerPoint Presentation</vt:lpstr>
      <vt:lpstr>Gaussov filter</vt:lpstr>
      <vt:lpstr>Filtering to Remove Noise</vt:lpstr>
      <vt:lpstr>Other Means</vt:lpstr>
      <vt:lpstr>Other Means (cont…)</vt:lpstr>
      <vt:lpstr>Other Means (cont…)</vt:lpstr>
      <vt:lpstr>Other Means (cont…)</vt:lpstr>
      <vt:lpstr>Noise Removal Examples</vt:lpstr>
      <vt:lpstr>Noise Removal Examples (cont…)</vt:lpstr>
      <vt:lpstr>Noise Removal Examples (cont…)</vt:lpstr>
      <vt:lpstr>Contraharmonic Filter</vt:lpstr>
      <vt:lpstr>Nelineárne filtre</vt:lpstr>
      <vt:lpstr>Nelineárne filtre</vt:lpstr>
      <vt:lpstr>Nelineárne filtre</vt:lpstr>
      <vt:lpstr>Nelineárne filtre</vt:lpstr>
      <vt:lpstr>Nelineárne filtre</vt:lpstr>
      <vt:lpstr>Nelineárne filtre</vt:lpstr>
      <vt:lpstr>Noise Removal Examples</vt:lpstr>
      <vt:lpstr>Noise Removal Examples (cont…)</vt:lpstr>
      <vt:lpstr>Noise Removal Examples (cont…)</vt:lpstr>
      <vt:lpstr>Riešenie okrajov</vt:lpstr>
      <vt:lpstr>Separabilné filtre</vt:lpstr>
      <vt:lpstr>Separabilné filtre</vt:lpstr>
      <vt:lpstr>Ako zistíme či je kernel separabilný?</vt:lpstr>
      <vt:lpstr>Bilateral filtering</vt:lpstr>
      <vt:lpstr>PowerPoint Presentation</vt:lpstr>
      <vt:lpstr>Detekciu hrán</vt:lpstr>
      <vt:lpstr>PowerPoint Presentation</vt:lpstr>
      <vt:lpstr>Typy hrán</vt:lpstr>
      <vt:lpstr>Typy hrán</vt:lpstr>
      <vt:lpstr>PowerPoint Presentation</vt:lpstr>
      <vt:lpstr>Metódy hľadania hrán</vt:lpstr>
      <vt:lpstr>PowerPoint Presentation</vt:lpstr>
      <vt:lpstr>Diferencovanie </vt:lpstr>
      <vt:lpstr>Diferencovanie a šum </vt:lpstr>
      <vt:lpstr>Vyhladenie </vt:lpstr>
      <vt:lpstr>Následky šumu</vt:lpstr>
      <vt:lpstr>Vyhladenie </vt:lpstr>
      <vt:lpstr>Gradient</vt:lpstr>
      <vt:lpstr>Gradient / hrany</vt:lpstr>
      <vt:lpstr>Diferenčné gradientné operátory </vt:lpstr>
      <vt:lpstr>Gradient</vt:lpstr>
      <vt:lpstr>Roberts</vt:lpstr>
      <vt:lpstr>Sobel</vt:lpstr>
      <vt:lpstr>Sobel </vt:lpstr>
      <vt:lpstr>Sobel </vt:lpstr>
      <vt:lpstr>Sobel </vt:lpstr>
      <vt:lpstr>Prewitt</vt:lpstr>
      <vt:lpstr>Prewitt  </vt:lpstr>
      <vt:lpstr>Prewitt  </vt:lpstr>
      <vt:lpstr>Kirsch - kompas operátor</vt:lpstr>
      <vt:lpstr>Robinson</vt:lpstr>
      <vt:lpstr>PowerPoint Presentation</vt:lpstr>
      <vt:lpstr>Zisťovanie prechodu nulou (Zero‑crossing) druhej derivácie</vt:lpstr>
      <vt:lpstr>PowerPoint Presentation</vt:lpstr>
      <vt:lpstr>Druhá derivácia</vt:lpstr>
      <vt:lpstr>Laplacián</vt:lpstr>
      <vt:lpstr>PowerPoint Presentation</vt:lpstr>
      <vt:lpstr>Laplacián</vt:lpstr>
      <vt:lpstr>Laplacián</vt:lpstr>
      <vt:lpstr>Laplacián Gaussiánu</vt:lpstr>
      <vt:lpstr>Laplacián Gaussiánu</vt:lpstr>
      <vt:lpstr>PowerPoint Presentation</vt:lpstr>
      <vt:lpstr>PowerPoint Presentation</vt:lpstr>
      <vt:lpstr>PowerPoint Presentation</vt:lpstr>
      <vt:lpstr>Rozdiel Gaussiánov</vt:lpstr>
      <vt:lpstr>PowerPoint Presentation</vt:lpstr>
      <vt:lpstr>Škálovanie v spracovaní obrazu</vt:lpstr>
      <vt:lpstr>Cannyho hranový operátor</vt:lpstr>
      <vt:lpstr>Canny</vt:lpstr>
      <vt:lpstr>PowerPoint Presentation</vt:lpstr>
      <vt:lpstr>Canny</vt:lpstr>
      <vt:lpstr>Canny</vt:lpstr>
      <vt:lpstr>Výber maxím (non-maximum supperssion)</vt:lpstr>
      <vt:lpstr>Výber maxím (non-maximum supperssion)</vt:lpstr>
      <vt:lpstr>Canny</vt:lpstr>
      <vt:lpstr>PowerPoint Presentation</vt:lpstr>
      <vt:lpstr>Canny </vt:lpstr>
      <vt:lpstr>Canny príklady</vt:lpstr>
      <vt:lpstr>Canny príklady</vt:lpstr>
      <vt:lpstr>Canny príklady</vt:lpstr>
      <vt:lpstr>Canny príklady</vt:lpstr>
      <vt:lpstr>PowerPoint Presentation</vt:lpstr>
      <vt:lpstr>Parametrické modely hrán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Snímka 1</dc:title>
  <dc:creator>Elena</dc:creator>
  <cp:lastModifiedBy>Lenovo User</cp:lastModifiedBy>
  <cp:revision>261</cp:revision>
  <dcterms:created xsi:type="dcterms:W3CDTF">2005-02-06T16:59:11Z</dcterms:created>
  <dcterms:modified xsi:type="dcterms:W3CDTF">2018-11-06T10:24:37Z</dcterms:modified>
</cp:coreProperties>
</file>