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1" r:id="rId1"/>
  </p:sldMasterIdLst>
  <p:notesMasterIdLst>
    <p:notesMasterId r:id="rId74"/>
  </p:notesMasterIdLst>
  <p:sldIdLst>
    <p:sldId id="256" r:id="rId2"/>
    <p:sldId id="282" r:id="rId3"/>
    <p:sldId id="269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328" r:id="rId16"/>
    <p:sldId id="329" r:id="rId17"/>
    <p:sldId id="268" r:id="rId18"/>
    <p:sldId id="287" r:id="rId19"/>
    <p:sldId id="270" r:id="rId20"/>
    <p:sldId id="298" r:id="rId21"/>
    <p:sldId id="288" r:id="rId22"/>
    <p:sldId id="299" r:id="rId23"/>
    <p:sldId id="343" r:id="rId24"/>
    <p:sldId id="318" r:id="rId25"/>
    <p:sldId id="319" r:id="rId26"/>
    <p:sldId id="320" r:id="rId27"/>
    <p:sldId id="321" r:id="rId28"/>
    <p:sldId id="322" r:id="rId29"/>
    <p:sldId id="323" r:id="rId30"/>
    <p:sldId id="324" r:id="rId31"/>
    <p:sldId id="325" r:id="rId32"/>
    <p:sldId id="327" r:id="rId33"/>
    <p:sldId id="326" r:id="rId34"/>
    <p:sldId id="283" r:id="rId35"/>
    <p:sldId id="285" r:id="rId36"/>
    <p:sldId id="284" r:id="rId37"/>
    <p:sldId id="330" r:id="rId38"/>
    <p:sldId id="286" r:id="rId39"/>
    <p:sldId id="291" r:id="rId40"/>
    <p:sldId id="295" r:id="rId41"/>
    <p:sldId id="296" r:id="rId42"/>
    <p:sldId id="331" r:id="rId43"/>
    <p:sldId id="332" r:id="rId44"/>
    <p:sldId id="333" r:id="rId45"/>
    <p:sldId id="334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44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35" r:id="rId66"/>
    <p:sldId id="336" r:id="rId67"/>
    <p:sldId id="338" r:id="rId68"/>
    <p:sldId id="339" r:id="rId69"/>
    <p:sldId id="340" r:id="rId70"/>
    <p:sldId id="342" r:id="rId71"/>
    <p:sldId id="341" r:id="rId72"/>
    <p:sldId id="337" r:id="rId7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6666FF"/>
    <a:srgbClr val="009900"/>
    <a:srgbClr val="CC0000"/>
    <a:srgbClr val="94C606"/>
    <a:srgbClr val="FF33CC"/>
    <a:srgbClr val="00FF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83352" autoAdjust="0"/>
  </p:normalViewPr>
  <p:slideViewPr>
    <p:cSldViewPr snapToGrid="0">
      <p:cViewPr>
        <p:scale>
          <a:sx n="93" d="100"/>
          <a:sy n="93" d="100"/>
        </p:scale>
        <p:origin x="-207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0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</a:p>
        </p:txBody>
      </p:sp>
      <p:sp>
        <p:nvSpPr>
          <p:cNvPr id="200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05F6AC9F-B6F8-4B5A-BAA1-234C58A5DDAF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01937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56795B-7504-4AB6-9E55-7C909DEEF293}" type="slidenum">
              <a:rPr lang="en-US"/>
              <a:pPr/>
              <a:t>15</a:t>
            </a:fld>
            <a:endParaRPr lang="en-US"/>
          </a:p>
        </p:txBody>
      </p:sp>
      <p:sp>
        <p:nvSpPr>
          <p:cNvPr id="610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0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B21C86-517C-4D11-B4F6-A8FDBA82AE54}" type="slidenum">
              <a:rPr lang="en-US"/>
              <a:pPr/>
              <a:t>16</a:t>
            </a:fld>
            <a:endParaRPr lang="en-US"/>
          </a:p>
        </p:txBody>
      </p:sp>
      <p:sp>
        <p:nvSpPr>
          <p:cNvPr id="612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2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B227C92F-7016-4685-B444-EFB23793B14B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24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</p:spPr>
            <p:txBody>
              <a:bodyPr/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k-SK" b="1" dirty="0" smtClean="0"/>
                  <a:t>Euler's formula</a:t>
                </a:r>
                <a:r>
                  <a:rPr lang="en-US" b="1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𝒆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𝒊𝒙</m:t>
                        </m:r>
                      </m:sup>
                    </m:sSup>
                    <m:r>
                      <a:rPr lang="en-US" b="1" i="0" smtClean="0">
                        <a:latin typeface="Cambria Math"/>
                      </a:rPr>
                      <m:t>=</m:t>
                    </m:r>
                    <m:r>
                      <a:rPr lang="en-US" b="1" i="0" smtClean="0">
                        <a:latin typeface="Cambria Math"/>
                      </a:rPr>
                      <m:t>𝐜𝐨𝐬</m:t>
                    </m:r>
                    <m:r>
                      <a:rPr lang="en-US" b="1" i="0" smtClean="0">
                        <a:latin typeface="Cambria Math"/>
                      </a:rPr>
                      <m:t> </m:t>
                    </m:r>
                    <m:r>
                      <a:rPr lang="en-US" b="1" i="0" smtClean="0">
                        <a:latin typeface="Cambria Math"/>
                      </a:rPr>
                      <m:t>𝐱</m:t>
                    </m:r>
                    <m:r>
                      <a:rPr lang="en-US" b="1" i="0" smtClean="0">
                        <a:latin typeface="Cambria Math"/>
                      </a:rPr>
                      <m:t>+</m:t>
                    </m:r>
                    <m:r>
                      <a:rPr lang="en-US" b="1" i="0" smtClean="0">
                        <a:latin typeface="Cambria Math"/>
                      </a:rPr>
                      <m:t>𝐢</m:t>
                    </m:r>
                    <m:r>
                      <a:rPr lang="en-US" b="1" i="0" smtClean="0">
                        <a:latin typeface="Cambria Math"/>
                      </a:rPr>
                      <m:t> </m:t>
                    </m:r>
                    <m:r>
                      <a:rPr lang="en-US" b="1" i="0" smtClean="0">
                        <a:latin typeface="Cambria Math"/>
                      </a:rPr>
                      <m:t>𝐬𝐢𝐧</m:t>
                    </m:r>
                    <m:r>
                      <a:rPr lang="en-US" b="1" i="0" smtClean="0">
                        <a:latin typeface="Cambria Math"/>
                      </a:rPr>
                      <m:t> </m:t>
                    </m:r>
                    <m:r>
                      <a:rPr lang="en-US" b="1" i="0" smtClean="0">
                        <a:latin typeface="Cambria Math"/>
                      </a:rPr>
                      <m:t>𝐱</m:t>
                    </m:r>
                  </m:oMath>
                </a14:m>
                <a:endParaRPr lang="sk-SK" b="1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z = x</a:t>
                </a:r>
                <a:r>
                  <a:rPr lang="en-US" baseline="0" dirty="0" smtClean="0"/>
                  <a:t> + </a:t>
                </a:r>
                <a:r>
                  <a:rPr lang="en-US" baseline="0" dirty="0" err="1" smtClean="0"/>
                  <a:t>iy</a:t>
                </a:r>
                <a:r>
                  <a:rPr lang="en-US" baseline="0" dirty="0" smtClean="0"/>
                  <a:t> = |z|(</a:t>
                </a:r>
                <a:r>
                  <a:rPr lang="en-US" baseline="0" dirty="0" err="1" smtClean="0"/>
                  <a:t>cos</a:t>
                </a:r>
                <a:r>
                  <a:rPr lang="en-US" baseline="0" dirty="0" smtClean="0"/>
                  <a:t> </a:t>
                </a:r>
                <a:r>
                  <a:rPr lang="el-GR" baseline="0" dirty="0" smtClean="0"/>
                  <a:t>φ</a:t>
                </a:r>
                <a:r>
                  <a:rPr lang="en-US" baseline="0" dirty="0" smtClean="0"/>
                  <a:t> + </a:t>
                </a:r>
                <a:r>
                  <a:rPr lang="en-US" baseline="0" dirty="0" err="1" smtClean="0"/>
                  <a:t>i</a:t>
                </a:r>
                <a:r>
                  <a:rPr lang="en-US" baseline="0" dirty="0" smtClean="0"/>
                  <a:t> sin </a:t>
                </a:r>
                <a:r>
                  <a:rPr lang="el-GR" baseline="0" dirty="0" smtClean="0"/>
                  <a:t>φ</a:t>
                </a:r>
                <a:r>
                  <a:rPr lang="en-US" baseline="0" dirty="0" smtClean="0"/>
                  <a:t> )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baseline="0" smtClean="0">
                        <a:latin typeface="Cambria Math"/>
                      </a:rPr>
                      <m:t>z</m:t>
                    </m:r>
                    <m:r>
                      <a:rPr lang="en-US" b="0" i="1" baseline="0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b="0" i="1" baseline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baseline="0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b="0" i="1" baseline="0" smtClean="0">
                            <a:latin typeface="Cambria Math"/>
                          </a:rPr>
                          <m:t>𝑖𝑥</m:t>
                        </m:r>
                      </m:sup>
                    </m:sSup>
                  </m:oMath>
                </a14:m>
                <a:endParaRPr lang="en-US" baseline="0" dirty="0" smtClean="0"/>
              </a:p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 dirty="0" smtClean="0">
                            <a:latin typeface="Cambria Math"/>
                          </a:rPr>
                        </m:ctrlPr>
                      </m:barPr>
                      <m:e>
                        <m:r>
                          <a:rPr lang="en-US" b="0" i="1" dirty="0" smtClean="0">
                            <a:latin typeface="Cambria Math"/>
                          </a:rPr>
                          <m:t>𝑧</m:t>
                        </m:r>
                      </m:e>
                    </m:bar>
                  </m:oMath>
                </a14:m>
                <a:r>
                  <a:rPr lang="en-US" dirty="0" smtClean="0"/>
                  <a:t> = x</a:t>
                </a:r>
                <a:r>
                  <a:rPr lang="en-US" baseline="0" dirty="0" smtClean="0"/>
                  <a:t> - </a:t>
                </a:r>
                <a:r>
                  <a:rPr lang="en-US" baseline="0" dirty="0" err="1" smtClean="0"/>
                  <a:t>iy</a:t>
                </a:r>
                <a:r>
                  <a:rPr lang="en-US" baseline="0" dirty="0" smtClean="0"/>
                  <a:t> = |z|(</a:t>
                </a:r>
                <a:r>
                  <a:rPr lang="en-US" baseline="0" dirty="0" err="1" smtClean="0"/>
                  <a:t>cos</a:t>
                </a:r>
                <a:r>
                  <a:rPr lang="en-US" baseline="0" dirty="0" smtClean="0"/>
                  <a:t> </a:t>
                </a:r>
                <a:r>
                  <a:rPr lang="el-GR" baseline="0" dirty="0" smtClean="0"/>
                  <a:t>φ</a:t>
                </a:r>
                <a:r>
                  <a:rPr lang="en-US" baseline="0" dirty="0" smtClean="0"/>
                  <a:t> - </a:t>
                </a:r>
                <a:r>
                  <a:rPr lang="en-US" baseline="0" dirty="0" err="1" smtClean="0"/>
                  <a:t>i</a:t>
                </a:r>
                <a:r>
                  <a:rPr lang="en-US" baseline="0" dirty="0" smtClean="0"/>
                  <a:t> sin </a:t>
                </a:r>
                <a:r>
                  <a:rPr lang="el-GR" baseline="0" dirty="0" smtClean="0"/>
                  <a:t>φ</a:t>
                </a:r>
                <a:r>
                  <a:rPr lang="en-US" baseline="0" dirty="0" smtClean="0"/>
                  <a:t> ) = </a:t>
                </a:r>
                <a14:m>
                  <m:oMath xmlns:m="http://schemas.openxmlformats.org/officeDocument/2006/math">
                    <m:r>
                      <a:rPr lang="en-US" b="0" i="1" baseline="0" smtClean="0">
                        <a:latin typeface="Cambria Math"/>
                      </a:rPr>
                      <m:t> </m:t>
                    </m:r>
                    <m:r>
                      <a:rPr lang="en-US" b="0" i="1" baseline="0" smtClean="0">
                        <a:latin typeface="Cambria Math"/>
                      </a:rPr>
                      <m:t>𝑧</m:t>
                    </m:r>
                    <m:r>
                      <a:rPr lang="en-US" b="0" i="1" baseline="0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b="0" i="1" baseline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baseline="0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b="0" i="1" baseline="0" smtClean="0">
                            <a:latin typeface="Cambria Math"/>
                          </a:rPr>
                          <m:t>−</m:t>
                        </m:r>
                        <m:r>
                          <a:rPr lang="en-US" b="0" i="1" baseline="0" smtClean="0">
                            <a:latin typeface="Cambria Math"/>
                          </a:rPr>
                          <m:t>𝑖𝑥</m:t>
                        </m:r>
                      </m:sup>
                    </m:sSup>
                  </m:oMath>
                </a14:m>
                <a:endParaRPr lang="en-US" baseline="0" dirty="0" smtClean="0"/>
              </a:p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aseline="0" dirty="0" smtClean="0"/>
                  <a:t>R = |z|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baseline="0" smtClean="0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baseline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baseline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baseline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baseline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baseline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baseline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baseline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baseline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magnitude of z </a:t>
                </a:r>
                <a:endParaRPr lang="sk-SK" dirty="0" smtClean="0"/>
              </a:p>
              <a:p>
                <a:endParaRPr lang="sk-SK" dirty="0" smtClean="0"/>
              </a:p>
            </p:txBody>
          </p:sp>
        </mc:Choice>
        <mc:Fallback xmlns="">
          <p:sp>
            <p:nvSpPr>
              <p:cNvPr id="81924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</p:spPr>
            <p:txBody>
              <a:bodyPr/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k-SK" b="1" dirty="0" smtClean="0"/>
                  <a:t>Euler's formula</a:t>
                </a:r>
                <a:r>
                  <a:rPr lang="en-US" b="1" dirty="0" smtClean="0"/>
                  <a:t>: </a:t>
                </a:r>
                <a:r>
                  <a:rPr lang="en-US" b="1" i="0" smtClean="0">
                    <a:latin typeface="Cambria Math"/>
                  </a:rPr>
                  <a:t>𝒆^𝒊𝒙=𝐜𝐨𝐬 𝐱+𝐢 𝐬𝐢𝐧 𝐱</a:t>
                </a:r>
                <a:endParaRPr lang="sk-SK" b="1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z = x</a:t>
                </a:r>
                <a:r>
                  <a:rPr lang="en-US" baseline="0" dirty="0" smtClean="0"/>
                  <a:t> + </a:t>
                </a:r>
                <a:r>
                  <a:rPr lang="en-US" baseline="0" dirty="0" err="1" smtClean="0"/>
                  <a:t>iy</a:t>
                </a:r>
                <a:r>
                  <a:rPr lang="en-US" baseline="0" dirty="0" smtClean="0"/>
                  <a:t> = |z|(</a:t>
                </a:r>
                <a:r>
                  <a:rPr lang="en-US" baseline="0" dirty="0" err="1" smtClean="0"/>
                  <a:t>cos</a:t>
                </a:r>
                <a:r>
                  <a:rPr lang="en-US" baseline="0" dirty="0" smtClean="0"/>
                  <a:t> </a:t>
                </a:r>
                <a:r>
                  <a:rPr lang="el-GR" baseline="0" dirty="0" smtClean="0"/>
                  <a:t>φ</a:t>
                </a:r>
                <a:r>
                  <a:rPr lang="en-US" baseline="0" dirty="0" smtClean="0"/>
                  <a:t> + </a:t>
                </a:r>
                <a:r>
                  <a:rPr lang="en-US" baseline="0" dirty="0" err="1" smtClean="0"/>
                  <a:t>i</a:t>
                </a:r>
                <a:r>
                  <a:rPr lang="en-US" baseline="0" dirty="0" smtClean="0"/>
                  <a:t> sin </a:t>
                </a:r>
                <a:r>
                  <a:rPr lang="el-GR" baseline="0" dirty="0" smtClean="0"/>
                  <a:t>φ</a:t>
                </a:r>
                <a:r>
                  <a:rPr lang="en-US" baseline="0" dirty="0" smtClean="0"/>
                  <a:t> ) = </a:t>
                </a:r>
                <a:r>
                  <a:rPr lang="en-US" b="0" i="0" baseline="0" smtClean="0">
                    <a:latin typeface="Cambria Math"/>
                  </a:rPr>
                  <a:t>𝑟 𝑒^𝑖𝑥</a:t>
                </a:r>
                <a:endParaRPr lang="en-US" baseline="0" dirty="0" smtClean="0"/>
              </a:p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i="0" dirty="0" smtClean="0">
                    <a:latin typeface="Cambria Math"/>
                  </a:rPr>
                  <a:t>¯</a:t>
                </a:r>
                <a:r>
                  <a:rPr lang="en-US" b="0" i="0" dirty="0" smtClean="0">
                    <a:latin typeface="Cambria Math"/>
                  </a:rPr>
                  <a:t>𝑧</a:t>
                </a:r>
                <a:r>
                  <a:rPr lang="en-US" dirty="0" smtClean="0"/>
                  <a:t> = x</a:t>
                </a:r>
                <a:r>
                  <a:rPr lang="en-US" baseline="0" dirty="0" smtClean="0"/>
                  <a:t> - </a:t>
                </a:r>
                <a:r>
                  <a:rPr lang="en-US" baseline="0" dirty="0" err="1" smtClean="0"/>
                  <a:t>iy</a:t>
                </a:r>
                <a:r>
                  <a:rPr lang="en-US" baseline="0" dirty="0" smtClean="0"/>
                  <a:t> = |z|(</a:t>
                </a:r>
                <a:r>
                  <a:rPr lang="en-US" baseline="0" dirty="0" err="1" smtClean="0"/>
                  <a:t>cos</a:t>
                </a:r>
                <a:r>
                  <a:rPr lang="en-US" baseline="0" dirty="0" smtClean="0"/>
                  <a:t> </a:t>
                </a:r>
                <a:r>
                  <a:rPr lang="el-GR" baseline="0" dirty="0" smtClean="0"/>
                  <a:t>φ</a:t>
                </a:r>
                <a:r>
                  <a:rPr lang="en-US" baseline="0" dirty="0" smtClean="0"/>
                  <a:t> - </a:t>
                </a:r>
                <a:r>
                  <a:rPr lang="en-US" baseline="0" dirty="0" err="1" smtClean="0"/>
                  <a:t>i</a:t>
                </a:r>
                <a:r>
                  <a:rPr lang="en-US" baseline="0" dirty="0" smtClean="0"/>
                  <a:t> sin </a:t>
                </a:r>
                <a:r>
                  <a:rPr lang="el-GR" baseline="0" dirty="0" smtClean="0"/>
                  <a:t>φ</a:t>
                </a:r>
                <a:r>
                  <a:rPr lang="en-US" baseline="0" dirty="0" smtClean="0"/>
                  <a:t> ) = </a:t>
                </a:r>
                <a:r>
                  <a:rPr lang="en-US" b="0" i="0" baseline="0" smtClean="0">
                    <a:latin typeface="Cambria Math"/>
                  </a:rPr>
                  <a:t>𝑟 </a:t>
                </a:r>
                <a:r>
                  <a:rPr lang="en-US" b="0" i="0" baseline="0" smtClean="0">
                    <a:latin typeface="Cambria Math"/>
                  </a:rPr>
                  <a:t>𝑒^(</a:t>
                </a:r>
                <a:r>
                  <a:rPr lang="en-US" b="0" i="0" baseline="0" smtClean="0">
                    <a:latin typeface="Cambria Math"/>
                  </a:rPr>
                  <a:t>−</a:t>
                </a:r>
                <a:r>
                  <a:rPr lang="en-US" b="0" i="0" baseline="0" smtClean="0">
                    <a:latin typeface="Cambria Math"/>
                  </a:rPr>
                  <a:t>𝑖𝑥)</a:t>
                </a:r>
                <a:endParaRPr lang="en-US" baseline="0" dirty="0" smtClean="0"/>
              </a:p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aseline="0" dirty="0" smtClean="0"/>
                  <a:t>R = |z| = </a:t>
                </a:r>
                <a:r>
                  <a:rPr lang="en-US" i="0" baseline="0" smtClean="0">
                    <a:latin typeface="Cambria Math"/>
                  </a:rPr>
                  <a:t>√(</a:t>
                </a:r>
                <a:r>
                  <a:rPr lang="en-US" b="0" i="0" baseline="0" smtClean="0">
                    <a:latin typeface="Cambria Math"/>
                  </a:rPr>
                  <a:t>𝑥^2+𝑦^2 )  </a:t>
                </a:r>
                <a:r>
                  <a:rPr lang="en-US" dirty="0" smtClean="0"/>
                  <a:t> magnitude of z </a:t>
                </a:r>
                <a:endParaRPr lang="sk-SK" dirty="0" smtClean="0"/>
              </a:p>
              <a:p>
                <a:endParaRPr lang="sk-SK" dirty="0" smtClean="0"/>
              </a:p>
            </p:txBody>
          </p:sp>
        </mc:Fallback>
      </mc:AlternateContent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5ACBEB-7634-47A4-9AE0-85524B6288D6}" type="slidenum">
              <a:rPr lang="en-US"/>
              <a:pPr/>
              <a:t>39</a:t>
            </a:fld>
            <a:endParaRPr lang="en-US"/>
          </a:p>
        </p:txBody>
      </p:sp>
      <p:sp>
        <p:nvSpPr>
          <p:cNvPr id="571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1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289DAA74-5C9A-450F-9F70-5BCDD53E30A6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D4D3767D-B22A-431E-AEDD-CA75D77C5417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F456B830-3789-4F26-BE48-E8935DB69584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BD734378-799D-4C9C-8A48-7DBF989920C1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C9B23D2A-DFC5-4C7F-9F60-BA10D44E07C7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98DB8D47-C20C-4E64-AC52-A07E04590A0A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842BB2C6-842C-46F6-AB2A-3EB75D64DB54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CBE970FC-DBB9-4409-834B-2AD6F6CC21BD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B5A60163-3C6D-45A6-A7E7-5F4BCA0987AC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err="1" smtClean="0"/>
              <a:t>Translacia</a:t>
            </a:r>
            <a:r>
              <a:rPr lang="en-US" dirty="0" smtClean="0"/>
              <a:t> v </a:t>
            </a:r>
            <a:r>
              <a:rPr lang="en-US" dirty="0" err="1" smtClean="0"/>
              <a:t>casovej</a:t>
            </a:r>
            <a:r>
              <a:rPr lang="en-US" dirty="0" smtClean="0"/>
              <a:t> </a:t>
            </a:r>
            <a:r>
              <a:rPr lang="en-US" dirty="0" err="1" smtClean="0"/>
              <a:t>domene</a:t>
            </a:r>
            <a:r>
              <a:rPr lang="en-US" dirty="0" smtClean="0"/>
              <a:t> </a:t>
            </a:r>
            <a:r>
              <a:rPr lang="en-US" dirty="0" err="1" smtClean="0"/>
              <a:t>nezmeni</a:t>
            </a:r>
            <a:r>
              <a:rPr lang="en-US" dirty="0" smtClean="0"/>
              <a:t> </a:t>
            </a:r>
            <a:r>
              <a:rPr lang="en-US" dirty="0" err="1" smtClean="0"/>
              <a:t>fourierove</a:t>
            </a:r>
            <a:r>
              <a:rPr lang="en-US" dirty="0" smtClean="0"/>
              <a:t> </a:t>
            </a:r>
            <a:r>
              <a:rPr lang="en-US" dirty="0" err="1" smtClean="0"/>
              <a:t>spektrum</a:t>
            </a:r>
            <a:r>
              <a:rPr lang="en-US" dirty="0" smtClean="0"/>
              <a:t> </a:t>
            </a:r>
            <a:r>
              <a:rPr lang="en-US" dirty="0" err="1" smtClean="0"/>
              <a:t>iba</a:t>
            </a:r>
            <a:r>
              <a:rPr lang="en-US" dirty="0" smtClean="0"/>
              <a:t> </a:t>
            </a:r>
            <a:r>
              <a:rPr lang="en-US" dirty="0" err="1" smtClean="0"/>
              <a:t>jeho</a:t>
            </a:r>
            <a:r>
              <a:rPr lang="en-US" dirty="0" smtClean="0"/>
              <a:t> </a:t>
            </a:r>
            <a:r>
              <a:rPr lang="en-US" dirty="0" err="1" smtClean="0"/>
              <a:t>fazu</a:t>
            </a:r>
            <a:r>
              <a:rPr lang="en-US" dirty="0" smtClean="0"/>
              <a:t>. </a:t>
            </a:r>
            <a:endParaRPr lang="sk-SK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9996702E-9DFB-4A75-8502-13402186F1CD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022B6EE0-3CD6-494E-8DC1-90C32431BD1A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3B45559C-10E2-4BD6-9590-11B7DFC7B446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5D6BE0CB-9209-47D5-8654-E79DCCFAC9B4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F2948066-9DD6-486B-9368-0A3F52BD4013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9A380D5C-F332-45BA-B59A-A1DE79438410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BB7F8136-58E9-4BDF-90C2-2EF75796BCA3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78A723CF-C83F-4A5E-8799-53F5C71A566D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78DB8DE5-0D20-4856-992B-0F16FBEC5387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6AB3F3C4-9F83-460D-B6D4-FDBA422F675B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146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90147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9014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014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015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015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015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</p:grpSp>
        <p:sp>
          <p:nvSpPr>
            <p:cNvPr id="390153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90154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9015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015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90157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015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0159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63F720F-96B5-45CD-BC0E-C8B54BE40F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F33E9E2-0D51-4947-9592-171C8C6FF45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8707B7-E121-4C7A-9C04-548DCC884A2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EC0E4E4-E2C4-424C-B556-DCF7C32D6D6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BB9CF-2399-4DE9-9436-5F5F4A1AD69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A1DEB5-C3D7-4212-8574-7E6F933087F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9229A5-021A-45BB-9397-66D1230E861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B05D452-CE07-4AA7-B659-84BB1B1E36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657511-A8E2-4C77-9250-EBE85083148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5DE386-A48B-4CDA-A57F-A0D190C7213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180127A-8F7A-48AB-A50C-6696D522059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17291F0-CE2A-444E-A85F-B3C6D865350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FDB25CD-89D1-4469-9FB7-7A8AF3C7FB3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69CD9-10FA-4710-9D06-2C83DA2619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3C9991C0-04D3-466A-B118-C0F8FE40D1B0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89124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8912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8912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912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912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9129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913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</p:grpSp>
        <p:sp>
          <p:nvSpPr>
            <p:cNvPr id="38913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8913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8913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913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8913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  <p:sldLayoutId id="2147483934" r:id="rId13"/>
    <p:sldLayoutId id="2147483935" r:id="rId14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5.wmf"/><Relationship Id="rId9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oleObject" Target="../embeddings/oleObject10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2.wmf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6.wmf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54.wmf"/><Relationship Id="rId5" Type="http://schemas.openxmlformats.org/officeDocument/2006/relationships/image" Target="../media/image51.wmf"/><Relationship Id="rId15" Type="http://schemas.openxmlformats.org/officeDocument/2006/relationships/oleObject" Target="../embeddings/oleObject11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53.wmf"/><Relationship Id="rId14" Type="http://schemas.openxmlformats.org/officeDocument/2006/relationships/image" Target="../media/image55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7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73.wmf"/><Relationship Id="rId4" Type="http://schemas.openxmlformats.org/officeDocument/2006/relationships/image" Target="../media/image72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wmf"/><Relationship Id="rId4" Type="http://schemas.openxmlformats.org/officeDocument/2006/relationships/image" Target="../media/image75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5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wmf"/><Relationship Id="rId4" Type="http://schemas.openxmlformats.org/officeDocument/2006/relationships/image" Target="../media/image80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wmf"/><Relationship Id="rId5" Type="http://schemas.openxmlformats.org/officeDocument/2006/relationships/image" Target="../media/image91.wmf"/><Relationship Id="rId4" Type="http://schemas.openxmlformats.org/officeDocument/2006/relationships/image" Target="../media/image84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wmf"/><Relationship Id="rId5" Type="http://schemas.openxmlformats.org/officeDocument/2006/relationships/image" Target="../media/image94.png"/><Relationship Id="rId4" Type="http://schemas.openxmlformats.org/officeDocument/2006/relationships/image" Target="../media/image93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wmf"/><Relationship Id="rId4" Type="http://schemas.openxmlformats.org/officeDocument/2006/relationships/image" Target="../media/image102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wmf"/><Relationship Id="rId4" Type="http://schemas.openxmlformats.org/officeDocument/2006/relationships/image" Target="../media/image10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wmf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gi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gif"/><Relationship Id="rId2" Type="http://schemas.openxmlformats.org/officeDocument/2006/relationships/image" Target="../media/image11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gif"/><Relationship Id="rId4" Type="http://schemas.openxmlformats.org/officeDocument/2006/relationships/image" Target="../media/image114.gi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gif"/><Relationship Id="rId2" Type="http://schemas.openxmlformats.org/officeDocument/2006/relationships/image" Target="../media/image11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gif"/><Relationship Id="rId4" Type="http://schemas.openxmlformats.org/officeDocument/2006/relationships/image" Target="../media/image114.gi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gi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gi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gi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gif"/><Relationship Id="rId2" Type="http://schemas.openxmlformats.org/officeDocument/2006/relationships/image" Target="../media/image11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3588" y="1119188"/>
            <a:ext cx="7772400" cy="1920875"/>
          </a:xfrm>
        </p:spPr>
        <p:txBody>
          <a:bodyPr/>
          <a:lstStyle/>
          <a:p>
            <a:r>
              <a:rPr lang="en-US" dirty="0" smtClean="0"/>
              <a:t>Transform</a:t>
            </a:r>
            <a:r>
              <a:rPr lang="sk-SK" dirty="0" err="1" smtClean="0"/>
              <a:t>ácie</a:t>
            </a:r>
            <a:r>
              <a:rPr lang="en-US" dirty="0" smtClean="0"/>
              <a:t> </a:t>
            </a:r>
            <a:r>
              <a:rPr lang="en-US" dirty="0" err="1" smtClean="0"/>
              <a:t>obrazu</a:t>
            </a:r>
            <a:endParaRPr lang="sk-SK" dirty="0"/>
          </a:p>
        </p:txBody>
      </p:sp>
      <p:sp>
        <p:nvSpPr>
          <p:cNvPr id="4" name="Subtitle 3"/>
          <p:cNvSpPr>
            <a:spLocks noGrp="1"/>
          </p:cNvSpPr>
          <p:nvPr>
            <p:ph type="subTitle" sz="quarter" idx="1"/>
          </p:nvPr>
        </p:nvSpPr>
        <p:spPr>
          <a:xfrm>
            <a:off x="694944" y="5495544"/>
            <a:ext cx="7680960" cy="1051560"/>
          </a:xfrm>
        </p:spPr>
        <p:txBody>
          <a:bodyPr/>
          <a:lstStyle/>
          <a:p>
            <a:pPr algn="l"/>
            <a:r>
              <a:rPr lang="en-US" sz="2000" dirty="0"/>
              <a:t>Gonzales, Woods: Digital Image Processing</a:t>
            </a:r>
          </a:p>
          <a:p>
            <a:pPr algn="l"/>
            <a:r>
              <a:rPr lang="en-US" sz="2000" dirty="0"/>
              <a:t>	</a:t>
            </a:r>
            <a:r>
              <a:rPr lang="sk-SK" sz="2000" dirty="0"/>
              <a:t>k</a:t>
            </a:r>
            <a:r>
              <a:rPr lang="en-US" sz="2000" dirty="0" err="1"/>
              <a:t>apitola</a:t>
            </a:r>
            <a:r>
              <a:rPr lang="en-US" sz="2000" dirty="0"/>
              <a:t>: </a:t>
            </a:r>
            <a:r>
              <a:rPr lang="sk-SK" sz="2000" dirty="0" smtClean="0"/>
              <a:t>Image transforms</a:t>
            </a:r>
            <a:endParaRPr lang="sk-SK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Fourierova</a:t>
            </a:r>
            <a:r>
              <a:rPr lang="sk-SK" dirty="0" smtClean="0"/>
              <a:t> transformácia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6544"/>
            <a:ext cx="8229600" cy="4525963"/>
          </a:xfrm>
        </p:spPr>
        <p:txBody>
          <a:bodyPr/>
          <a:lstStyle/>
          <a:p>
            <a:r>
              <a:rPr lang="en-US" dirty="0" smtClean="0"/>
              <a:t>Jean </a:t>
            </a:r>
            <a:r>
              <a:rPr lang="en-US" dirty="0" err="1" smtClean="0"/>
              <a:t>Baptiste</a:t>
            </a:r>
            <a:r>
              <a:rPr lang="en-US" dirty="0" smtClean="0"/>
              <a:t> </a:t>
            </a:r>
            <a:r>
              <a:rPr lang="sk-SK" dirty="0" err="1" smtClean="0"/>
              <a:t>Joseph</a:t>
            </a:r>
            <a:r>
              <a:rPr lang="sk-SK" dirty="0" smtClean="0"/>
              <a:t> </a:t>
            </a:r>
            <a:r>
              <a:rPr lang="sk-SK" dirty="0" err="1" smtClean="0"/>
              <a:t>Fourier</a:t>
            </a:r>
            <a:r>
              <a:rPr lang="sk-SK" dirty="0" smtClean="0"/>
              <a:t> </a:t>
            </a:r>
          </a:p>
          <a:p>
            <a:pPr>
              <a:buNone/>
            </a:pPr>
            <a:r>
              <a:rPr lang="sk-SK" dirty="0" smtClean="0"/>
              <a:t>	</a:t>
            </a:r>
            <a:r>
              <a:rPr lang="en-US" dirty="0" smtClean="0"/>
              <a:t>(1768-1830)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Akákoľvek funkcia f(x) môže byť vyjadrená ako vážený súčet sínusov a kosínusov</a:t>
            </a:r>
            <a:endParaRPr lang="sk-SK" dirty="0"/>
          </a:p>
        </p:txBody>
      </p:sp>
      <p:pic>
        <p:nvPicPr>
          <p:cNvPr id="4" name="Picture 4" descr="J.B.J. Fourier (public domain image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04748" y="1243584"/>
            <a:ext cx="2628484" cy="3212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Suma s</a:t>
            </a:r>
            <a:r>
              <a:rPr lang="sk-SK" dirty="0" smtClean="0"/>
              <a:t>í</a:t>
            </a:r>
            <a:r>
              <a:rPr lang="en-US" dirty="0" err="1" smtClean="0"/>
              <a:t>nusov</a:t>
            </a:r>
            <a:r>
              <a:rPr lang="en-US" dirty="0" smtClean="0"/>
              <a:t> a </a:t>
            </a:r>
            <a:r>
              <a:rPr lang="en-US" dirty="0" err="1" smtClean="0"/>
              <a:t>kos</a:t>
            </a:r>
            <a:r>
              <a:rPr lang="sk-SK" dirty="0" err="1" smtClean="0"/>
              <a:t>ínusov</a:t>
            </a:r>
            <a:endParaRPr lang="en-US" dirty="0" smtClean="0"/>
          </a:p>
        </p:txBody>
      </p:sp>
      <p:sp>
        <p:nvSpPr>
          <p:cNvPr id="399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76656" y="1755648"/>
            <a:ext cx="3810000" cy="1453896"/>
          </a:xfrm>
        </p:spPr>
        <p:txBody>
          <a:bodyPr/>
          <a:lstStyle/>
          <a:p>
            <a:pPr marL="0" indent="0"/>
            <a:r>
              <a:rPr lang="sk-SK" sz="2400" b="1" i="1" dirty="0" smtClean="0"/>
              <a:t> A</a:t>
            </a:r>
            <a:r>
              <a:rPr lang="sk-SK" sz="2400" b="1" dirty="0" smtClean="0"/>
              <a:t> sin(</a:t>
            </a:r>
            <a:r>
              <a:rPr lang="el-GR" sz="2400" b="1" i="1" dirty="0" smtClean="0"/>
              <a:t>ω</a:t>
            </a:r>
            <a:r>
              <a:rPr lang="sk-SK" sz="2400" b="1" i="1" dirty="0" smtClean="0"/>
              <a:t>x+</a:t>
            </a:r>
            <a:r>
              <a:rPr lang="el-GR" sz="2400" b="1" i="1" dirty="0" smtClean="0"/>
              <a:t>φ</a:t>
            </a:r>
            <a:r>
              <a:rPr lang="sk-SK" sz="2400" b="1" dirty="0" smtClean="0"/>
              <a:t>)</a:t>
            </a:r>
            <a:r>
              <a:rPr lang="en-US" sz="2400" b="1" dirty="0" smtClean="0"/>
              <a:t>	</a:t>
            </a:r>
          </a:p>
          <a:p>
            <a:pPr marL="0" indent="0"/>
            <a:endParaRPr lang="en-US" sz="2400" dirty="0" smtClean="0"/>
          </a:p>
        </p:txBody>
      </p:sp>
      <p:pic>
        <p:nvPicPr>
          <p:cNvPr id="9220" name="Picture 4" descr="The image “http://mcdb.colorado.edu/courses/3280/images/crystal/fourier.gif” cannot be displayed, because it contains errors."/>
          <p:cNvPicPr>
            <a:picLocks noChangeAspect="1" noChangeArrowheads="1"/>
          </p:cNvPicPr>
          <p:nvPr/>
        </p:nvPicPr>
        <p:blipFill>
          <a:blip r:embed="rId2" cstate="print"/>
          <a:srcRect t="2469" b="1234"/>
          <a:stretch>
            <a:fillRect/>
          </a:stretch>
        </p:blipFill>
        <p:spPr bwMode="auto">
          <a:xfrm>
            <a:off x="4008882" y="914400"/>
            <a:ext cx="440055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Time and Frequency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example : 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g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chemeClr val="hlink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= 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sin(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2</a:t>
            </a:r>
            <a:r>
              <a:rPr lang="el-GR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π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f </a:t>
            </a:r>
            <a:r>
              <a:rPr lang="en-US" i="1" dirty="0" smtClean="0">
                <a:solidFill>
                  <a:schemeClr val="hlink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+ 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1/3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)sin(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2</a:t>
            </a:r>
            <a:r>
              <a:rPr lang="el-GR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π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3f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) </a:t>
            </a:r>
            <a:r>
              <a:rPr lang="en-US" i="1" dirty="0" smtClean="0">
                <a:solidFill>
                  <a:schemeClr val="hlink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)</a:t>
            </a:r>
          </a:p>
        </p:txBody>
      </p:sp>
      <p:pic>
        <p:nvPicPr>
          <p:cNvPr id="11268" name="Picture 4" descr="a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322513"/>
            <a:ext cx="2438400" cy="209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Time and Frequency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example : 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g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chemeClr val="hlink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= 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sin(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2</a:t>
            </a:r>
            <a:r>
              <a:rPr lang="el-GR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π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f </a:t>
            </a:r>
            <a:r>
              <a:rPr lang="en-US" i="1" dirty="0" smtClean="0">
                <a:solidFill>
                  <a:schemeClr val="hlink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+ 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1/3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)sin(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2</a:t>
            </a:r>
            <a:r>
              <a:rPr lang="el-GR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π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3f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) </a:t>
            </a:r>
            <a:r>
              <a:rPr lang="en-US" i="1" dirty="0" smtClean="0">
                <a:solidFill>
                  <a:schemeClr val="hlink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)</a:t>
            </a:r>
          </a:p>
        </p:txBody>
      </p:sp>
      <p:pic>
        <p:nvPicPr>
          <p:cNvPr id="12292" name="Picture 4" descr="a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300" y="2335213"/>
            <a:ext cx="2438400" cy="209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 descr="a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4700" y="2362200"/>
            <a:ext cx="25146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 descr="a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0300" y="2360613"/>
            <a:ext cx="2514600" cy="213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857500" y="31242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= 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5829300" y="32004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+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Frequency Spectra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example : 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g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chemeClr val="hlink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= 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sin(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2</a:t>
            </a:r>
            <a:r>
              <a:rPr lang="el-GR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π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f </a:t>
            </a:r>
            <a:r>
              <a:rPr lang="en-US" i="1" dirty="0" smtClean="0">
                <a:solidFill>
                  <a:schemeClr val="hlink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+ 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1/3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)sin(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2</a:t>
            </a:r>
            <a:r>
              <a:rPr lang="el-GR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π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3f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) </a:t>
            </a:r>
            <a:r>
              <a:rPr lang="en-US" i="1" dirty="0" smtClean="0">
                <a:solidFill>
                  <a:schemeClr val="hlink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)</a:t>
            </a:r>
          </a:p>
        </p:txBody>
      </p:sp>
      <p:pic>
        <p:nvPicPr>
          <p:cNvPr id="13316" name="Picture 4" descr="a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300" y="2335213"/>
            <a:ext cx="2438400" cy="209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a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4700" y="2362200"/>
            <a:ext cx="25146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 descr="a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0300" y="2360613"/>
            <a:ext cx="2514600" cy="213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857500" y="31242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= 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5829300" y="32004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+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3321" name="Picture 9" descr="a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90850" y="4743450"/>
            <a:ext cx="29908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Frequency Spectra</a:t>
            </a:r>
          </a:p>
        </p:txBody>
      </p:sp>
      <p:pic>
        <p:nvPicPr>
          <p:cNvPr id="14340" name="Picture 4" descr="a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533650"/>
            <a:ext cx="27432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a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43150"/>
            <a:ext cx="27432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5" descr="a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352675"/>
            <a:ext cx="25146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6" descr="a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2351088"/>
            <a:ext cx="2514600" cy="213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 Box 7"/>
          <p:cNvSpPr txBox="1">
            <a:spLocks noChangeArrowheads="1"/>
          </p:cNvSpPr>
          <p:nvPr/>
        </p:nvSpPr>
        <p:spPr bwMode="auto">
          <a:xfrm>
            <a:off x="3048000" y="3114675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= 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5366" name="Text Box 8"/>
          <p:cNvSpPr txBox="1">
            <a:spLocks noChangeArrowheads="1"/>
          </p:cNvSpPr>
          <p:nvPr/>
        </p:nvSpPr>
        <p:spPr bwMode="auto">
          <a:xfrm>
            <a:off x="5943600" y="3190875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+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5367" name="Picture 9" descr="a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4684713"/>
            <a:ext cx="2438400" cy="209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Text Box 10"/>
          <p:cNvSpPr txBox="1">
            <a:spLocks noChangeArrowheads="1"/>
          </p:cNvSpPr>
          <p:nvPr/>
        </p:nvSpPr>
        <p:spPr bwMode="auto">
          <a:xfrm>
            <a:off x="3048000" y="5424488"/>
            <a:ext cx="685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= 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5369" name="Rectangle 1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Frequency Spectra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a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43150"/>
            <a:ext cx="27432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3048000" y="3114675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= 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5943600" y="3190875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+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3048000" y="5424488"/>
            <a:ext cx="685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= 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6390" name="Picture 8" descr="a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398713"/>
            <a:ext cx="2438400" cy="209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9" descr="a3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4681538"/>
            <a:ext cx="2514600" cy="194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10" descr="a3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2476500"/>
            <a:ext cx="24384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3" name="Rectangle 1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Frequency Spectra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a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43150"/>
            <a:ext cx="27432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048000" y="3114675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= 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5943600" y="3190875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+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3048000" y="5424488"/>
            <a:ext cx="685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= 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7414" name="Picture 8" descr="a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514600"/>
            <a:ext cx="2514600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9" descr="a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4665663"/>
            <a:ext cx="2514600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10" descr="a3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2514600"/>
            <a:ext cx="2514600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7" name="Rectangle 1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Frequency Spectra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a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43150"/>
            <a:ext cx="27432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3048000" y="3114675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= 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5943600" y="3190875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+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3048000" y="5424488"/>
            <a:ext cx="685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= 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8438" name="Picture 8" descr="a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463800"/>
            <a:ext cx="257175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9" descr="a3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2438400"/>
            <a:ext cx="2600325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10" descr="kk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67100" y="4668838"/>
            <a:ext cx="2552700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1" name="Rectangle 1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Frequency Spectra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a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43150"/>
            <a:ext cx="27432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3048000" y="3114675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= 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9460" name="Text Box 6"/>
          <p:cNvSpPr txBox="1">
            <a:spLocks noChangeArrowheads="1"/>
          </p:cNvSpPr>
          <p:nvPr/>
        </p:nvSpPr>
        <p:spPr bwMode="auto">
          <a:xfrm>
            <a:off x="5943600" y="3190875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+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9461" name="Text Box 7"/>
          <p:cNvSpPr txBox="1">
            <a:spLocks noChangeArrowheads="1"/>
          </p:cNvSpPr>
          <p:nvPr/>
        </p:nvSpPr>
        <p:spPr bwMode="auto">
          <a:xfrm>
            <a:off x="3086100" y="5360988"/>
            <a:ext cx="685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= 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9462" name="Picture 8" descr="a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2446338"/>
            <a:ext cx="25908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9" descr="a3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7100" y="4668838"/>
            <a:ext cx="2514600" cy="197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10" descr="kk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2446338"/>
            <a:ext cx="2601913" cy="203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6" name="Rectangle 1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Frequency Spectra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a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343150"/>
            <a:ext cx="27432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3048000" y="3114675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= </a:t>
            </a:r>
            <a:endParaRPr lang="en-US">
              <a:solidFill>
                <a:srgbClr val="FF33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484" name="Picture 6" descr="a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6450" y="4064000"/>
            <a:ext cx="29908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48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4160595"/>
              </p:ext>
            </p:extLst>
          </p:nvPr>
        </p:nvGraphicFramePr>
        <p:xfrm>
          <a:off x="3552825" y="2870200"/>
          <a:ext cx="2352675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Equation" r:id="rId5" imgW="1028254" imgH="431613" progId="">
                  <p:embed/>
                </p:oleObj>
              </mc:Choice>
              <mc:Fallback>
                <p:oleObj name="Equation" r:id="rId5" imgW="1028254" imgH="43161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2825" y="2870200"/>
                        <a:ext cx="2352675" cy="989013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6" name="Rectangle 10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Frequency Spectra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Frequency Spectra</a:t>
            </a:r>
          </a:p>
        </p:txBody>
      </p:sp>
      <p:pic>
        <p:nvPicPr>
          <p:cNvPr id="21507" name="Picture 4" descr="a2"/>
          <p:cNvPicPr>
            <a:picLocks noChangeAspect="1" noChangeArrowheads="1"/>
          </p:cNvPicPr>
          <p:nvPr/>
        </p:nvPicPr>
        <p:blipFill>
          <a:blip r:embed="rId2" cstate="print"/>
          <a:srcRect t="8556" r="1840" b="3030"/>
          <a:stretch>
            <a:fillRect/>
          </a:stretch>
        </p:blipFill>
        <p:spPr bwMode="auto">
          <a:xfrm>
            <a:off x="1989138" y="1524000"/>
            <a:ext cx="4792662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sz="3600"/>
              <a:t>FT: Just a change of basis</a:t>
            </a:r>
          </a:p>
        </p:txBody>
      </p:sp>
      <p:pic>
        <p:nvPicPr>
          <p:cNvPr id="609283" name="Picture 3" descr="The image “http://mcdb.colorado.edu/courses/3280/images/crystal/fourier.gif” cannot be displayed, because it contains errors."/>
          <p:cNvPicPr>
            <a:picLocks noChangeAspect="1" noChangeArrowheads="1"/>
          </p:cNvPicPr>
          <p:nvPr/>
        </p:nvPicPr>
        <p:blipFill>
          <a:blip r:embed="rId3" cstate="print"/>
          <a:srcRect t="20987" r="51949" b="18518"/>
          <a:stretch>
            <a:fillRect/>
          </a:stretch>
        </p:blipFill>
        <p:spPr bwMode="auto">
          <a:xfrm>
            <a:off x="857250" y="1676400"/>
            <a:ext cx="2114550" cy="3733800"/>
          </a:xfrm>
          <a:prstGeom prst="rect">
            <a:avLst/>
          </a:prstGeom>
          <a:noFill/>
        </p:spPr>
      </p:pic>
      <p:grpSp>
        <p:nvGrpSpPr>
          <p:cNvPr id="609284" name="Group 4"/>
          <p:cNvGrpSpPr>
            <a:grpSpLocks/>
          </p:cNvGrpSpPr>
          <p:nvPr/>
        </p:nvGrpSpPr>
        <p:grpSpPr bwMode="auto">
          <a:xfrm>
            <a:off x="762000" y="1676400"/>
            <a:ext cx="152400" cy="4953000"/>
            <a:chOff x="576" y="1056"/>
            <a:chExt cx="96" cy="3120"/>
          </a:xfrm>
        </p:grpSpPr>
        <p:sp>
          <p:nvSpPr>
            <p:cNvPr id="609285" name="Line 5"/>
            <p:cNvSpPr>
              <a:spLocks noChangeShapeType="1"/>
            </p:cNvSpPr>
            <p:nvPr/>
          </p:nvSpPr>
          <p:spPr bwMode="auto">
            <a:xfrm>
              <a:off x="576" y="1056"/>
              <a:ext cx="0" cy="31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609286" name="Line 6"/>
            <p:cNvSpPr>
              <a:spLocks noChangeShapeType="1"/>
            </p:cNvSpPr>
            <p:nvPr/>
          </p:nvSpPr>
          <p:spPr bwMode="auto">
            <a:xfrm flipH="1" flipV="1">
              <a:off x="576" y="105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609287" name="Line 7"/>
            <p:cNvSpPr>
              <a:spLocks noChangeShapeType="1"/>
            </p:cNvSpPr>
            <p:nvPr/>
          </p:nvSpPr>
          <p:spPr bwMode="auto">
            <a:xfrm flipH="1" flipV="1">
              <a:off x="576" y="41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09288" name="Group 8"/>
          <p:cNvGrpSpPr>
            <a:grpSpLocks/>
          </p:cNvGrpSpPr>
          <p:nvPr/>
        </p:nvGrpSpPr>
        <p:grpSpPr bwMode="auto">
          <a:xfrm>
            <a:off x="2971800" y="1676400"/>
            <a:ext cx="152400" cy="4953000"/>
            <a:chOff x="2160" y="1056"/>
            <a:chExt cx="96" cy="3120"/>
          </a:xfrm>
        </p:grpSpPr>
        <p:sp>
          <p:nvSpPr>
            <p:cNvPr id="609289" name="Line 9"/>
            <p:cNvSpPr>
              <a:spLocks noChangeShapeType="1"/>
            </p:cNvSpPr>
            <p:nvPr/>
          </p:nvSpPr>
          <p:spPr bwMode="auto">
            <a:xfrm>
              <a:off x="2256" y="1056"/>
              <a:ext cx="0" cy="31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609290" name="Line 10"/>
            <p:cNvSpPr>
              <a:spLocks noChangeShapeType="1"/>
            </p:cNvSpPr>
            <p:nvPr/>
          </p:nvSpPr>
          <p:spPr bwMode="auto">
            <a:xfrm flipH="1" flipV="1">
              <a:off x="2160" y="105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609291" name="Line 11"/>
            <p:cNvSpPr>
              <a:spLocks noChangeShapeType="1"/>
            </p:cNvSpPr>
            <p:nvPr/>
          </p:nvSpPr>
          <p:spPr bwMode="auto">
            <a:xfrm flipH="1" flipV="1">
              <a:off x="2160" y="41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609292" name="Text Box 12"/>
          <p:cNvSpPr txBox="1">
            <a:spLocks noChangeArrowheads="1"/>
          </p:cNvSpPr>
          <p:nvPr/>
        </p:nvSpPr>
        <p:spPr bwMode="auto">
          <a:xfrm>
            <a:off x="1660525" y="5449888"/>
            <a:ext cx="2682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cs typeface="Arial" charset="0"/>
              </a:rPr>
              <a:t>.</a:t>
            </a:r>
          </a:p>
          <a:p>
            <a:r>
              <a:rPr lang="en-US" sz="2400" b="1">
                <a:cs typeface="Arial" charset="0"/>
              </a:rPr>
              <a:t>.</a:t>
            </a:r>
          </a:p>
          <a:p>
            <a:r>
              <a:rPr lang="en-US" sz="2400" b="1">
                <a:cs typeface="Arial" charset="0"/>
              </a:rPr>
              <a:t>.</a:t>
            </a:r>
          </a:p>
        </p:txBody>
      </p:sp>
      <p:sp>
        <p:nvSpPr>
          <p:cNvPr id="609293" name="Text Box 13"/>
          <p:cNvSpPr txBox="1">
            <a:spLocks noChangeArrowheads="1"/>
          </p:cNvSpPr>
          <p:nvPr/>
        </p:nvSpPr>
        <p:spPr bwMode="auto">
          <a:xfrm>
            <a:off x="3448050" y="3702050"/>
            <a:ext cx="361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>
                <a:cs typeface="Arial" charset="0"/>
              </a:rPr>
              <a:t>*</a:t>
            </a:r>
          </a:p>
        </p:txBody>
      </p:sp>
      <p:sp>
        <p:nvSpPr>
          <p:cNvPr id="609294" name="Text Box 14"/>
          <p:cNvSpPr txBox="1">
            <a:spLocks noChangeArrowheads="1"/>
          </p:cNvSpPr>
          <p:nvPr/>
        </p:nvSpPr>
        <p:spPr bwMode="auto">
          <a:xfrm>
            <a:off x="5721350" y="3657600"/>
            <a:ext cx="450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>
                <a:cs typeface="Arial" charset="0"/>
              </a:rPr>
              <a:t>=</a:t>
            </a:r>
          </a:p>
        </p:txBody>
      </p:sp>
      <p:sp>
        <p:nvSpPr>
          <p:cNvPr id="609295" name="Text Box 15"/>
          <p:cNvSpPr txBox="1">
            <a:spLocks noChangeArrowheads="1"/>
          </p:cNvSpPr>
          <p:nvPr/>
        </p:nvSpPr>
        <p:spPr bwMode="auto">
          <a:xfrm>
            <a:off x="3355975" y="1233488"/>
            <a:ext cx="24352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>
                <a:cs typeface="Arial" charset="0"/>
              </a:rPr>
              <a:t>M * </a:t>
            </a:r>
            <a:r>
              <a:rPr lang="en-US" sz="2800" i="1">
                <a:cs typeface="Arial" charset="0"/>
              </a:rPr>
              <a:t>f(x)</a:t>
            </a:r>
            <a:r>
              <a:rPr lang="en-US" sz="2800">
                <a:cs typeface="Arial" charset="0"/>
              </a:rPr>
              <a:t> = </a:t>
            </a:r>
            <a:r>
              <a:rPr lang="en-US" sz="2800" i="1">
                <a:cs typeface="Arial" charset="0"/>
              </a:rPr>
              <a:t>F(</a:t>
            </a:r>
            <a:r>
              <a:rPr lang="en-US" sz="2800" i="1">
                <a:latin typeface="Symbol" pitchFamily="18" charset="2"/>
                <a:cs typeface="Arial" charset="0"/>
              </a:rPr>
              <a:t>w</a:t>
            </a:r>
            <a:r>
              <a:rPr lang="en-US" sz="2800" i="1">
                <a:cs typeface="Arial" charset="0"/>
              </a:rPr>
              <a:t>)</a:t>
            </a:r>
          </a:p>
        </p:txBody>
      </p:sp>
      <p:pic>
        <p:nvPicPr>
          <p:cNvPr id="609296" name="Picture 16" descr="a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2895600"/>
            <a:ext cx="1770063" cy="2057400"/>
          </a:xfrm>
          <a:prstGeom prst="rect">
            <a:avLst/>
          </a:prstGeom>
          <a:noFill/>
        </p:spPr>
      </p:pic>
      <p:pic>
        <p:nvPicPr>
          <p:cNvPr id="609297" name="Picture 17" descr="a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2571750"/>
            <a:ext cx="1744663" cy="2609850"/>
          </a:xfrm>
          <a:prstGeom prst="rect">
            <a:avLst/>
          </a:prstGeom>
          <a:noFill/>
        </p:spPr>
      </p:pic>
      <p:sp>
        <p:nvSpPr>
          <p:cNvPr id="609298" name="Rectangle 18"/>
          <p:cNvSpPr>
            <a:spLocks noChangeArrowheads="1"/>
          </p:cNvSpPr>
          <p:nvPr/>
        </p:nvSpPr>
        <p:spPr bwMode="auto">
          <a:xfrm>
            <a:off x="609600" y="914400"/>
            <a:ext cx="7848600" cy="76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31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sz="3600"/>
              <a:t>IFT: Just a change of basis</a:t>
            </a:r>
          </a:p>
        </p:txBody>
      </p:sp>
      <p:pic>
        <p:nvPicPr>
          <p:cNvPr id="611331" name="Picture 3" descr="The image “http://mcdb.colorado.edu/courses/3280/images/crystal/fourier.gif” cannot be displayed, because it contains errors."/>
          <p:cNvPicPr>
            <a:picLocks noChangeAspect="1" noChangeArrowheads="1"/>
          </p:cNvPicPr>
          <p:nvPr/>
        </p:nvPicPr>
        <p:blipFill>
          <a:blip r:embed="rId3" cstate="print"/>
          <a:srcRect l="20987" t="51949" r="18518"/>
          <a:stretch>
            <a:fillRect/>
          </a:stretch>
        </p:blipFill>
        <p:spPr bwMode="auto">
          <a:xfrm>
            <a:off x="609600" y="2895600"/>
            <a:ext cx="3733800" cy="2114550"/>
          </a:xfrm>
          <a:prstGeom prst="rect">
            <a:avLst/>
          </a:prstGeom>
          <a:noFill/>
        </p:spPr>
      </p:pic>
      <p:grpSp>
        <p:nvGrpSpPr>
          <p:cNvPr id="611332" name="Group 4"/>
          <p:cNvGrpSpPr>
            <a:grpSpLocks/>
          </p:cNvGrpSpPr>
          <p:nvPr/>
        </p:nvGrpSpPr>
        <p:grpSpPr bwMode="auto">
          <a:xfrm>
            <a:off x="457200" y="2667000"/>
            <a:ext cx="152400" cy="2286000"/>
            <a:chOff x="576" y="1056"/>
            <a:chExt cx="96" cy="3120"/>
          </a:xfrm>
        </p:grpSpPr>
        <p:sp>
          <p:nvSpPr>
            <p:cNvPr id="611333" name="Line 5"/>
            <p:cNvSpPr>
              <a:spLocks noChangeShapeType="1"/>
            </p:cNvSpPr>
            <p:nvPr/>
          </p:nvSpPr>
          <p:spPr bwMode="auto">
            <a:xfrm>
              <a:off x="576" y="1056"/>
              <a:ext cx="0" cy="31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611334" name="Line 6"/>
            <p:cNvSpPr>
              <a:spLocks noChangeShapeType="1"/>
            </p:cNvSpPr>
            <p:nvPr/>
          </p:nvSpPr>
          <p:spPr bwMode="auto">
            <a:xfrm flipH="1" flipV="1">
              <a:off x="576" y="105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611335" name="Line 7"/>
            <p:cNvSpPr>
              <a:spLocks noChangeShapeType="1"/>
            </p:cNvSpPr>
            <p:nvPr/>
          </p:nvSpPr>
          <p:spPr bwMode="auto">
            <a:xfrm flipH="1" flipV="1">
              <a:off x="576" y="41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11336" name="Group 8"/>
          <p:cNvGrpSpPr>
            <a:grpSpLocks/>
          </p:cNvGrpSpPr>
          <p:nvPr/>
        </p:nvGrpSpPr>
        <p:grpSpPr bwMode="auto">
          <a:xfrm>
            <a:off x="4267200" y="2667000"/>
            <a:ext cx="76200" cy="2286000"/>
            <a:chOff x="2160" y="1056"/>
            <a:chExt cx="96" cy="3120"/>
          </a:xfrm>
        </p:grpSpPr>
        <p:sp>
          <p:nvSpPr>
            <p:cNvPr id="611337" name="Line 9"/>
            <p:cNvSpPr>
              <a:spLocks noChangeShapeType="1"/>
            </p:cNvSpPr>
            <p:nvPr/>
          </p:nvSpPr>
          <p:spPr bwMode="auto">
            <a:xfrm>
              <a:off x="2256" y="1056"/>
              <a:ext cx="0" cy="31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611338" name="Line 10"/>
            <p:cNvSpPr>
              <a:spLocks noChangeShapeType="1"/>
            </p:cNvSpPr>
            <p:nvPr/>
          </p:nvSpPr>
          <p:spPr bwMode="auto">
            <a:xfrm flipH="1" flipV="1">
              <a:off x="2160" y="105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611339" name="Line 11"/>
            <p:cNvSpPr>
              <a:spLocks noChangeShapeType="1"/>
            </p:cNvSpPr>
            <p:nvPr/>
          </p:nvSpPr>
          <p:spPr bwMode="auto">
            <a:xfrm flipH="1" flipV="1">
              <a:off x="2160" y="41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611340" name="Text Box 12"/>
          <p:cNvSpPr txBox="1">
            <a:spLocks noChangeArrowheads="1"/>
          </p:cNvSpPr>
          <p:nvPr/>
        </p:nvSpPr>
        <p:spPr bwMode="auto">
          <a:xfrm>
            <a:off x="1660525" y="5449888"/>
            <a:ext cx="2682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cs typeface="Arial" charset="0"/>
              </a:rPr>
              <a:t>.</a:t>
            </a:r>
          </a:p>
          <a:p>
            <a:r>
              <a:rPr lang="en-US" sz="2400" b="1">
                <a:cs typeface="Arial" charset="0"/>
              </a:rPr>
              <a:t>.</a:t>
            </a:r>
          </a:p>
          <a:p>
            <a:r>
              <a:rPr lang="en-US" sz="2400" b="1">
                <a:cs typeface="Arial" charset="0"/>
              </a:rPr>
              <a:t>.</a:t>
            </a:r>
          </a:p>
        </p:txBody>
      </p:sp>
      <p:sp>
        <p:nvSpPr>
          <p:cNvPr id="611341" name="Text Box 13"/>
          <p:cNvSpPr txBox="1">
            <a:spLocks noChangeArrowheads="1"/>
          </p:cNvSpPr>
          <p:nvPr/>
        </p:nvSpPr>
        <p:spPr bwMode="auto">
          <a:xfrm>
            <a:off x="4743450" y="3657600"/>
            <a:ext cx="361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>
                <a:cs typeface="Arial" charset="0"/>
              </a:rPr>
              <a:t>*</a:t>
            </a:r>
          </a:p>
        </p:txBody>
      </p:sp>
      <p:sp>
        <p:nvSpPr>
          <p:cNvPr id="611342" name="Text Box 14"/>
          <p:cNvSpPr txBox="1">
            <a:spLocks noChangeArrowheads="1"/>
          </p:cNvSpPr>
          <p:nvPr/>
        </p:nvSpPr>
        <p:spPr bwMode="auto">
          <a:xfrm>
            <a:off x="6788150" y="3581400"/>
            <a:ext cx="450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>
                <a:cs typeface="Arial" charset="0"/>
              </a:rPr>
              <a:t>=</a:t>
            </a:r>
          </a:p>
        </p:txBody>
      </p:sp>
      <p:sp>
        <p:nvSpPr>
          <p:cNvPr id="611343" name="Text Box 15"/>
          <p:cNvSpPr txBox="1">
            <a:spLocks noChangeArrowheads="1"/>
          </p:cNvSpPr>
          <p:nvPr/>
        </p:nvSpPr>
        <p:spPr bwMode="auto">
          <a:xfrm>
            <a:off x="3203575" y="1309688"/>
            <a:ext cx="26368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>
                <a:cs typeface="Arial" charset="0"/>
              </a:rPr>
              <a:t>M</a:t>
            </a:r>
            <a:r>
              <a:rPr lang="en-US" sz="2800" baseline="30000">
                <a:cs typeface="Arial" charset="0"/>
              </a:rPr>
              <a:t>-1</a:t>
            </a:r>
            <a:r>
              <a:rPr lang="en-US" sz="2800">
                <a:cs typeface="Arial" charset="0"/>
              </a:rPr>
              <a:t> * </a:t>
            </a:r>
            <a:r>
              <a:rPr lang="en-US" sz="2800" i="1">
                <a:cs typeface="Arial" charset="0"/>
              </a:rPr>
              <a:t>F(</a:t>
            </a:r>
            <a:r>
              <a:rPr lang="en-US" sz="2800" i="1">
                <a:latin typeface="Symbol" pitchFamily="18" charset="2"/>
                <a:cs typeface="Arial" charset="0"/>
              </a:rPr>
              <a:t>w</a:t>
            </a:r>
            <a:r>
              <a:rPr lang="en-US" sz="2800" i="1">
                <a:cs typeface="Arial" charset="0"/>
              </a:rPr>
              <a:t>)</a:t>
            </a:r>
            <a:r>
              <a:rPr lang="en-US" sz="2400" i="1">
                <a:cs typeface="Arial" charset="0"/>
              </a:rPr>
              <a:t> </a:t>
            </a:r>
            <a:r>
              <a:rPr lang="en-US" sz="2800">
                <a:cs typeface="Arial" charset="0"/>
              </a:rPr>
              <a:t>= </a:t>
            </a:r>
            <a:r>
              <a:rPr lang="en-US" sz="2800" i="1">
                <a:cs typeface="Arial" charset="0"/>
              </a:rPr>
              <a:t>f(x)</a:t>
            </a:r>
          </a:p>
        </p:txBody>
      </p:sp>
      <p:pic>
        <p:nvPicPr>
          <p:cNvPr id="611344" name="Picture 16" descr="a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2895600"/>
            <a:ext cx="1770063" cy="2057400"/>
          </a:xfrm>
          <a:prstGeom prst="rect">
            <a:avLst/>
          </a:prstGeom>
          <a:noFill/>
        </p:spPr>
      </p:pic>
      <p:pic>
        <p:nvPicPr>
          <p:cNvPr id="611345" name="Picture 17" descr="a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2590800"/>
            <a:ext cx="1744663" cy="2609850"/>
          </a:xfrm>
          <a:prstGeom prst="rect">
            <a:avLst/>
          </a:prstGeom>
          <a:noFill/>
        </p:spPr>
      </p:pic>
      <p:sp>
        <p:nvSpPr>
          <p:cNvPr id="611346" name="Rectangle 18"/>
          <p:cNvSpPr>
            <a:spLocks noChangeArrowheads="1"/>
          </p:cNvSpPr>
          <p:nvPr/>
        </p:nvSpPr>
        <p:spPr bwMode="auto">
          <a:xfrm>
            <a:off x="609600" y="914400"/>
            <a:ext cx="7848600" cy="76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203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 l="16401" t="30606" r="10998" b="14512"/>
          <a:stretch>
            <a:fillRect/>
          </a:stretch>
        </p:blipFill>
        <p:spPr bwMode="auto">
          <a:xfrm>
            <a:off x="348793" y="1630837"/>
            <a:ext cx="8496448" cy="4817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Fourierova</a:t>
            </a:r>
            <a:r>
              <a:rPr lang="en-US" dirty="0" smtClean="0"/>
              <a:t> transform</a:t>
            </a:r>
            <a:r>
              <a:rPr lang="sk-SK" dirty="0" smtClean="0"/>
              <a:t>ácia</a:t>
            </a:r>
            <a:endParaRPr lang="sk-SK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 l="31190" t="71022" r="37706" b="19411"/>
          <a:stretch>
            <a:fillRect/>
          </a:stretch>
        </p:blipFill>
        <p:spPr bwMode="auto">
          <a:xfrm>
            <a:off x="1269091" y="5135234"/>
            <a:ext cx="3223078" cy="743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29691" t="25072" r="35544" b="63489"/>
          <a:stretch>
            <a:fillRect/>
          </a:stretch>
        </p:blipFill>
        <p:spPr bwMode="auto">
          <a:xfrm>
            <a:off x="1269092" y="2400423"/>
            <a:ext cx="3433534" cy="847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20784" t="52825" r="27116" b="36935"/>
          <a:stretch>
            <a:fillRect/>
          </a:stretch>
        </p:blipFill>
        <p:spPr bwMode="auto">
          <a:xfrm>
            <a:off x="1269092" y="3438815"/>
            <a:ext cx="5886452" cy="86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66055" y="1379210"/>
            <a:ext cx="8273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Ak </a:t>
            </a:r>
            <a:r>
              <a:rPr lang="sk-SK" sz="2800" i="1" dirty="0" smtClean="0"/>
              <a:t>f(x)</a:t>
            </a:r>
            <a:r>
              <a:rPr lang="sk-SK" sz="2800" dirty="0" smtClean="0"/>
              <a:t> je spojitá funkcia s reálnou premenou </a:t>
            </a:r>
            <a:r>
              <a:rPr lang="sk-SK" sz="2800" i="1" dirty="0" smtClean="0"/>
              <a:t>x,</a:t>
            </a:r>
          </a:p>
          <a:p>
            <a:r>
              <a:rPr lang="sk-SK" sz="2800" dirty="0"/>
              <a:t>p</a:t>
            </a:r>
            <a:r>
              <a:rPr lang="sk-SK" sz="2800" dirty="0" smtClean="0"/>
              <a:t>otom Fourierovou transformáciou </a:t>
            </a:r>
            <a:r>
              <a:rPr lang="sk-SK" sz="2800" i="1" dirty="0" smtClean="0"/>
              <a:t>F(x)</a:t>
            </a:r>
            <a:r>
              <a:rPr lang="sk-SK" sz="2800" dirty="0" smtClean="0"/>
              <a:t> je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66055" y="4395926"/>
            <a:ext cx="7852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Inverznou Fourierovou transformáciou nazývame</a:t>
            </a:r>
            <a:endParaRPr lang="en-US" sz="2800" dirty="0"/>
          </a:p>
        </p:txBody>
      </p:sp>
      <p:cxnSp>
        <p:nvCxnSpPr>
          <p:cNvPr id="11" name="Straight Arrow Connector 10"/>
          <p:cNvCxnSpPr>
            <a:endCxn id="5" idx="3"/>
          </p:cNvCxnSpPr>
          <p:nvPr/>
        </p:nvCxnSpPr>
        <p:spPr bwMode="auto">
          <a:xfrm flipH="1" flipV="1">
            <a:off x="4702626" y="2824085"/>
            <a:ext cx="1879606" cy="26829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endCxn id="37890" idx="3"/>
          </p:cNvCxnSpPr>
          <p:nvPr/>
        </p:nvCxnSpPr>
        <p:spPr bwMode="auto">
          <a:xfrm flipH="1" flipV="1">
            <a:off x="4492169" y="5506987"/>
            <a:ext cx="2090062" cy="302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5079997" y="5560889"/>
            <a:ext cx="35560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dirty="0" smtClean="0"/>
              <a:t>pár Fourierovej transformácie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9419"/>
          </a:xfrm>
        </p:spPr>
        <p:txBody>
          <a:bodyPr/>
          <a:lstStyle/>
          <a:p>
            <a:r>
              <a:rPr lang="en-US" dirty="0" smtClean="0"/>
              <a:t>Fourier Transform</a:t>
            </a:r>
          </a:p>
        </p:txBody>
      </p:sp>
      <p:graphicFrame>
        <p:nvGraphicFramePr>
          <p:cNvPr id="10244" name="Object 23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424031477"/>
              </p:ext>
            </p:extLst>
          </p:nvPr>
        </p:nvGraphicFramePr>
        <p:xfrm>
          <a:off x="6147386" y="2940730"/>
          <a:ext cx="2025650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2" name="Equation" r:id="rId3" imgW="812520" imgH="203040" progId="Equation.3">
                  <p:embed/>
                </p:oleObj>
              </mc:Choice>
              <mc:Fallback>
                <p:oleObj name="Equation" r:id="rId3" imgW="812520" imgH="20304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7386" y="2940730"/>
                        <a:ext cx="2025650" cy="50641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165225" y="1277938"/>
            <a:ext cx="6510338" cy="838200"/>
            <a:chOff x="734" y="1296"/>
            <a:chExt cx="4101" cy="528"/>
          </a:xfrm>
        </p:grpSpPr>
        <p:sp>
          <p:nvSpPr>
            <p:cNvPr id="10258" name="Rectangle 7"/>
            <p:cNvSpPr>
              <a:spLocks noChangeArrowheads="1"/>
            </p:cNvSpPr>
            <p:nvPr/>
          </p:nvSpPr>
          <p:spPr bwMode="auto">
            <a:xfrm>
              <a:off x="1872" y="1296"/>
              <a:ext cx="1680" cy="52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0259" name="Line 8"/>
            <p:cNvSpPr>
              <a:spLocks noChangeShapeType="1"/>
            </p:cNvSpPr>
            <p:nvPr/>
          </p:nvSpPr>
          <p:spPr bwMode="auto">
            <a:xfrm>
              <a:off x="1296" y="1536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0260" name="Line 9"/>
            <p:cNvSpPr>
              <a:spLocks noChangeShapeType="1"/>
            </p:cNvSpPr>
            <p:nvPr/>
          </p:nvSpPr>
          <p:spPr bwMode="auto">
            <a:xfrm>
              <a:off x="3744" y="1536"/>
              <a:ext cx="43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0261" name="Text Box 10"/>
            <p:cNvSpPr txBox="1">
              <a:spLocks noChangeArrowheads="1"/>
            </p:cNvSpPr>
            <p:nvPr/>
          </p:nvSpPr>
          <p:spPr bwMode="auto">
            <a:xfrm>
              <a:off x="734" y="1353"/>
              <a:ext cx="46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i="1"/>
                <a:t>f(x)</a:t>
              </a:r>
            </a:p>
          </p:txBody>
        </p:sp>
        <p:sp>
          <p:nvSpPr>
            <p:cNvPr id="10262" name="Text Box 12"/>
            <p:cNvSpPr txBox="1">
              <a:spLocks noChangeArrowheads="1"/>
            </p:cNvSpPr>
            <p:nvPr/>
          </p:nvSpPr>
          <p:spPr bwMode="auto">
            <a:xfrm>
              <a:off x="4295" y="1353"/>
              <a:ext cx="54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i="1" dirty="0" smtClean="0"/>
                <a:t>F</a:t>
              </a:r>
              <a:r>
                <a:rPr lang="en-US" sz="2800" b="1" i="1" dirty="0" smtClean="0">
                  <a:latin typeface="+mj-lt"/>
                </a:rPr>
                <a:t>(</a:t>
              </a:r>
              <a:r>
                <a:rPr lang="sk-SK" sz="2800" b="1" i="1" dirty="0">
                  <a:latin typeface="+mj-lt"/>
                </a:rPr>
                <a:t>u</a:t>
              </a:r>
              <a:r>
                <a:rPr lang="en-US" sz="2800" b="1" i="1" dirty="0" smtClean="0">
                  <a:latin typeface="+mj-lt"/>
                </a:rPr>
                <a:t>)</a:t>
              </a:r>
              <a:endParaRPr lang="en-US" sz="2800" b="1" i="1" dirty="0">
                <a:latin typeface="+mj-lt"/>
              </a:endParaRPr>
            </a:p>
          </p:txBody>
        </p:sp>
        <p:sp>
          <p:nvSpPr>
            <p:cNvPr id="10263" name="Text Box 13"/>
            <p:cNvSpPr txBox="1">
              <a:spLocks noChangeArrowheads="1"/>
            </p:cNvSpPr>
            <p:nvPr/>
          </p:nvSpPr>
          <p:spPr bwMode="auto">
            <a:xfrm>
              <a:off x="2208" y="1306"/>
              <a:ext cx="99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Fourier </a:t>
              </a:r>
            </a:p>
            <a:p>
              <a:pPr algn="ctr"/>
              <a:r>
                <a:rPr lang="en-US"/>
                <a:t>Transform</a:t>
              </a: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1150938" y="5943600"/>
            <a:ext cx="6392862" cy="838200"/>
            <a:chOff x="734" y="1296"/>
            <a:chExt cx="4027" cy="528"/>
          </a:xfrm>
        </p:grpSpPr>
        <p:sp>
          <p:nvSpPr>
            <p:cNvPr id="10252" name="Rectangle 16"/>
            <p:cNvSpPr>
              <a:spLocks noChangeArrowheads="1"/>
            </p:cNvSpPr>
            <p:nvPr/>
          </p:nvSpPr>
          <p:spPr bwMode="auto">
            <a:xfrm>
              <a:off x="1872" y="1296"/>
              <a:ext cx="1680" cy="52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0253" name="Line 17"/>
            <p:cNvSpPr>
              <a:spLocks noChangeShapeType="1"/>
            </p:cNvSpPr>
            <p:nvPr/>
          </p:nvSpPr>
          <p:spPr bwMode="auto">
            <a:xfrm>
              <a:off x="1296" y="1536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0254" name="Line 18"/>
            <p:cNvSpPr>
              <a:spLocks noChangeShapeType="1"/>
            </p:cNvSpPr>
            <p:nvPr/>
          </p:nvSpPr>
          <p:spPr bwMode="auto">
            <a:xfrm>
              <a:off x="3744" y="1536"/>
              <a:ext cx="43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0255" name="Text Box 19"/>
            <p:cNvSpPr txBox="1">
              <a:spLocks noChangeArrowheads="1"/>
            </p:cNvSpPr>
            <p:nvPr/>
          </p:nvSpPr>
          <p:spPr bwMode="auto">
            <a:xfrm>
              <a:off x="734" y="1350"/>
              <a:ext cx="54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i="1" dirty="0" smtClean="0"/>
                <a:t>F</a:t>
              </a:r>
              <a:r>
                <a:rPr lang="en-US" sz="2800" b="1" i="1" dirty="0" smtClean="0">
                  <a:latin typeface="+mj-lt"/>
                </a:rPr>
                <a:t>(</a:t>
              </a:r>
              <a:r>
                <a:rPr lang="sk-SK" sz="2800" b="1" i="1" dirty="0">
                  <a:latin typeface="+mj-lt"/>
                </a:rPr>
                <a:t>u</a:t>
              </a:r>
              <a:r>
                <a:rPr lang="en-US" sz="2800" b="1" i="1" dirty="0" smtClean="0">
                  <a:latin typeface="+mj-lt"/>
                </a:rPr>
                <a:t>)</a:t>
              </a:r>
              <a:endParaRPr lang="en-US" sz="2800" b="1" i="1" dirty="0">
                <a:latin typeface="+mj-lt"/>
              </a:endParaRPr>
            </a:p>
          </p:txBody>
        </p:sp>
        <p:sp>
          <p:nvSpPr>
            <p:cNvPr id="10256" name="Text Box 20"/>
            <p:cNvSpPr txBox="1">
              <a:spLocks noChangeArrowheads="1"/>
            </p:cNvSpPr>
            <p:nvPr/>
          </p:nvSpPr>
          <p:spPr bwMode="auto">
            <a:xfrm>
              <a:off x="4295" y="1356"/>
              <a:ext cx="46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i="1"/>
                <a:t>f(x)</a:t>
              </a:r>
              <a:endParaRPr lang="en-US" sz="3200" b="1" i="1"/>
            </a:p>
          </p:txBody>
        </p:sp>
        <p:sp>
          <p:nvSpPr>
            <p:cNvPr id="10257" name="Text Box 21"/>
            <p:cNvSpPr txBox="1">
              <a:spLocks noChangeArrowheads="1"/>
            </p:cNvSpPr>
            <p:nvPr/>
          </p:nvSpPr>
          <p:spPr bwMode="auto">
            <a:xfrm>
              <a:off x="1975" y="1306"/>
              <a:ext cx="146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Inverse Fourier </a:t>
              </a:r>
            </a:p>
            <a:p>
              <a:pPr algn="ctr"/>
              <a:r>
                <a:rPr lang="en-US"/>
                <a:t>Transform</a:t>
              </a:r>
            </a:p>
          </p:txBody>
        </p:sp>
      </p:grpSp>
      <p:sp>
        <p:nvSpPr>
          <p:cNvPr id="10247" name="Rectangle 22"/>
          <p:cNvSpPr>
            <a:spLocks noChangeArrowheads="1"/>
          </p:cNvSpPr>
          <p:nvPr/>
        </p:nvSpPr>
        <p:spPr bwMode="auto">
          <a:xfrm>
            <a:off x="685800" y="230414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sk-SK" sz="2800" dirty="0" smtClean="0"/>
              <a:t>Pre každé </a:t>
            </a:r>
            <a:r>
              <a:rPr lang="sk-SK" sz="2800" i="1" dirty="0" smtClean="0"/>
              <a:t>u </a:t>
            </a:r>
            <a:r>
              <a:rPr lang="sk-SK" sz="2800" dirty="0" smtClean="0"/>
              <a:t>od</a:t>
            </a:r>
            <a:r>
              <a:rPr lang="en-US" sz="2800" dirty="0" smtClean="0"/>
              <a:t> </a:t>
            </a:r>
            <a:r>
              <a:rPr lang="en-US" sz="2800" dirty="0"/>
              <a:t>0 </a:t>
            </a:r>
            <a:r>
              <a:rPr lang="sk-SK" sz="2800" dirty="0" smtClean="0"/>
              <a:t>po</a:t>
            </a:r>
            <a:r>
              <a:rPr lang="en-US" sz="2800" dirty="0" smtClean="0"/>
              <a:t> </a:t>
            </a:r>
            <a:r>
              <a:rPr lang="en-US" sz="2800" dirty="0" err="1"/>
              <a:t>inf</a:t>
            </a:r>
            <a:r>
              <a:rPr lang="en-US" sz="2800" dirty="0"/>
              <a:t>, </a:t>
            </a:r>
            <a:r>
              <a:rPr lang="en-US" sz="2800" b="1" i="1" dirty="0" smtClean="0"/>
              <a:t>F</a:t>
            </a:r>
            <a:r>
              <a:rPr lang="en-US" sz="2800" b="1" i="1" dirty="0" smtClean="0">
                <a:latin typeface="+mj-lt"/>
              </a:rPr>
              <a:t>(</a:t>
            </a:r>
            <a:r>
              <a:rPr lang="sk-SK" sz="2800" b="1" i="1" dirty="0">
                <a:latin typeface="+mj-lt"/>
              </a:rPr>
              <a:t>u</a:t>
            </a:r>
            <a:r>
              <a:rPr lang="en-US" sz="2800" b="1" i="1" dirty="0" smtClean="0">
                <a:latin typeface="+mj-lt"/>
              </a:rPr>
              <a:t>)</a:t>
            </a:r>
            <a:r>
              <a:rPr lang="en-US" sz="2800" b="1" i="1" dirty="0" smtClean="0"/>
              <a:t> </a:t>
            </a:r>
            <a:r>
              <a:rPr lang="sk-SK" sz="2800" dirty="0" smtClean="0"/>
              <a:t>obsahuje</a:t>
            </a:r>
            <a:r>
              <a:rPr lang="sk-SK" sz="2800" b="1" i="1" dirty="0" smtClean="0"/>
              <a:t> </a:t>
            </a:r>
            <a:r>
              <a:rPr lang="en-US" sz="2800" dirty="0" err="1" smtClean="0"/>
              <a:t>amplitud</a:t>
            </a:r>
            <a:r>
              <a:rPr lang="sk-SK" sz="2800" dirty="0" smtClean="0"/>
              <a:t>u</a:t>
            </a:r>
            <a:r>
              <a:rPr lang="en-US" sz="2800" dirty="0" smtClean="0"/>
              <a:t> </a:t>
            </a:r>
            <a:r>
              <a:rPr lang="en-US" sz="2800" i="1" dirty="0"/>
              <a:t>A </a:t>
            </a:r>
            <a:r>
              <a:rPr lang="en-US" sz="2800" dirty="0"/>
              <a:t>and </a:t>
            </a:r>
            <a:r>
              <a:rPr lang="sk-SK" sz="2800" dirty="0" smtClean="0"/>
              <a:t>fázu</a:t>
            </a:r>
            <a:r>
              <a:rPr lang="en-US" sz="2800" dirty="0" smtClean="0"/>
              <a:t> </a:t>
            </a:r>
            <a:r>
              <a:rPr lang="en-US" sz="2800" i="1" dirty="0">
                <a:latin typeface="Symbol" pitchFamily="18" charset="2"/>
              </a:rPr>
              <a:t>f </a:t>
            </a:r>
            <a:r>
              <a:rPr lang="sk-SK" sz="2800" i="1" dirty="0" smtClean="0">
                <a:latin typeface="Symbol" pitchFamily="18" charset="2"/>
              </a:rPr>
              <a:t> </a:t>
            </a:r>
            <a:r>
              <a:rPr lang="sk-SK" sz="2800" dirty="0" smtClean="0"/>
              <a:t>odpovedajúceho s</a:t>
            </a:r>
            <a:r>
              <a:rPr lang="en-US" sz="2800" dirty="0" smtClean="0"/>
              <a:t>in</a:t>
            </a:r>
            <a:r>
              <a:rPr lang="sk-SK" sz="2800" dirty="0" smtClean="0"/>
              <a:t>usu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graphicFrame>
        <p:nvGraphicFramePr>
          <p:cNvPr id="10249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188581"/>
              </p:ext>
            </p:extLst>
          </p:nvPr>
        </p:nvGraphicFramePr>
        <p:xfrm>
          <a:off x="1150938" y="4836886"/>
          <a:ext cx="2824163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3" name="Equation" r:id="rId5" imgW="1320480" imgH="279360" progId="Equation.3">
                  <p:embed/>
                </p:oleObj>
              </mc:Choice>
              <mc:Fallback>
                <p:oleObj name="Equation" r:id="rId5" imgW="1320480" imgH="27936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0938" y="4836886"/>
                        <a:ext cx="2824163" cy="5969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0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261527"/>
              </p:ext>
            </p:extLst>
          </p:nvPr>
        </p:nvGraphicFramePr>
        <p:xfrm>
          <a:off x="5251450" y="4812620"/>
          <a:ext cx="2041525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4" name="Equation" r:id="rId7" imgW="914400" imgH="419040" progId="Equation.3">
                  <p:embed/>
                </p:oleObj>
              </mc:Choice>
              <mc:Fallback>
                <p:oleObj name="Equation" r:id="rId7" imgW="914400" imgH="41904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1450" y="4812620"/>
                        <a:ext cx="2041525" cy="93503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9" cstate="print"/>
          <a:srcRect l="40746" t="24412" r="33973" b="68773"/>
          <a:stretch>
            <a:fillRect/>
          </a:stretch>
        </p:blipFill>
        <p:spPr bwMode="auto">
          <a:xfrm>
            <a:off x="2779832" y="3795486"/>
            <a:ext cx="3371183" cy="681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9419"/>
          </a:xfrm>
        </p:spPr>
        <p:txBody>
          <a:bodyPr/>
          <a:lstStyle/>
          <a:p>
            <a:r>
              <a:rPr lang="en-US" dirty="0" smtClean="0"/>
              <a:t>Definitions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97000"/>
            <a:ext cx="8229600" cy="4525963"/>
          </a:xfrm>
        </p:spPr>
        <p:txBody>
          <a:bodyPr/>
          <a:lstStyle/>
          <a:p>
            <a:r>
              <a:rPr lang="en-US" sz="2800" b="1" i="1" dirty="0" smtClean="0"/>
              <a:t>F(u)</a:t>
            </a:r>
            <a:r>
              <a:rPr lang="en-US" sz="2800" dirty="0" smtClean="0"/>
              <a:t> </a:t>
            </a:r>
            <a:r>
              <a:rPr lang="sk-SK" sz="2800" dirty="0" smtClean="0"/>
              <a:t>sú komplexne čísla</a:t>
            </a:r>
            <a:r>
              <a:rPr lang="en-US" sz="2800" dirty="0" smtClean="0"/>
              <a:t>:</a:t>
            </a:r>
          </a:p>
          <a:p>
            <a:endParaRPr lang="en-US" sz="2800" dirty="0" smtClean="0"/>
          </a:p>
          <a:p>
            <a:r>
              <a:rPr lang="en-US" sz="2800" dirty="0" err="1" smtClean="0"/>
              <a:t>Magnit</a:t>
            </a:r>
            <a:r>
              <a:rPr lang="sk-SK" sz="2800" dirty="0" smtClean="0"/>
              <a:t>úda </a:t>
            </a:r>
            <a:r>
              <a:rPr lang="en-US" sz="2800" dirty="0" smtClean="0"/>
              <a:t>FT (</a:t>
            </a:r>
            <a:r>
              <a:rPr lang="en-US" sz="2800" dirty="0" err="1" smtClean="0"/>
              <a:t>spe</a:t>
            </a:r>
            <a:r>
              <a:rPr lang="sk-SK" sz="2800" dirty="0" smtClean="0"/>
              <a:t>k</a:t>
            </a:r>
            <a:r>
              <a:rPr lang="en-US" sz="2800" dirty="0" err="1" smtClean="0"/>
              <a:t>trum</a:t>
            </a:r>
            <a:r>
              <a:rPr lang="en-US" sz="2800" dirty="0" smtClean="0"/>
              <a:t>):</a:t>
            </a:r>
          </a:p>
          <a:p>
            <a:endParaRPr lang="en-US" sz="2800" dirty="0" smtClean="0"/>
          </a:p>
          <a:p>
            <a:r>
              <a:rPr lang="sk-SK" sz="2800" dirty="0" smtClean="0"/>
              <a:t>Fázový uhol</a:t>
            </a:r>
            <a:r>
              <a:rPr lang="en-US" sz="2800" dirty="0" smtClean="0"/>
              <a:t> FT:</a:t>
            </a:r>
          </a:p>
          <a:p>
            <a:endParaRPr lang="en-US" sz="2800" dirty="0" smtClean="0"/>
          </a:p>
          <a:p>
            <a:r>
              <a:rPr lang="sk-SK" sz="2800" dirty="0" smtClean="0"/>
              <a:t>Reprezentácia pomocou magnitúdy a fázy:</a:t>
            </a:r>
            <a:r>
              <a:rPr lang="en-US" sz="2800" dirty="0" smtClean="0"/>
              <a:t> </a:t>
            </a:r>
          </a:p>
          <a:p>
            <a:endParaRPr lang="en-US" sz="2800" dirty="0" smtClean="0"/>
          </a:p>
          <a:p>
            <a:r>
              <a:rPr lang="en-US" sz="2800" dirty="0" smtClean="0"/>
              <a:t>Power of f(x): </a:t>
            </a:r>
            <a:r>
              <a:rPr lang="en-US" sz="2800" b="1" dirty="0" smtClean="0"/>
              <a:t>P(u</a:t>
            </a:r>
            <a:r>
              <a:rPr lang="en-US" sz="2800" dirty="0" smtClean="0"/>
              <a:t>)=|F(u)|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= </a:t>
            </a:r>
          </a:p>
          <a:p>
            <a:pPr>
              <a:buFontTx/>
              <a:buNone/>
            </a:pPr>
            <a:r>
              <a:rPr lang="en-US" sz="2800" dirty="0" smtClean="0"/>
              <a:t>	</a:t>
            </a:r>
          </a:p>
        </p:txBody>
      </p:sp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3796" y="5576208"/>
            <a:ext cx="1627188" cy="4762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 l="44140" t="71924" r="36797" b="22238"/>
          <a:stretch>
            <a:fillRect/>
          </a:stretch>
        </p:blipFill>
        <p:spPr bwMode="auto">
          <a:xfrm>
            <a:off x="4869089" y="1187841"/>
            <a:ext cx="2542051" cy="58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9" t="65668" r="51995" b="20817"/>
          <a:stretch/>
        </p:blipFill>
        <p:spPr bwMode="auto">
          <a:xfrm>
            <a:off x="3759817" y="3155768"/>
            <a:ext cx="2218545" cy="1029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0" t="48850" r="53375" b="43626"/>
          <a:stretch/>
        </p:blipFill>
        <p:spPr bwMode="auto">
          <a:xfrm>
            <a:off x="6785201" y="4379625"/>
            <a:ext cx="2154347" cy="641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88" t="57183" r="47513" b="34068"/>
          <a:stretch/>
        </p:blipFill>
        <p:spPr bwMode="auto">
          <a:xfrm>
            <a:off x="5155913" y="2351802"/>
            <a:ext cx="2706461" cy="66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6" cstate="print"/>
          <a:srcRect l="9473" t="49968" r="52214" b="44815"/>
          <a:stretch/>
        </p:blipFill>
        <p:spPr bwMode="auto">
          <a:xfrm>
            <a:off x="4719955" y="1854371"/>
            <a:ext cx="4219593" cy="43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1276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 l="21764" t="24899" r="21460" b="43284"/>
          <a:stretch>
            <a:fillRect/>
          </a:stretch>
        </p:blipFill>
        <p:spPr bwMode="auto">
          <a:xfrm>
            <a:off x="740664" y="681302"/>
            <a:ext cx="7571232" cy="318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 l="28987" t="63279" r="48796" b="15967"/>
          <a:stretch>
            <a:fillRect/>
          </a:stretch>
        </p:blipFill>
        <p:spPr bwMode="auto">
          <a:xfrm>
            <a:off x="941832" y="4150222"/>
            <a:ext cx="2962656" cy="207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4187372" y="4280125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/>
              <a:t>FT – je </a:t>
            </a:r>
            <a:r>
              <a:rPr lang="en-US" sz="2800" dirty="0" err="1"/>
              <a:t>periodická</a:t>
            </a:r>
            <a:r>
              <a:rPr lang="en-US" sz="2800" dirty="0"/>
              <a:t> s </a:t>
            </a:r>
            <a:r>
              <a:rPr lang="en-US" sz="2800" dirty="0" err="1"/>
              <a:t>periódou</a:t>
            </a:r>
            <a:r>
              <a:rPr lang="en-US" sz="2800" dirty="0"/>
              <a:t> N, to </a:t>
            </a:r>
            <a:r>
              <a:rPr lang="en-US" sz="2800" dirty="0" err="1"/>
              <a:t>znamená</a:t>
            </a:r>
            <a:r>
              <a:rPr lang="en-US" sz="2800" dirty="0"/>
              <a:t>, </a:t>
            </a:r>
            <a:r>
              <a:rPr lang="en-US" sz="2800" dirty="0" err="1"/>
              <a:t>že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jej</a:t>
            </a:r>
            <a:r>
              <a:rPr lang="en-US" sz="2800" dirty="0"/>
              <a:t> </a:t>
            </a:r>
            <a:r>
              <a:rPr lang="en-US" sz="2800" dirty="0" err="1"/>
              <a:t>určenie</a:t>
            </a:r>
            <a:r>
              <a:rPr lang="en-US" sz="2800" dirty="0"/>
              <a:t> </a:t>
            </a:r>
            <a:r>
              <a:rPr lang="en-US" sz="2800" dirty="0" err="1"/>
              <a:t>stačí</a:t>
            </a:r>
            <a:r>
              <a:rPr lang="en-US" sz="2800" dirty="0"/>
              <a:t> </a:t>
            </a:r>
            <a:r>
              <a:rPr lang="en-US" sz="2800" dirty="0" err="1"/>
              <a:t>jedna</a:t>
            </a:r>
            <a:r>
              <a:rPr lang="en-US" sz="2800" dirty="0"/>
              <a:t> </a:t>
            </a:r>
            <a:r>
              <a:rPr lang="en-US" sz="2800" dirty="0" err="1"/>
              <a:t>perióda</a:t>
            </a:r>
            <a:r>
              <a:rPr lang="en-US" sz="2800" dirty="0"/>
              <a:t> </a:t>
            </a:r>
            <a:r>
              <a:rPr lang="en-US" sz="2800" dirty="0" err="1"/>
              <a:t>vo</a:t>
            </a:r>
            <a:r>
              <a:rPr lang="en-US" sz="2800" dirty="0"/>
              <a:t> </a:t>
            </a:r>
            <a:r>
              <a:rPr lang="en-US" sz="2800" dirty="0" err="1"/>
              <a:t>frekvenčnej</a:t>
            </a:r>
            <a:r>
              <a:rPr lang="en-US" sz="2800" dirty="0"/>
              <a:t> </a:t>
            </a:r>
            <a:r>
              <a:rPr lang="en-US" sz="2800" dirty="0" err="1"/>
              <a:t>oblasti</a:t>
            </a:r>
            <a:r>
              <a:rPr lang="en-US" sz="2800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2D Fourierova transformácia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Fourierova transformáci je ľahko rozšíriteľná do 2D</a:t>
            </a:r>
            <a:endParaRPr lang="en-US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0" t="46039" r="32795" b="31104"/>
          <a:stretch/>
        </p:blipFill>
        <p:spPr bwMode="auto">
          <a:xfrm>
            <a:off x="1712684" y="2917370"/>
            <a:ext cx="5324329" cy="2061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503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5" t="29091" r="41038" b="23925"/>
          <a:stretch/>
        </p:blipFill>
        <p:spPr bwMode="auto">
          <a:xfrm>
            <a:off x="700642" y="1258783"/>
            <a:ext cx="7594723" cy="517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978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4698"/>
            <a:ext cx="8229600" cy="744693"/>
          </a:xfrm>
        </p:spPr>
        <p:txBody>
          <a:bodyPr/>
          <a:lstStyle/>
          <a:p>
            <a:r>
              <a:rPr lang="sk-SK" dirty="0" smtClean="0"/>
              <a:t>Príklad 2D funkcie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6914" y="1004878"/>
            <a:ext cx="6441849" cy="391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6" t="39667" r="16905" b="28524"/>
          <a:stretch/>
        </p:blipFill>
        <p:spPr bwMode="auto">
          <a:xfrm>
            <a:off x="2004697" y="4922676"/>
            <a:ext cx="5306281" cy="1830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419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76804" y="1161143"/>
            <a:ext cx="8733136" cy="5384800"/>
            <a:chOff x="276804" y="1161143"/>
            <a:chExt cx="8733136" cy="5384800"/>
          </a:xfrm>
        </p:grpSpPr>
        <p:pic>
          <p:nvPicPr>
            <p:cNvPr id="4915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94" t="26951" r="21144" b="16359"/>
            <a:stretch/>
          </p:blipFill>
          <p:spPr bwMode="auto">
            <a:xfrm>
              <a:off x="276804" y="1161143"/>
              <a:ext cx="8733136" cy="538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4078514" y="5283200"/>
              <a:ext cx="4702629" cy="1161143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54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261494" y="1344833"/>
            <a:ext cx="8693820" cy="4828622"/>
            <a:chOff x="261494" y="1344833"/>
            <a:chExt cx="8693820" cy="4828622"/>
          </a:xfrm>
        </p:grpSpPr>
        <p:grpSp>
          <p:nvGrpSpPr>
            <p:cNvPr id="6" name="Group 5"/>
            <p:cNvGrpSpPr/>
            <p:nvPr/>
          </p:nvGrpSpPr>
          <p:grpSpPr>
            <a:xfrm>
              <a:off x="261494" y="1344833"/>
              <a:ext cx="8693820" cy="4828622"/>
              <a:chOff x="261494" y="1344833"/>
              <a:chExt cx="8693820" cy="4828622"/>
            </a:xfrm>
          </p:grpSpPr>
          <p:pic>
            <p:nvPicPr>
              <p:cNvPr id="51202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369" t="17116" r="10824" b="17295"/>
              <a:stretch/>
            </p:blipFill>
            <p:spPr bwMode="auto">
              <a:xfrm>
                <a:off x="261494" y="1344833"/>
                <a:ext cx="8693820" cy="48286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Rectangle 4"/>
              <p:cNvSpPr/>
              <p:nvPr/>
            </p:nvSpPr>
            <p:spPr bwMode="auto">
              <a:xfrm>
                <a:off x="6908800" y="5588000"/>
                <a:ext cx="1611086" cy="449943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  <a:cs typeface="Arial" charset="0"/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 bwMode="auto">
            <a:xfrm>
              <a:off x="4227517" y="3662666"/>
              <a:ext cx="61986" cy="6369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k-SK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256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57294" y="942713"/>
            <a:ext cx="8737631" cy="4877515"/>
            <a:chOff x="157294" y="942713"/>
            <a:chExt cx="8737631" cy="4877515"/>
          </a:xfrm>
        </p:grpSpPr>
        <p:grpSp>
          <p:nvGrpSpPr>
            <p:cNvPr id="6" name="Group 5"/>
            <p:cNvGrpSpPr/>
            <p:nvPr/>
          </p:nvGrpSpPr>
          <p:grpSpPr>
            <a:xfrm>
              <a:off x="157294" y="942713"/>
              <a:ext cx="8737631" cy="4877515"/>
              <a:chOff x="157294" y="942713"/>
              <a:chExt cx="8737631" cy="4877515"/>
            </a:xfrm>
          </p:grpSpPr>
          <p:pic>
            <p:nvPicPr>
              <p:cNvPr id="52226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631" t="18296" r="10716" b="15028"/>
              <a:stretch/>
            </p:blipFill>
            <p:spPr bwMode="auto">
              <a:xfrm>
                <a:off x="157294" y="942713"/>
                <a:ext cx="8737631" cy="48775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Rectangle 4"/>
              <p:cNvSpPr/>
              <p:nvPr/>
            </p:nvSpPr>
            <p:spPr bwMode="auto">
              <a:xfrm>
                <a:off x="6676571" y="5167086"/>
                <a:ext cx="1582058" cy="522514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  <a:cs typeface="Arial" charset="0"/>
                </a:endParaRPr>
              </a:p>
            </p:txBody>
          </p:sp>
        </p:grpSp>
        <p:sp>
          <p:nvSpPr>
            <p:cNvPr id="8" name="Rectangle 7"/>
            <p:cNvSpPr/>
            <p:nvPr/>
          </p:nvSpPr>
          <p:spPr bwMode="auto">
            <a:xfrm>
              <a:off x="2569071" y="4404651"/>
              <a:ext cx="61986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k-SK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998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18906" y="1094998"/>
            <a:ext cx="8799148" cy="4768774"/>
            <a:chOff x="218906" y="1094998"/>
            <a:chExt cx="8799148" cy="4768774"/>
          </a:xfrm>
        </p:grpSpPr>
        <p:pic>
          <p:nvPicPr>
            <p:cNvPr id="532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57" t="21049" r="11377" b="13512"/>
            <a:stretch/>
          </p:blipFill>
          <p:spPr bwMode="auto">
            <a:xfrm>
              <a:off x="218906" y="1094998"/>
              <a:ext cx="8799148" cy="47687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ectangle 5"/>
            <p:cNvSpPr/>
            <p:nvPr/>
          </p:nvSpPr>
          <p:spPr bwMode="auto">
            <a:xfrm>
              <a:off x="4413783" y="4478970"/>
              <a:ext cx="61986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k-SK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2427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8" t="16328" r="10486" b="18190"/>
          <a:stretch/>
        </p:blipFill>
        <p:spPr bwMode="auto">
          <a:xfrm>
            <a:off x="129914" y="1324012"/>
            <a:ext cx="8825510" cy="481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759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8" t="21442" r="11058" b="11513"/>
          <a:stretch/>
        </p:blipFill>
        <p:spPr bwMode="auto">
          <a:xfrm>
            <a:off x="185116" y="1030753"/>
            <a:ext cx="8791392" cy="4949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805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0" t="16238" r="10834" b="18428"/>
          <a:stretch/>
        </p:blipFill>
        <p:spPr bwMode="auto">
          <a:xfrm>
            <a:off x="130629" y="1146628"/>
            <a:ext cx="8882744" cy="4978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923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6" t="18492" r="11476" b="21114"/>
          <a:stretch/>
        </p:blipFill>
        <p:spPr bwMode="auto">
          <a:xfrm>
            <a:off x="194872" y="1723868"/>
            <a:ext cx="8724276" cy="4601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761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5" t="19279" r="10983" b="20524"/>
          <a:stretch/>
        </p:blipFill>
        <p:spPr bwMode="auto">
          <a:xfrm>
            <a:off x="299803" y="1463326"/>
            <a:ext cx="8626483" cy="4421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0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387096"/>
            <a:ext cx="8092440" cy="838200"/>
          </a:xfrm>
        </p:spPr>
        <p:txBody>
          <a:bodyPr/>
          <a:lstStyle/>
          <a:p>
            <a:pPr algn="l"/>
            <a:r>
              <a:rPr lang="sk-SK" sz="3200" dirty="0" err="1" smtClean="0"/>
              <a:t>Sinusoidové</a:t>
            </a:r>
            <a:r>
              <a:rPr lang="sk-SK" sz="3200" dirty="0" smtClean="0"/>
              <a:t> vzory sa zobrazia vo frekvenčnom spektre ako body.</a:t>
            </a:r>
            <a:endParaRPr lang="sk-SK" sz="3200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 l="18451" t="21208" r="17714" b="20071"/>
          <a:stretch>
            <a:fillRect/>
          </a:stretch>
        </p:blipFill>
        <p:spPr bwMode="auto">
          <a:xfrm>
            <a:off x="592003" y="1431365"/>
            <a:ext cx="7601021" cy="5244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03767" y="5413248"/>
            <a:ext cx="7666075" cy="987552"/>
          </a:xfrm>
        </p:spPr>
        <p:txBody>
          <a:bodyPr/>
          <a:lstStyle/>
          <a:p>
            <a:r>
              <a:rPr lang="sk-SK" dirty="0" smtClean="0"/>
              <a:t>Nízke frekvencie sú pri strede a vysoké na okrajoch</a:t>
            </a:r>
            <a:endParaRPr lang="sk-SK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 l="11664" t="8295" r="9443" b="7252"/>
          <a:stretch>
            <a:fillRect/>
          </a:stretch>
        </p:blipFill>
        <p:spPr bwMode="auto">
          <a:xfrm>
            <a:off x="1702230" y="194312"/>
            <a:ext cx="6227031" cy="499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 l="23416" t="10462" r="26974" b="21967"/>
          <a:stretch>
            <a:fillRect/>
          </a:stretch>
        </p:blipFill>
        <p:spPr bwMode="auto">
          <a:xfrm>
            <a:off x="1965959" y="141488"/>
            <a:ext cx="5176483" cy="5287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16401" t="77486" r="21390" b="6925"/>
          <a:stretch>
            <a:fillRect/>
          </a:stretch>
        </p:blipFill>
        <p:spPr bwMode="auto">
          <a:xfrm>
            <a:off x="627888" y="5379721"/>
            <a:ext cx="7865820" cy="147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6" t="19279" r="30422" b="10751"/>
          <a:stretch/>
        </p:blipFill>
        <p:spPr bwMode="auto">
          <a:xfrm>
            <a:off x="2148114" y="967461"/>
            <a:ext cx="5152572" cy="5331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43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 l="8907" t="20454" r="8878" b="11588"/>
          <a:stretch>
            <a:fillRect/>
          </a:stretch>
        </p:blipFill>
        <p:spPr bwMode="auto">
          <a:xfrm>
            <a:off x="292608" y="1210133"/>
            <a:ext cx="8659368" cy="5368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altLang="ja-JP" sz="3600">
                <a:ea typeface="ＭＳ Ｐゴシック" pitchFamily="1" charset="-128"/>
              </a:rPr>
              <a:t>Sampling Theorem</a:t>
            </a:r>
          </a:p>
        </p:txBody>
      </p:sp>
      <p:sp>
        <p:nvSpPr>
          <p:cNvPr id="570371" name="Text Box 3"/>
          <p:cNvSpPr txBox="1">
            <a:spLocks noChangeArrowheads="1"/>
          </p:cNvSpPr>
          <p:nvPr/>
        </p:nvSpPr>
        <p:spPr bwMode="auto">
          <a:xfrm>
            <a:off x="685800" y="1219200"/>
            <a:ext cx="27607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800" dirty="0">
                <a:ea typeface="ＭＳ Ｐゴシック" pitchFamily="1" charset="-128"/>
              </a:rPr>
              <a:t>Continuous signal:</a:t>
            </a:r>
          </a:p>
        </p:txBody>
      </p:sp>
      <p:sp>
        <p:nvSpPr>
          <p:cNvPr id="570372" name="Text Box 4"/>
          <p:cNvSpPr txBox="1">
            <a:spLocks noChangeArrowheads="1"/>
          </p:cNvSpPr>
          <p:nvPr/>
        </p:nvSpPr>
        <p:spPr bwMode="auto">
          <a:xfrm>
            <a:off x="685800" y="3276600"/>
            <a:ext cx="43588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800" dirty="0">
                <a:ea typeface="ＭＳ Ｐゴシック" pitchFamily="1" charset="-128"/>
              </a:rPr>
              <a:t>Shah function (Impulse train):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390775" y="1143000"/>
            <a:ext cx="5381625" cy="2073275"/>
            <a:chOff x="1057" y="982"/>
            <a:chExt cx="3390" cy="1306"/>
          </a:xfrm>
        </p:grpSpPr>
        <p:sp>
          <p:nvSpPr>
            <p:cNvPr id="570374" name="Line 6"/>
            <p:cNvSpPr>
              <a:spLocks noChangeShapeType="1"/>
            </p:cNvSpPr>
            <p:nvPr/>
          </p:nvSpPr>
          <p:spPr bwMode="auto">
            <a:xfrm>
              <a:off x="1057" y="2085"/>
              <a:ext cx="3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375" name="Line 7"/>
            <p:cNvSpPr>
              <a:spLocks noChangeShapeType="1"/>
            </p:cNvSpPr>
            <p:nvPr/>
          </p:nvSpPr>
          <p:spPr bwMode="auto">
            <a:xfrm flipV="1">
              <a:off x="1953" y="1042"/>
              <a:ext cx="0" cy="11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376" name="Freeform 8"/>
            <p:cNvSpPr>
              <a:spLocks/>
            </p:cNvSpPr>
            <p:nvPr/>
          </p:nvSpPr>
          <p:spPr bwMode="auto">
            <a:xfrm>
              <a:off x="1202" y="1224"/>
              <a:ext cx="3037" cy="861"/>
            </a:xfrm>
            <a:custGeom>
              <a:avLst/>
              <a:gdLst/>
              <a:ahLst/>
              <a:cxnLst>
                <a:cxn ang="0">
                  <a:pos x="0" y="999"/>
                </a:cxn>
                <a:cxn ang="0">
                  <a:pos x="175" y="898"/>
                </a:cxn>
                <a:cxn ang="0">
                  <a:pos x="413" y="692"/>
                </a:cxn>
                <a:cxn ang="0">
                  <a:pos x="532" y="717"/>
                </a:cxn>
                <a:cxn ang="0">
                  <a:pos x="607" y="717"/>
                </a:cxn>
                <a:cxn ang="0">
                  <a:pos x="651" y="679"/>
                </a:cxn>
                <a:cxn ang="0">
                  <a:pos x="720" y="635"/>
                </a:cxn>
                <a:cxn ang="0">
                  <a:pos x="801" y="642"/>
                </a:cxn>
                <a:cxn ang="0">
                  <a:pos x="883" y="692"/>
                </a:cxn>
                <a:cxn ang="0">
                  <a:pos x="1039" y="654"/>
                </a:cxn>
                <a:cxn ang="0">
                  <a:pos x="1158" y="523"/>
                </a:cxn>
                <a:cxn ang="0">
                  <a:pos x="1252" y="398"/>
                </a:cxn>
                <a:cxn ang="0">
                  <a:pos x="1390" y="347"/>
                </a:cxn>
                <a:cxn ang="0">
                  <a:pos x="1553" y="435"/>
                </a:cxn>
                <a:cxn ang="0">
                  <a:pos x="1697" y="435"/>
                </a:cxn>
                <a:cxn ang="0">
                  <a:pos x="1828" y="266"/>
                </a:cxn>
                <a:cxn ang="0">
                  <a:pos x="1966" y="41"/>
                </a:cxn>
                <a:cxn ang="0">
                  <a:pos x="2054" y="22"/>
                </a:cxn>
                <a:cxn ang="0">
                  <a:pos x="2129" y="97"/>
                </a:cxn>
                <a:cxn ang="0">
                  <a:pos x="2241" y="354"/>
                </a:cxn>
                <a:cxn ang="0">
                  <a:pos x="2423" y="661"/>
                </a:cxn>
                <a:cxn ang="0">
                  <a:pos x="2655" y="836"/>
                </a:cxn>
                <a:cxn ang="0">
                  <a:pos x="2799" y="911"/>
                </a:cxn>
                <a:cxn ang="0">
                  <a:pos x="3037" y="1005"/>
                </a:cxn>
              </a:cxnLst>
              <a:rect l="0" t="0" r="r" b="b"/>
              <a:pathLst>
                <a:path w="3037" h="1005">
                  <a:moveTo>
                    <a:pt x="0" y="999"/>
                  </a:moveTo>
                  <a:cubicBezTo>
                    <a:pt x="53" y="974"/>
                    <a:pt x="106" y="949"/>
                    <a:pt x="175" y="898"/>
                  </a:cubicBezTo>
                  <a:cubicBezTo>
                    <a:pt x="244" y="847"/>
                    <a:pt x="354" y="722"/>
                    <a:pt x="413" y="692"/>
                  </a:cubicBezTo>
                  <a:cubicBezTo>
                    <a:pt x="472" y="662"/>
                    <a:pt x="500" y="713"/>
                    <a:pt x="532" y="717"/>
                  </a:cubicBezTo>
                  <a:cubicBezTo>
                    <a:pt x="564" y="721"/>
                    <a:pt x="587" y="723"/>
                    <a:pt x="607" y="717"/>
                  </a:cubicBezTo>
                  <a:cubicBezTo>
                    <a:pt x="627" y="711"/>
                    <a:pt x="632" y="693"/>
                    <a:pt x="651" y="679"/>
                  </a:cubicBezTo>
                  <a:cubicBezTo>
                    <a:pt x="670" y="665"/>
                    <a:pt x="695" y="641"/>
                    <a:pt x="720" y="635"/>
                  </a:cubicBezTo>
                  <a:cubicBezTo>
                    <a:pt x="745" y="629"/>
                    <a:pt x="774" y="633"/>
                    <a:pt x="801" y="642"/>
                  </a:cubicBezTo>
                  <a:cubicBezTo>
                    <a:pt x="828" y="651"/>
                    <a:pt x="843" y="690"/>
                    <a:pt x="883" y="692"/>
                  </a:cubicBezTo>
                  <a:cubicBezTo>
                    <a:pt x="923" y="694"/>
                    <a:pt x="993" y="682"/>
                    <a:pt x="1039" y="654"/>
                  </a:cubicBezTo>
                  <a:cubicBezTo>
                    <a:pt x="1085" y="626"/>
                    <a:pt x="1122" y="566"/>
                    <a:pt x="1158" y="523"/>
                  </a:cubicBezTo>
                  <a:cubicBezTo>
                    <a:pt x="1194" y="480"/>
                    <a:pt x="1213" y="427"/>
                    <a:pt x="1252" y="398"/>
                  </a:cubicBezTo>
                  <a:cubicBezTo>
                    <a:pt x="1291" y="369"/>
                    <a:pt x="1340" y="341"/>
                    <a:pt x="1390" y="347"/>
                  </a:cubicBezTo>
                  <a:cubicBezTo>
                    <a:pt x="1440" y="353"/>
                    <a:pt x="1502" y="420"/>
                    <a:pt x="1553" y="435"/>
                  </a:cubicBezTo>
                  <a:cubicBezTo>
                    <a:pt x="1604" y="450"/>
                    <a:pt x="1651" y="463"/>
                    <a:pt x="1697" y="435"/>
                  </a:cubicBezTo>
                  <a:cubicBezTo>
                    <a:pt x="1743" y="407"/>
                    <a:pt x="1783" y="332"/>
                    <a:pt x="1828" y="266"/>
                  </a:cubicBezTo>
                  <a:cubicBezTo>
                    <a:pt x="1873" y="200"/>
                    <a:pt x="1928" y="82"/>
                    <a:pt x="1966" y="41"/>
                  </a:cubicBezTo>
                  <a:cubicBezTo>
                    <a:pt x="2004" y="0"/>
                    <a:pt x="2027" y="13"/>
                    <a:pt x="2054" y="22"/>
                  </a:cubicBezTo>
                  <a:cubicBezTo>
                    <a:pt x="2081" y="31"/>
                    <a:pt x="2098" y="42"/>
                    <a:pt x="2129" y="97"/>
                  </a:cubicBezTo>
                  <a:cubicBezTo>
                    <a:pt x="2160" y="152"/>
                    <a:pt x="2192" y="260"/>
                    <a:pt x="2241" y="354"/>
                  </a:cubicBezTo>
                  <a:cubicBezTo>
                    <a:pt x="2290" y="448"/>
                    <a:pt x="2354" y="581"/>
                    <a:pt x="2423" y="661"/>
                  </a:cubicBezTo>
                  <a:cubicBezTo>
                    <a:pt x="2492" y="741"/>
                    <a:pt x="2592" y="794"/>
                    <a:pt x="2655" y="836"/>
                  </a:cubicBezTo>
                  <a:cubicBezTo>
                    <a:pt x="2718" y="878"/>
                    <a:pt x="2735" y="883"/>
                    <a:pt x="2799" y="911"/>
                  </a:cubicBezTo>
                  <a:cubicBezTo>
                    <a:pt x="2863" y="939"/>
                    <a:pt x="2950" y="972"/>
                    <a:pt x="3037" y="1005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  <p:graphicFrame>
          <p:nvGraphicFramePr>
            <p:cNvPr id="570377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76944908"/>
                </p:ext>
              </p:extLst>
            </p:nvPr>
          </p:nvGraphicFramePr>
          <p:xfrm>
            <a:off x="1984" y="982"/>
            <a:ext cx="436" cy="2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483" name="Equation" r:id="rId4" imgW="330120" imgH="215640" progId="Equation.3">
                    <p:embed/>
                  </p:oleObj>
                </mc:Choice>
                <mc:Fallback>
                  <p:oleObj name="Equation" r:id="rId4" imgW="330120" imgH="21564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4" y="982"/>
                          <a:ext cx="436" cy="285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0378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0262122"/>
                </p:ext>
              </p:extLst>
            </p:nvPr>
          </p:nvGraphicFramePr>
          <p:xfrm>
            <a:off x="4279" y="2104"/>
            <a:ext cx="168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484" name="Equation" r:id="rId6" imgW="126720" imgH="139680" progId="Equation.3">
                    <p:embed/>
                  </p:oleObj>
                </mc:Choice>
                <mc:Fallback>
                  <p:oleObj name="Equation" r:id="rId6" imgW="126720" imgH="13968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79" y="2104"/>
                          <a:ext cx="168" cy="18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2097088" y="4343400"/>
            <a:ext cx="5527675" cy="630238"/>
            <a:chOff x="1321" y="2736"/>
            <a:chExt cx="3482" cy="397"/>
          </a:xfrm>
        </p:grpSpPr>
        <p:sp>
          <p:nvSpPr>
            <p:cNvPr id="570380" name="Line 12"/>
            <p:cNvSpPr>
              <a:spLocks noChangeShapeType="1"/>
            </p:cNvSpPr>
            <p:nvPr/>
          </p:nvSpPr>
          <p:spPr bwMode="auto">
            <a:xfrm>
              <a:off x="1471" y="3133"/>
              <a:ext cx="3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382" name="Line 14"/>
            <p:cNvSpPr>
              <a:spLocks noChangeShapeType="1"/>
            </p:cNvSpPr>
            <p:nvPr/>
          </p:nvSpPr>
          <p:spPr bwMode="auto">
            <a:xfrm flipV="1">
              <a:off x="2361" y="273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383" name="Line 15"/>
            <p:cNvSpPr>
              <a:spLocks noChangeShapeType="1"/>
            </p:cNvSpPr>
            <p:nvPr/>
          </p:nvSpPr>
          <p:spPr bwMode="auto">
            <a:xfrm flipV="1">
              <a:off x="2701" y="273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384" name="Line 16"/>
            <p:cNvSpPr>
              <a:spLocks noChangeShapeType="1"/>
            </p:cNvSpPr>
            <p:nvPr/>
          </p:nvSpPr>
          <p:spPr bwMode="auto">
            <a:xfrm flipV="1">
              <a:off x="3039" y="273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385" name="Line 17"/>
            <p:cNvSpPr>
              <a:spLocks noChangeShapeType="1"/>
            </p:cNvSpPr>
            <p:nvPr/>
          </p:nvSpPr>
          <p:spPr bwMode="auto">
            <a:xfrm flipV="1">
              <a:off x="3378" y="273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386" name="Line 18"/>
            <p:cNvSpPr>
              <a:spLocks noChangeShapeType="1"/>
            </p:cNvSpPr>
            <p:nvPr/>
          </p:nvSpPr>
          <p:spPr bwMode="auto">
            <a:xfrm flipV="1">
              <a:off x="3717" y="273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387" name="Line 19"/>
            <p:cNvSpPr>
              <a:spLocks noChangeShapeType="1"/>
            </p:cNvSpPr>
            <p:nvPr/>
          </p:nvSpPr>
          <p:spPr bwMode="auto">
            <a:xfrm flipV="1">
              <a:off x="4056" y="273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388" name="Line 20"/>
            <p:cNvSpPr>
              <a:spLocks noChangeShapeType="1"/>
            </p:cNvSpPr>
            <p:nvPr/>
          </p:nvSpPr>
          <p:spPr bwMode="auto">
            <a:xfrm flipV="1">
              <a:off x="4394" y="273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389" name="Line 21"/>
            <p:cNvSpPr>
              <a:spLocks noChangeShapeType="1"/>
            </p:cNvSpPr>
            <p:nvPr/>
          </p:nvSpPr>
          <p:spPr bwMode="auto">
            <a:xfrm flipV="1">
              <a:off x="2019" y="273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390" name="Line 22"/>
            <p:cNvSpPr>
              <a:spLocks noChangeShapeType="1"/>
            </p:cNvSpPr>
            <p:nvPr/>
          </p:nvSpPr>
          <p:spPr bwMode="auto">
            <a:xfrm flipV="1">
              <a:off x="1675" y="273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393" name="Line 25"/>
            <p:cNvSpPr>
              <a:spLocks noChangeShapeType="1"/>
            </p:cNvSpPr>
            <p:nvPr/>
          </p:nvSpPr>
          <p:spPr bwMode="auto">
            <a:xfrm>
              <a:off x="1321" y="2971"/>
              <a:ext cx="23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394" name="Line 26"/>
            <p:cNvSpPr>
              <a:spLocks noChangeShapeType="1"/>
            </p:cNvSpPr>
            <p:nvPr/>
          </p:nvSpPr>
          <p:spPr bwMode="auto">
            <a:xfrm>
              <a:off x="4490" y="2970"/>
              <a:ext cx="23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570397" name="Text Box 29"/>
          <p:cNvSpPr txBox="1">
            <a:spLocks noChangeArrowheads="1"/>
          </p:cNvSpPr>
          <p:nvPr/>
        </p:nvSpPr>
        <p:spPr bwMode="auto">
          <a:xfrm>
            <a:off x="685800" y="5294088"/>
            <a:ext cx="27158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800" dirty="0">
                <a:ea typeface="ＭＳ Ｐゴシック" pitchFamily="1" charset="-128"/>
              </a:rPr>
              <a:t>Sampled function:</a:t>
            </a:r>
          </a:p>
        </p:txBody>
      </p:sp>
      <p:graphicFrame>
        <p:nvGraphicFramePr>
          <p:cNvPr id="570398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0898154"/>
              </p:ext>
            </p:extLst>
          </p:nvPr>
        </p:nvGraphicFramePr>
        <p:xfrm>
          <a:off x="2657475" y="5724525"/>
          <a:ext cx="4733925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85" name="Equation" r:id="rId8" imgW="2260440" imgH="431640" progId="Equation.3">
                  <p:embed/>
                </p:oleObj>
              </mc:Choice>
              <mc:Fallback>
                <p:oleObj name="Equation" r:id="rId8" imgW="226044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7475" y="5724525"/>
                        <a:ext cx="4733925" cy="90487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0400" name="Rectangle 32"/>
          <p:cNvSpPr>
            <a:spLocks noChangeArrowheads="1"/>
          </p:cNvSpPr>
          <p:nvPr/>
        </p:nvSpPr>
        <p:spPr bwMode="auto">
          <a:xfrm>
            <a:off x="609600" y="838200"/>
            <a:ext cx="7848600" cy="76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2095500" y="3802048"/>
            <a:ext cx="5619750" cy="1819267"/>
            <a:chOff x="901" y="2454"/>
            <a:chExt cx="3540" cy="1146"/>
          </a:xfrm>
        </p:grpSpPr>
        <p:sp>
          <p:nvSpPr>
            <p:cNvPr id="570403" name="Line 35"/>
            <p:cNvSpPr>
              <a:spLocks noChangeShapeType="1"/>
            </p:cNvSpPr>
            <p:nvPr/>
          </p:nvSpPr>
          <p:spPr bwMode="auto">
            <a:xfrm>
              <a:off x="1051" y="3193"/>
              <a:ext cx="3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404" name="Line 36"/>
            <p:cNvSpPr>
              <a:spLocks noChangeShapeType="1"/>
            </p:cNvSpPr>
            <p:nvPr/>
          </p:nvSpPr>
          <p:spPr bwMode="auto">
            <a:xfrm flipV="1">
              <a:off x="1947" y="2582"/>
              <a:ext cx="0" cy="6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405" name="Line 37"/>
            <p:cNvSpPr>
              <a:spLocks noChangeShapeType="1"/>
            </p:cNvSpPr>
            <p:nvPr/>
          </p:nvSpPr>
          <p:spPr bwMode="auto">
            <a:xfrm flipV="1">
              <a:off x="1941" y="279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406" name="Line 38"/>
            <p:cNvSpPr>
              <a:spLocks noChangeShapeType="1"/>
            </p:cNvSpPr>
            <p:nvPr/>
          </p:nvSpPr>
          <p:spPr bwMode="auto">
            <a:xfrm flipV="1">
              <a:off x="2281" y="279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407" name="Line 39"/>
            <p:cNvSpPr>
              <a:spLocks noChangeShapeType="1"/>
            </p:cNvSpPr>
            <p:nvPr/>
          </p:nvSpPr>
          <p:spPr bwMode="auto">
            <a:xfrm flipV="1">
              <a:off x="2619" y="279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408" name="Line 40"/>
            <p:cNvSpPr>
              <a:spLocks noChangeShapeType="1"/>
            </p:cNvSpPr>
            <p:nvPr/>
          </p:nvSpPr>
          <p:spPr bwMode="auto">
            <a:xfrm flipV="1">
              <a:off x="2958" y="279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409" name="Line 41"/>
            <p:cNvSpPr>
              <a:spLocks noChangeShapeType="1"/>
            </p:cNvSpPr>
            <p:nvPr/>
          </p:nvSpPr>
          <p:spPr bwMode="auto">
            <a:xfrm flipV="1">
              <a:off x="3297" y="279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410" name="Line 42"/>
            <p:cNvSpPr>
              <a:spLocks noChangeShapeType="1"/>
            </p:cNvSpPr>
            <p:nvPr/>
          </p:nvSpPr>
          <p:spPr bwMode="auto">
            <a:xfrm flipV="1">
              <a:off x="3636" y="279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411" name="Line 43"/>
            <p:cNvSpPr>
              <a:spLocks noChangeShapeType="1"/>
            </p:cNvSpPr>
            <p:nvPr/>
          </p:nvSpPr>
          <p:spPr bwMode="auto">
            <a:xfrm flipV="1">
              <a:off x="3974" y="279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412" name="Line 44"/>
            <p:cNvSpPr>
              <a:spLocks noChangeShapeType="1"/>
            </p:cNvSpPr>
            <p:nvPr/>
          </p:nvSpPr>
          <p:spPr bwMode="auto">
            <a:xfrm flipV="1">
              <a:off x="1599" y="279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413" name="Line 45"/>
            <p:cNvSpPr>
              <a:spLocks noChangeShapeType="1"/>
            </p:cNvSpPr>
            <p:nvPr/>
          </p:nvSpPr>
          <p:spPr bwMode="auto">
            <a:xfrm flipV="1">
              <a:off x="1255" y="2796"/>
              <a:ext cx="0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  <p:graphicFrame>
          <p:nvGraphicFramePr>
            <p:cNvPr id="570414" name="Object 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66565999"/>
                </p:ext>
              </p:extLst>
            </p:nvPr>
          </p:nvGraphicFramePr>
          <p:xfrm>
            <a:off x="2000" y="2454"/>
            <a:ext cx="368" cy="2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486" name="Equation" r:id="rId10" imgW="279360" imgH="215640" progId="Equation.3">
                    <p:embed/>
                  </p:oleObj>
                </mc:Choice>
                <mc:Fallback>
                  <p:oleObj name="Equation" r:id="rId10" imgW="279360" imgH="21564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00" y="2454"/>
                          <a:ext cx="368" cy="285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0415" name="Object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8943432"/>
                </p:ext>
              </p:extLst>
            </p:nvPr>
          </p:nvGraphicFramePr>
          <p:xfrm>
            <a:off x="4273" y="3219"/>
            <a:ext cx="168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487" name="Equation" r:id="rId12" imgW="126720" imgH="139680" progId="Equation.3">
                    <p:embed/>
                  </p:oleObj>
                </mc:Choice>
                <mc:Fallback>
                  <p:oleObj name="Equation" r:id="rId12" imgW="126720" imgH="13968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73" y="3219"/>
                          <a:ext cx="168" cy="18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70416" name="Line 48"/>
            <p:cNvSpPr>
              <a:spLocks noChangeShapeType="1"/>
            </p:cNvSpPr>
            <p:nvPr/>
          </p:nvSpPr>
          <p:spPr bwMode="auto">
            <a:xfrm>
              <a:off x="901" y="3031"/>
              <a:ext cx="23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  <p:sp>
          <p:nvSpPr>
            <p:cNvPr id="570417" name="Line 49"/>
            <p:cNvSpPr>
              <a:spLocks noChangeShapeType="1"/>
            </p:cNvSpPr>
            <p:nvPr/>
          </p:nvSpPr>
          <p:spPr bwMode="auto">
            <a:xfrm>
              <a:off x="4070" y="3030"/>
              <a:ext cx="23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sk-SK"/>
            </a:p>
          </p:txBody>
        </p:sp>
        <p:graphicFrame>
          <p:nvGraphicFramePr>
            <p:cNvPr id="570418" name="Object 5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39694457"/>
                </p:ext>
              </p:extLst>
            </p:nvPr>
          </p:nvGraphicFramePr>
          <p:xfrm>
            <a:off x="2683" y="3310"/>
            <a:ext cx="218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488" name="Equation" r:id="rId13" imgW="164880" imgH="228600" progId="Equation.3">
                    <p:embed/>
                  </p:oleObj>
                </mc:Choice>
                <mc:Fallback>
                  <p:oleObj name="Equation" r:id="rId13" imgW="164880" imgH="22860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83" y="3310"/>
                          <a:ext cx="218" cy="29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70419" name="Line 51"/>
            <p:cNvSpPr>
              <a:spLocks noChangeShapeType="1"/>
            </p:cNvSpPr>
            <p:nvPr/>
          </p:nvSpPr>
          <p:spPr bwMode="auto">
            <a:xfrm>
              <a:off x="2611" y="3258"/>
              <a:ext cx="3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sk-SK"/>
            </a:p>
          </p:txBody>
        </p:sp>
      </p:grpSp>
      <p:graphicFrame>
        <p:nvGraphicFramePr>
          <p:cNvPr id="570420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0920423"/>
              </p:ext>
            </p:extLst>
          </p:nvPr>
        </p:nvGraphicFramePr>
        <p:xfrm>
          <a:off x="5530850" y="3543300"/>
          <a:ext cx="2328863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89" name="Equation" r:id="rId15" imgW="1244520" imgH="431640" progId="Equation.3">
                  <p:embed/>
                </p:oleObj>
              </mc:Choice>
              <mc:Fallback>
                <p:oleObj name="Equation" r:id="rId15" imgW="124452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0850" y="3543300"/>
                        <a:ext cx="2328863" cy="80803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3 0.03194 L 0.00173 -0.3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3040"/>
            <a:ext cx="8229600" cy="842962"/>
          </a:xfrm>
        </p:spPr>
        <p:txBody>
          <a:bodyPr/>
          <a:lstStyle/>
          <a:p>
            <a:r>
              <a:rPr lang="en-US" dirty="0"/>
              <a:t>Sampling</a:t>
            </a:r>
          </a:p>
        </p:txBody>
      </p:sp>
      <p:pic>
        <p:nvPicPr>
          <p:cNvPr id="19459" name="Picture 3" descr="alia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1100378"/>
            <a:ext cx="3810000" cy="2857500"/>
          </a:xfrm>
          <a:noFill/>
          <a:ln/>
        </p:spPr>
      </p:pic>
      <p:pic>
        <p:nvPicPr>
          <p:cNvPr id="19460" name="Picture 4" descr="alias-no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1100378"/>
            <a:ext cx="3810000" cy="2857500"/>
          </a:xfrm>
          <a:noFill/>
          <a:ln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 l="14068" t="45908" r="45143" b="17623"/>
          <a:stretch>
            <a:fillRect/>
          </a:stretch>
        </p:blipFill>
        <p:spPr bwMode="auto">
          <a:xfrm>
            <a:off x="2554520" y="4039774"/>
            <a:ext cx="4072853" cy="2731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r>
              <a:rPr lang="en-US" dirty="0"/>
              <a:t>Sampling and the </a:t>
            </a:r>
            <a:r>
              <a:rPr lang="en-US" dirty="0" err="1"/>
              <a:t>Nyquist</a:t>
            </a:r>
            <a:r>
              <a:rPr lang="en-US" dirty="0"/>
              <a:t> rate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4457" y="1698171"/>
            <a:ext cx="8146143" cy="4847771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sk-SK" sz="2800" b="1" dirty="0" smtClean="0"/>
              <a:t>Pri vzorkovaní spojitej funkcie môže vzniknúť </a:t>
            </a:r>
            <a:r>
              <a:rPr lang="sk-SK" sz="2800" b="1" dirty="0" err="1" smtClean="0"/>
              <a:t>aliasing</a:t>
            </a:r>
            <a:r>
              <a:rPr lang="sk-SK" sz="2800" dirty="0" smtClean="0"/>
              <a:t> ak vzorkovacia frekvencia nie je dostatočne vysoká</a:t>
            </a:r>
          </a:p>
          <a:p>
            <a:pPr>
              <a:spcBef>
                <a:spcPts val="1200"/>
              </a:spcBef>
            </a:pPr>
            <a:r>
              <a:rPr lang="sk-SK" sz="2800" dirty="0" smtClean="0"/>
              <a:t>Vzorkovacia frekvencia musí byť taká vysoká aby zachytila aj tie najvyššie frekvencie obrazu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228" y="1875971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k-SK" dirty="0" smtClean="0"/>
              <a:t>Predísť </a:t>
            </a:r>
            <a:r>
              <a:rPr lang="sk-SK" dirty="0" err="1" smtClean="0"/>
              <a:t>aliasingu</a:t>
            </a:r>
            <a:r>
              <a:rPr lang="sk-SK" dirty="0" smtClean="0"/>
              <a:t>:</a:t>
            </a:r>
          </a:p>
          <a:p>
            <a:pPr>
              <a:lnSpc>
                <a:spcPct val="90000"/>
              </a:lnSpc>
            </a:pPr>
            <a:r>
              <a:rPr lang="sk-SK" dirty="0" smtClean="0"/>
              <a:t>Vzorkovacia frekvencia &gt; 2 * max frekvencia v obraze </a:t>
            </a:r>
          </a:p>
          <a:p>
            <a:pPr lvl="1">
              <a:lnSpc>
                <a:spcPct val="90000"/>
              </a:lnSpc>
            </a:pPr>
            <a:r>
              <a:rPr lang="sk-SK" sz="3200" dirty="0" smtClean="0"/>
              <a:t>Treba viac ako 2 vzorky na periódu </a:t>
            </a:r>
          </a:p>
          <a:p>
            <a:pPr lvl="1">
              <a:lnSpc>
                <a:spcPct val="90000"/>
              </a:lnSpc>
            </a:pPr>
            <a:r>
              <a:rPr lang="sk-SK" sz="3200" dirty="0" smtClean="0"/>
              <a:t>Minimálna vzorkovacia frekvencia sa nazýva </a:t>
            </a:r>
            <a:r>
              <a:rPr lang="sk-SK" sz="3200" b="1" dirty="0" err="1" smtClean="0">
                <a:solidFill>
                  <a:srgbClr val="FFC000"/>
                </a:solidFill>
              </a:rPr>
              <a:t>Nyquist</a:t>
            </a:r>
            <a:r>
              <a:rPr lang="sk-SK" sz="3200" b="1" dirty="0" smtClean="0">
                <a:solidFill>
                  <a:srgbClr val="FFC000"/>
                </a:solidFill>
              </a:rPr>
              <a:t> rate</a:t>
            </a:r>
          </a:p>
          <a:p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and the </a:t>
            </a:r>
            <a:r>
              <a:rPr lang="en-US" dirty="0" err="1"/>
              <a:t>Nyquist</a:t>
            </a:r>
            <a:r>
              <a:rPr lang="en-US" dirty="0"/>
              <a:t> rate</a:t>
            </a:r>
          </a:p>
        </p:txBody>
      </p:sp>
    </p:spTree>
    <p:extLst>
      <p:ext uri="{BB962C8B-B14F-4D97-AF65-F5344CB8AC3E}">
        <p14:creationId xmlns:p14="http://schemas.microsoft.com/office/powerpoint/2010/main" val="245629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Diskrétna Fourierova transformácia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1" t="76912" r="51543" b="14517"/>
          <a:stretch/>
        </p:blipFill>
        <p:spPr bwMode="auto">
          <a:xfrm>
            <a:off x="4652184" y="4419947"/>
            <a:ext cx="3548387" cy="489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9" t="24984" r="8091" b="55945"/>
          <a:stretch/>
        </p:blipFill>
        <p:spPr bwMode="auto">
          <a:xfrm>
            <a:off x="326572" y="1784491"/>
            <a:ext cx="4187371" cy="1110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1" t="43865" r="49250" b="45088"/>
          <a:stretch/>
        </p:blipFill>
        <p:spPr bwMode="auto">
          <a:xfrm>
            <a:off x="4652184" y="2208873"/>
            <a:ext cx="3548387" cy="595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0" t="56626" r="8091" b="23184"/>
          <a:stretch/>
        </p:blipFill>
        <p:spPr bwMode="auto">
          <a:xfrm>
            <a:off x="326572" y="3663071"/>
            <a:ext cx="4187371" cy="1245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037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Rozšírenie</a:t>
            </a:r>
            <a:r>
              <a:rPr lang="en-US" dirty="0" smtClean="0"/>
              <a:t> DFT </a:t>
            </a:r>
            <a:r>
              <a:rPr lang="sk-SK" dirty="0" smtClean="0"/>
              <a:t>do</a:t>
            </a:r>
            <a:r>
              <a:rPr lang="en-US" dirty="0" smtClean="0"/>
              <a:t> 2D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Predpokladajme že </a:t>
            </a:r>
            <a:r>
              <a:rPr lang="en-US" dirty="0" smtClean="0"/>
              <a:t>f(</a:t>
            </a:r>
            <a:r>
              <a:rPr lang="en-US" dirty="0" err="1" smtClean="0"/>
              <a:t>x,y</a:t>
            </a:r>
            <a:r>
              <a:rPr lang="en-US" dirty="0" smtClean="0"/>
              <a:t>) </a:t>
            </a:r>
            <a:r>
              <a:rPr lang="sk-SK" dirty="0" smtClean="0"/>
              <a:t>je</a:t>
            </a:r>
            <a:r>
              <a:rPr lang="en-US" dirty="0" smtClean="0"/>
              <a:t> M x N.</a:t>
            </a:r>
          </a:p>
          <a:p>
            <a:endParaRPr lang="en-US" dirty="0" smtClean="0"/>
          </a:p>
          <a:p>
            <a:r>
              <a:rPr lang="en-US" dirty="0" smtClean="0"/>
              <a:t>DFT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sk-SK" dirty="0" smtClean="0"/>
              <a:t>Inverzná</a:t>
            </a:r>
            <a:r>
              <a:rPr lang="en-US" dirty="0" smtClean="0"/>
              <a:t> DFT: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9667" y="2467428"/>
            <a:ext cx="5401733" cy="838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3581400"/>
            <a:ext cx="4038600" cy="4302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67099" y="4510995"/>
            <a:ext cx="4407527" cy="8447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67099" y="5834062"/>
            <a:ext cx="3657600" cy="390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424853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5610"/>
            <a:ext cx="8229600" cy="886505"/>
          </a:xfrm>
        </p:spPr>
        <p:txBody>
          <a:bodyPr/>
          <a:lstStyle/>
          <a:p>
            <a:r>
              <a:rPr lang="sk-SK" dirty="0" smtClean="0"/>
              <a:t>Filtre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05" t="21443" r="33648" b="57586"/>
          <a:stretch/>
        </p:blipFill>
        <p:spPr bwMode="auto">
          <a:xfrm>
            <a:off x="326691" y="1537087"/>
            <a:ext cx="4680738" cy="182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5" t="55080" r="38651" b="23279"/>
          <a:stretch/>
        </p:blipFill>
        <p:spPr bwMode="auto">
          <a:xfrm>
            <a:off x="5308581" y="1537087"/>
            <a:ext cx="3648322" cy="2016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69" t="24429" r="39128" b="54047"/>
          <a:stretch/>
        </p:blipFill>
        <p:spPr bwMode="auto">
          <a:xfrm>
            <a:off x="326691" y="3806372"/>
            <a:ext cx="3989016" cy="2254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3" t="58620" r="37802" b="20904"/>
          <a:stretch/>
        </p:blipFill>
        <p:spPr bwMode="auto">
          <a:xfrm>
            <a:off x="4520958" y="3916421"/>
            <a:ext cx="4285375" cy="2144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738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Vizualizácia</a:t>
            </a:r>
            <a:r>
              <a:rPr lang="en-US" dirty="0" smtClean="0"/>
              <a:t> DFT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16743"/>
            <a:ext cx="8153400" cy="4114800"/>
          </a:xfrm>
        </p:spPr>
        <p:txBody>
          <a:bodyPr/>
          <a:lstStyle/>
          <a:p>
            <a:r>
              <a:rPr lang="sk-SK" sz="2800" dirty="0" smtClean="0"/>
              <a:t>Väčšinou zobrazujeme </a:t>
            </a:r>
            <a:r>
              <a:rPr lang="en-US" sz="2800" dirty="0" smtClean="0"/>
              <a:t>|F(</a:t>
            </a:r>
            <a:r>
              <a:rPr lang="en-US" sz="2800" dirty="0" err="1" smtClean="0"/>
              <a:t>u,v</a:t>
            </a:r>
            <a:r>
              <a:rPr lang="en-US" sz="2800" dirty="0" smtClean="0"/>
              <a:t>)|</a:t>
            </a:r>
          </a:p>
          <a:p>
            <a:r>
              <a:rPr lang="sk-SK" sz="2800" dirty="0" smtClean="0"/>
              <a:t>Dynamický rozsah </a:t>
            </a:r>
            <a:r>
              <a:rPr lang="en-US" sz="2800" dirty="0" smtClean="0"/>
              <a:t>|F(</a:t>
            </a:r>
            <a:r>
              <a:rPr lang="en-US" sz="2800" dirty="0" err="1" smtClean="0"/>
              <a:t>u,v</a:t>
            </a:r>
            <a:r>
              <a:rPr lang="en-US" sz="2800" dirty="0" smtClean="0"/>
              <a:t>)| </a:t>
            </a:r>
            <a:r>
              <a:rPr lang="sk-SK" sz="2800" dirty="0" smtClean="0"/>
              <a:t>je obvykle veľmi vysoký</a:t>
            </a:r>
            <a:endParaRPr lang="en-US" sz="2800" dirty="0" smtClean="0"/>
          </a:p>
          <a:p>
            <a:pPr defTabSz="319088"/>
            <a:endParaRPr lang="sk-SK" sz="2800" dirty="0" smtClean="0"/>
          </a:p>
          <a:p>
            <a:pPr defTabSz="319088"/>
            <a:r>
              <a:rPr lang="sk-SK" sz="2800" dirty="0" smtClean="0"/>
              <a:t>Aplikujeme logaritmus</a:t>
            </a:r>
            <a:r>
              <a:rPr lang="en-US" sz="2800" dirty="0" smtClean="0"/>
              <a:t>:</a:t>
            </a:r>
            <a:r>
              <a:rPr lang="sk-SK" sz="2800" dirty="0" smtClean="0"/>
              <a:t>											</a:t>
            </a:r>
          </a:p>
          <a:p>
            <a:pPr marL="0" indent="0" defTabSz="319088">
              <a:buNone/>
            </a:pPr>
            <a:r>
              <a:rPr lang="sk-SK" sz="2800" dirty="0"/>
              <a:t>	</a:t>
            </a:r>
            <a:r>
              <a:rPr lang="en-US" sz="2800" dirty="0" smtClean="0"/>
              <a:t>(</a:t>
            </a:r>
            <a:r>
              <a:rPr lang="en-US" sz="2800" dirty="0"/>
              <a:t>c </a:t>
            </a:r>
            <a:r>
              <a:rPr lang="sk-SK" sz="2800" dirty="0" smtClean="0"/>
              <a:t>je konštanta</a:t>
            </a:r>
            <a:r>
              <a:rPr lang="en-US" sz="2800" dirty="0" smtClean="0"/>
              <a:t>)</a:t>
            </a: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987960"/>
            <a:ext cx="3352800" cy="620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4957" y="4267200"/>
            <a:ext cx="1863725" cy="17907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90938" y="4286250"/>
            <a:ext cx="1790700" cy="1809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4267200"/>
            <a:ext cx="1863725" cy="18176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3581400" y="6096000"/>
            <a:ext cx="1900238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/>
              <a:t>before scaling</a:t>
            </a:r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6172200" y="6096000"/>
            <a:ext cx="167957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/>
              <a:t>after scaling</a:t>
            </a:r>
          </a:p>
        </p:txBody>
      </p:sp>
      <p:sp>
        <p:nvSpPr>
          <p:cNvPr id="39946" name="Text Box 10"/>
          <p:cNvSpPr txBox="1">
            <a:spLocks noChangeArrowheads="1"/>
          </p:cNvSpPr>
          <p:nvPr/>
        </p:nvSpPr>
        <p:spPr bwMode="auto">
          <a:xfrm>
            <a:off x="1152523" y="6061075"/>
            <a:ext cx="19494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dirty="0"/>
              <a:t>original image</a:t>
            </a:r>
          </a:p>
        </p:txBody>
      </p:sp>
    </p:spTree>
    <p:extLst>
      <p:ext uri="{BB962C8B-B14F-4D97-AF65-F5344CB8AC3E}">
        <p14:creationId xmlns:p14="http://schemas.microsoft.com/office/powerpoint/2010/main" val="197098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DFT Properties: (1) Separability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229600" cy="4114800"/>
          </a:xfrm>
        </p:spPr>
        <p:txBody>
          <a:bodyPr/>
          <a:lstStyle/>
          <a:p>
            <a:r>
              <a:rPr lang="en-US" smtClean="0"/>
              <a:t>The 2D DFT can be computed using 1D transforms </a:t>
            </a:r>
            <a:r>
              <a:rPr lang="en-US" b="1" smtClean="0"/>
              <a:t>only</a:t>
            </a:r>
            <a:r>
              <a:rPr lang="en-US" smtClean="0"/>
              <a:t>:</a:t>
            </a:r>
          </a:p>
          <a:p>
            <a:pPr lvl="1">
              <a:buFontTx/>
              <a:buNone/>
            </a:pPr>
            <a:endParaRPr lang="en-US" smtClean="0"/>
          </a:p>
          <a:p>
            <a:pPr lvl="1">
              <a:buFontTx/>
              <a:buNone/>
            </a:pPr>
            <a:r>
              <a:rPr lang="en-US" sz="2400" smtClean="0"/>
              <a:t>Forward DFT: </a:t>
            </a:r>
          </a:p>
          <a:p>
            <a:pPr lvl="1">
              <a:buFontTx/>
              <a:buNone/>
            </a:pPr>
            <a:endParaRPr lang="en-US" sz="2400" smtClean="0"/>
          </a:p>
          <a:p>
            <a:pPr lvl="1">
              <a:buFontTx/>
              <a:buNone/>
            </a:pPr>
            <a:endParaRPr lang="en-US" sz="2400" smtClean="0"/>
          </a:p>
          <a:p>
            <a:pPr lvl="1">
              <a:buFontTx/>
              <a:buNone/>
            </a:pPr>
            <a:r>
              <a:rPr lang="en-US" sz="2400" smtClean="0"/>
              <a:t>Inverse DFT: 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66143" y="3233058"/>
            <a:ext cx="4572000" cy="9032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66143" y="4278086"/>
            <a:ext cx="4724400" cy="10398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graphicFrame>
        <p:nvGraphicFramePr>
          <p:cNvPr id="2396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1886943"/>
              </p:ext>
            </p:extLst>
          </p:nvPr>
        </p:nvGraphicFramePr>
        <p:xfrm>
          <a:off x="2119086" y="5451475"/>
          <a:ext cx="5029200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96" name="Equation" r:id="rId6" imgW="1752600" imgH="304800" progId="Equation.DSMT4">
                  <p:embed/>
                </p:oleObj>
              </mc:Choice>
              <mc:Fallback>
                <p:oleObj name="Equation" r:id="rId6" imgW="1752600" imgH="304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086" y="5451475"/>
                        <a:ext cx="5029200" cy="87471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9623" name="Text Box 7"/>
          <p:cNvSpPr txBox="1">
            <a:spLocks noChangeArrowheads="1"/>
          </p:cNvSpPr>
          <p:nvPr/>
        </p:nvSpPr>
        <p:spPr bwMode="auto">
          <a:xfrm>
            <a:off x="593725" y="5451475"/>
            <a:ext cx="1417638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kernel is</a:t>
            </a:r>
          </a:p>
          <a:p>
            <a:r>
              <a:rPr lang="en-US">
                <a:solidFill>
                  <a:schemeClr val="accent2"/>
                </a:solidFill>
              </a:rPr>
              <a:t>separable:</a:t>
            </a:r>
          </a:p>
        </p:txBody>
      </p:sp>
    </p:spTree>
    <p:extLst>
      <p:ext uri="{BB962C8B-B14F-4D97-AF65-F5344CB8AC3E}">
        <p14:creationId xmlns:p14="http://schemas.microsoft.com/office/powerpoint/2010/main" val="409294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9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39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2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DFT Properties: (1) </a:t>
            </a:r>
            <a:r>
              <a:rPr lang="en-US" dirty="0" err="1" smtClean="0"/>
              <a:t>Separability</a:t>
            </a:r>
            <a:endParaRPr lang="en-US" dirty="0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Rewrite F(u,v) as follows: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Let’s set: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Then:  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2590800"/>
            <a:ext cx="5029200" cy="8826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3886200"/>
            <a:ext cx="3733800" cy="10001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0" y="5257800"/>
            <a:ext cx="4114800" cy="9461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77057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 smtClean="0"/>
              <a:t>How can we compute F(</a:t>
            </a:r>
            <a:r>
              <a:rPr lang="en-US" dirty="0" err="1" smtClean="0"/>
              <a:t>x,v</a:t>
            </a:r>
            <a:r>
              <a:rPr lang="en-US" dirty="0" smtClean="0"/>
              <a:t>)?   </a:t>
            </a:r>
          </a:p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r>
              <a:rPr lang="en-US" dirty="0" smtClean="0"/>
              <a:t>  </a:t>
            </a:r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How can we compute F(</a:t>
            </a:r>
            <a:r>
              <a:rPr lang="en-US" dirty="0" err="1"/>
              <a:t>u</a:t>
            </a:r>
            <a:r>
              <a:rPr lang="en-US" dirty="0" err="1" smtClean="0"/>
              <a:t>,v</a:t>
            </a:r>
            <a:r>
              <a:rPr lang="en-US" dirty="0" smtClean="0"/>
              <a:t>)?</a:t>
            </a:r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en-US" dirty="0" smtClean="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DFT Properties: (1) </a:t>
            </a:r>
            <a:r>
              <a:rPr lang="en-US" dirty="0" err="1" smtClean="0"/>
              <a:t>Separability</a:t>
            </a:r>
            <a:endParaRPr lang="en-US" dirty="0" smtClean="0"/>
          </a:p>
        </p:txBody>
      </p:sp>
      <p:pic>
        <p:nvPicPr>
          <p:cNvPr id="430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9596" y="5114472"/>
            <a:ext cx="4114800" cy="9461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grpSp>
        <p:nvGrpSpPr>
          <p:cNvPr id="43013" name="Group 2"/>
          <p:cNvGrpSpPr>
            <a:grpSpLocks/>
          </p:cNvGrpSpPr>
          <p:nvPr/>
        </p:nvGrpSpPr>
        <p:grpSpPr bwMode="auto">
          <a:xfrm>
            <a:off x="1514479" y="2201069"/>
            <a:ext cx="6497638" cy="1000125"/>
            <a:chOff x="1600200" y="2668588"/>
            <a:chExt cx="6497864" cy="1000125"/>
          </a:xfrm>
        </p:grpSpPr>
        <p:sp>
          <p:nvSpPr>
            <p:cNvPr id="43016" name="Rectangle 1"/>
            <p:cNvSpPr>
              <a:spLocks noChangeArrowheads="1"/>
            </p:cNvSpPr>
            <p:nvPr/>
          </p:nvSpPr>
          <p:spPr bwMode="auto">
            <a:xfrm>
              <a:off x="1600200" y="2668588"/>
              <a:ext cx="6497864" cy="1000125"/>
            </a:xfrm>
            <a:prstGeom prst="rect">
              <a:avLst/>
            </a:prstGeom>
            <a:solidFill>
              <a:schemeClr val="tx1"/>
            </a:solidFill>
            <a:ln w="12700" cap="sq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sk-SK"/>
            </a:p>
          </p:txBody>
        </p:sp>
        <p:pic>
          <p:nvPicPr>
            <p:cNvPr id="43017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00200" y="2668588"/>
              <a:ext cx="3733800" cy="100012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grpSp>
          <p:nvGrpSpPr>
            <p:cNvPr id="43018" name="Group 10"/>
            <p:cNvGrpSpPr>
              <a:grpSpLocks/>
            </p:cNvGrpSpPr>
            <p:nvPr/>
          </p:nvGrpSpPr>
          <p:grpSpPr bwMode="auto">
            <a:xfrm>
              <a:off x="5094514" y="2723356"/>
              <a:ext cx="3003550" cy="782638"/>
              <a:chOff x="2688" y="3312"/>
              <a:chExt cx="1892" cy="493"/>
            </a:xfrm>
          </p:grpSpPr>
          <p:pic>
            <p:nvPicPr>
              <p:cNvPr id="43019" name="Picture 1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37634"/>
              <a:stretch>
                <a:fillRect/>
              </a:stretch>
            </p:blipFill>
            <p:spPr bwMode="auto">
              <a:xfrm>
                <a:off x="2688" y="3312"/>
                <a:ext cx="1750" cy="49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sp>
            <p:nvSpPr>
              <p:cNvPr id="43020" name="Text Box 12"/>
              <p:cNvSpPr txBox="1">
                <a:spLocks noChangeArrowheads="1"/>
              </p:cNvSpPr>
              <p:nvPr/>
            </p:nvSpPr>
            <p:spPr bwMode="auto">
              <a:xfrm>
                <a:off x="4416" y="3456"/>
                <a:ext cx="164" cy="231"/>
              </a:xfrm>
              <a:prstGeom prst="rect">
                <a:avLst/>
              </a:prstGeom>
              <a:solidFill>
                <a:schemeClr val="tx1"/>
              </a:solidFill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r>
                  <a:rPr lang="en-US" sz="1800">
                    <a:solidFill>
                      <a:schemeClr val="bg2"/>
                    </a:solidFill>
                  </a:rPr>
                  <a:t>)</a:t>
                </a:r>
              </a:p>
            </p:txBody>
          </p:sp>
        </p:grpSp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36996" y="3502139"/>
            <a:ext cx="39433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C000"/>
                </a:solidFill>
              </a:rPr>
              <a:t>N x DFT of rows of f(</a:t>
            </a:r>
            <a:r>
              <a:rPr lang="en-US" sz="2800" dirty="0" err="1">
                <a:solidFill>
                  <a:srgbClr val="FFC000"/>
                </a:solidFill>
              </a:rPr>
              <a:t>x,y</a:t>
            </a:r>
            <a:r>
              <a:rPr lang="en-US" sz="2800" dirty="0">
                <a:solidFill>
                  <a:srgbClr val="FFC000"/>
                </a:solidFill>
              </a:rPr>
              <a:t>)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468938" y="5391150"/>
            <a:ext cx="3282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FFC000"/>
                </a:solidFill>
              </a:rPr>
              <a:t>DFT of cols of F(x,v)</a:t>
            </a:r>
          </a:p>
        </p:txBody>
      </p:sp>
    </p:spTree>
    <p:extLst>
      <p:ext uri="{BB962C8B-B14F-4D97-AF65-F5344CB8AC3E}">
        <p14:creationId xmlns:p14="http://schemas.microsoft.com/office/powerpoint/2010/main" val="11740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DFT Properties: (1) </a:t>
            </a:r>
            <a:r>
              <a:rPr lang="en-US" dirty="0" err="1" smtClean="0"/>
              <a:t>Separability</a:t>
            </a:r>
            <a:r>
              <a:rPr lang="en-US" dirty="0" smtClean="0"/>
              <a:t> </a:t>
            </a:r>
          </a:p>
        </p:txBody>
      </p:sp>
      <p:pic>
        <p:nvPicPr>
          <p:cNvPr id="44035" name="Picture 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2590800"/>
            <a:ext cx="8382000" cy="2341563"/>
          </a:xfrm>
          <a:noFill/>
        </p:spPr>
      </p:pic>
    </p:spTree>
    <p:extLst>
      <p:ext uri="{BB962C8B-B14F-4D97-AF65-F5344CB8AC3E}">
        <p14:creationId xmlns:p14="http://schemas.microsoft.com/office/powerpoint/2010/main" val="401277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DFT Properties: (2) Periodicity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The DFT and its inverse are periodic with period N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743200"/>
            <a:ext cx="6858000" cy="6556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grpSp>
        <p:nvGrpSpPr>
          <p:cNvPr id="45061" name="Group 6"/>
          <p:cNvGrpSpPr>
            <a:grpSpLocks/>
          </p:cNvGrpSpPr>
          <p:nvPr/>
        </p:nvGrpSpPr>
        <p:grpSpPr bwMode="auto">
          <a:xfrm>
            <a:off x="609600" y="3886200"/>
            <a:ext cx="8161338" cy="2435225"/>
            <a:chOff x="480" y="1728"/>
            <a:chExt cx="5141" cy="1534"/>
          </a:xfrm>
        </p:grpSpPr>
        <p:pic>
          <p:nvPicPr>
            <p:cNvPr id="45062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 b="48488"/>
            <a:stretch>
              <a:fillRect/>
            </a:stretch>
          </p:blipFill>
          <p:spPr bwMode="auto">
            <a:xfrm>
              <a:off x="2701" y="1931"/>
              <a:ext cx="2920" cy="112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45063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 r="66292"/>
            <a:stretch>
              <a:fillRect/>
            </a:stretch>
          </p:blipFill>
          <p:spPr bwMode="auto">
            <a:xfrm>
              <a:off x="480" y="1728"/>
              <a:ext cx="1440" cy="1534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45064" name="Line 9"/>
            <p:cNvSpPr>
              <a:spLocks noChangeShapeType="1"/>
            </p:cNvSpPr>
            <p:nvPr/>
          </p:nvSpPr>
          <p:spPr bwMode="auto">
            <a:xfrm>
              <a:off x="2064" y="2400"/>
              <a:ext cx="528" cy="0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 type="triangle" w="sm" len="sm"/>
              <a:tailEnd type="triangle" w="sm" len="sm"/>
            </a:ln>
          </p:spPr>
          <p:txBody>
            <a:bodyPr/>
            <a:lstStyle/>
            <a:p>
              <a:endParaRPr lang="sk-SK"/>
            </a:p>
          </p:txBody>
        </p:sp>
      </p:grpSp>
    </p:spTree>
    <p:extLst>
      <p:ext uri="{BB962C8B-B14F-4D97-AF65-F5344CB8AC3E}">
        <p14:creationId xmlns:p14="http://schemas.microsoft.com/office/powerpoint/2010/main" val="166358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DFT Properties: (3) Symmetry</a:t>
            </a:r>
          </a:p>
        </p:txBody>
      </p:sp>
      <p:pic>
        <p:nvPicPr>
          <p:cNvPr id="4608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2819400"/>
            <a:ext cx="6096000" cy="7254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46084" name="Rectangle 9"/>
          <p:cNvSpPr>
            <a:spLocks noChangeArrowheads="1"/>
          </p:cNvSpPr>
          <p:nvPr/>
        </p:nvSpPr>
        <p:spPr bwMode="auto">
          <a:xfrm>
            <a:off x="838200" y="1981200"/>
            <a:ext cx="3352800" cy="4889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600"/>
              <a:t> If f(x,y) is real, then</a:t>
            </a:r>
          </a:p>
        </p:txBody>
      </p:sp>
      <p:pic>
        <p:nvPicPr>
          <p:cNvPr id="46085" name="Picture 2"/>
          <p:cNvPicPr>
            <a:picLocks noChangeAspect="1" noChangeArrowheads="1"/>
          </p:cNvPicPr>
          <p:nvPr/>
        </p:nvPicPr>
        <p:blipFill>
          <a:blip r:embed="rId4" cstate="print"/>
          <a:srcRect l="7526" t="49869" r="4578" b="37218"/>
          <a:stretch>
            <a:fillRect/>
          </a:stretch>
        </p:blipFill>
        <p:spPr bwMode="auto">
          <a:xfrm>
            <a:off x="1143000" y="4289425"/>
            <a:ext cx="75279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5794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DFT Properties: (4) Translation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81200"/>
            <a:ext cx="7772400" cy="4114800"/>
          </a:xfrm>
        </p:spPr>
        <p:txBody>
          <a:bodyPr/>
          <a:lstStyle/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pPr>
              <a:buFontTx/>
              <a:buNone/>
            </a:pPr>
            <a:endParaRPr lang="en-US" smtClean="0"/>
          </a:p>
        </p:txBody>
      </p:sp>
      <p:grpSp>
        <p:nvGrpSpPr>
          <p:cNvPr id="47108" name="Group 16"/>
          <p:cNvGrpSpPr>
            <a:grpSpLocks/>
          </p:cNvGrpSpPr>
          <p:nvPr/>
        </p:nvGrpSpPr>
        <p:grpSpPr bwMode="auto">
          <a:xfrm>
            <a:off x="2772229" y="2043114"/>
            <a:ext cx="3444435" cy="524156"/>
            <a:chOff x="1926" y="1095"/>
            <a:chExt cx="1995" cy="203"/>
          </a:xfrm>
        </p:grpSpPr>
        <p:sp>
          <p:nvSpPr>
            <p:cNvPr id="47121" name="Text Box 12"/>
            <p:cNvSpPr txBox="1">
              <a:spLocks noChangeArrowheads="1"/>
            </p:cNvSpPr>
            <p:nvPr/>
          </p:nvSpPr>
          <p:spPr bwMode="auto">
            <a:xfrm>
              <a:off x="1926" y="1095"/>
              <a:ext cx="1995" cy="20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2800" b="1" dirty="0"/>
                <a:t>f(</a:t>
              </a:r>
              <a:r>
                <a:rPr lang="en-US" sz="2800" b="1" dirty="0" err="1"/>
                <a:t>x,y</a:t>
              </a:r>
              <a:r>
                <a:rPr lang="en-US" sz="2800" b="1" dirty="0"/>
                <a:t>)                </a:t>
              </a:r>
              <a:r>
                <a:rPr lang="en-US" sz="2800" b="1" dirty="0" smtClean="0"/>
                <a:t> </a:t>
              </a:r>
              <a:r>
                <a:rPr lang="en-US" sz="2800" b="1" dirty="0"/>
                <a:t>F(</a:t>
              </a:r>
              <a:r>
                <a:rPr lang="en-US" sz="2800" b="1" dirty="0" err="1"/>
                <a:t>u,v</a:t>
              </a:r>
              <a:r>
                <a:rPr lang="en-US" sz="2800" b="1" dirty="0"/>
                <a:t>)</a:t>
              </a:r>
            </a:p>
          </p:txBody>
        </p:sp>
        <p:sp>
          <p:nvSpPr>
            <p:cNvPr id="47122" name="Line 13"/>
            <p:cNvSpPr>
              <a:spLocks noChangeShapeType="1"/>
            </p:cNvSpPr>
            <p:nvPr/>
          </p:nvSpPr>
          <p:spPr bwMode="auto">
            <a:xfrm>
              <a:off x="2568" y="1202"/>
              <a:ext cx="528" cy="0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 type="triangle" w="sm" len="sm"/>
              <a:tailEnd type="triangle" w="sm" len="sm"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7109" name="Group 1"/>
          <p:cNvGrpSpPr>
            <a:grpSpLocks/>
          </p:cNvGrpSpPr>
          <p:nvPr/>
        </p:nvGrpSpPr>
        <p:grpSpPr bwMode="auto">
          <a:xfrm>
            <a:off x="1295400" y="5410200"/>
            <a:ext cx="6477000" cy="709613"/>
            <a:chOff x="1295400" y="5410200"/>
            <a:chExt cx="6477000" cy="709613"/>
          </a:xfrm>
        </p:grpSpPr>
        <p:grpSp>
          <p:nvGrpSpPr>
            <p:cNvPr id="47115" name="Group 11"/>
            <p:cNvGrpSpPr>
              <a:grpSpLocks/>
            </p:cNvGrpSpPr>
            <p:nvPr/>
          </p:nvGrpSpPr>
          <p:grpSpPr bwMode="auto">
            <a:xfrm>
              <a:off x="1295400" y="5410200"/>
              <a:ext cx="6477000" cy="709613"/>
              <a:chOff x="1056" y="3024"/>
              <a:chExt cx="4080" cy="447"/>
            </a:xfrm>
          </p:grpSpPr>
          <p:pic>
            <p:nvPicPr>
              <p:cNvPr id="47117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056" y="3024"/>
                <a:ext cx="4080" cy="44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sp>
            <p:nvSpPr>
              <p:cNvPr id="47118" name="Text Box 6"/>
              <p:cNvSpPr txBox="1">
                <a:spLocks noChangeArrowheads="1"/>
              </p:cNvSpPr>
              <p:nvPr/>
            </p:nvSpPr>
            <p:spPr bwMode="auto">
              <a:xfrm>
                <a:off x="2592" y="3072"/>
                <a:ext cx="560" cy="231"/>
              </a:xfrm>
              <a:prstGeom prst="rect">
                <a:avLst/>
              </a:prstGeom>
              <a:solidFill>
                <a:schemeClr val="tx1"/>
              </a:solidFill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r>
                  <a:rPr lang="en-US" sz="1800">
                    <a:solidFill>
                      <a:schemeClr val="bg2"/>
                    </a:solidFill>
                  </a:rPr>
                  <a:t>)</a:t>
                </a:r>
                <a:r>
                  <a:rPr lang="en-US" sz="1800"/>
                  <a:t>           </a:t>
                </a:r>
              </a:p>
            </p:txBody>
          </p:sp>
          <p:sp>
            <p:nvSpPr>
              <p:cNvPr id="47119" name="Line 7"/>
              <p:cNvSpPr>
                <a:spLocks noChangeShapeType="1"/>
              </p:cNvSpPr>
              <p:nvPr/>
            </p:nvSpPr>
            <p:spPr bwMode="auto">
              <a:xfrm>
                <a:off x="2112" y="3264"/>
                <a:ext cx="480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47120" name="Text Box 8"/>
              <p:cNvSpPr txBox="1">
                <a:spLocks noChangeArrowheads="1"/>
              </p:cNvSpPr>
              <p:nvPr/>
            </p:nvSpPr>
            <p:spPr bwMode="auto">
              <a:xfrm>
                <a:off x="2246" y="3240"/>
                <a:ext cx="220" cy="23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r>
                  <a:rPr lang="en-US" sz="1800">
                    <a:solidFill>
                      <a:schemeClr val="bg2"/>
                    </a:solidFill>
                  </a:rPr>
                  <a:t>N</a:t>
                </a:r>
              </a:p>
            </p:txBody>
          </p:sp>
        </p:grpSp>
        <p:sp>
          <p:nvSpPr>
            <p:cNvPr id="47116" name="Line 14"/>
            <p:cNvSpPr>
              <a:spLocks noChangeShapeType="1"/>
            </p:cNvSpPr>
            <p:nvPr/>
          </p:nvSpPr>
          <p:spPr bwMode="auto">
            <a:xfrm>
              <a:off x="4038600" y="5715000"/>
              <a:ext cx="1295400" cy="38100"/>
            </a:xfrm>
            <a:prstGeom prst="line">
              <a:avLst/>
            </a:prstGeom>
            <a:noFill/>
            <a:ln w="76200" cap="sq">
              <a:solidFill>
                <a:schemeClr val="bg2"/>
              </a:solidFill>
              <a:round/>
              <a:headEnd type="triangle" w="sm" len="sm"/>
              <a:tailEnd type="triangle" w="sm" len="sm"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7110" name="Group 2"/>
          <p:cNvGrpSpPr>
            <a:grpSpLocks/>
          </p:cNvGrpSpPr>
          <p:nvPr/>
        </p:nvGrpSpPr>
        <p:grpSpPr bwMode="auto">
          <a:xfrm>
            <a:off x="1270000" y="3505200"/>
            <a:ext cx="6248400" cy="877888"/>
            <a:chOff x="1270363" y="3505200"/>
            <a:chExt cx="6248400" cy="877888"/>
          </a:xfrm>
        </p:grpSpPr>
        <p:pic>
          <p:nvPicPr>
            <p:cNvPr id="47113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70363" y="3505200"/>
              <a:ext cx="6248400" cy="87788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47114" name="Line 15"/>
            <p:cNvSpPr>
              <a:spLocks noChangeShapeType="1"/>
            </p:cNvSpPr>
            <p:nvPr/>
          </p:nvSpPr>
          <p:spPr bwMode="auto">
            <a:xfrm>
              <a:off x="3649980" y="3948079"/>
              <a:ext cx="1143000" cy="18256"/>
            </a:xfrm>
            <a:prstGeom prst="line">
              <a:avLst/>
            </a:prstGeom>
            <a:noFill/>
            <a:ln w="76200" cap="sq">
              <a:solidFill>
                <a:schemeClr val="bg2"/>
              </a:solidFill>
              <a:round/>
              <a:headEnd type="triangle" w="sm" len="sm"/>
              <a:tailEnd type="triangle" w="sm" len="sm"/>
            </a:ln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7111" name="Text Box 17"/>
          <p:cNvSpPr txBox="1">
            <a:spLocks noChangeArrowheads="1"/>
          </p:cNvSpPr>
          <p:nvPr/>
        </p:nvSpPr>
        <p:spPr bwMode="auto">
          <a:xfrm>
            <a:off x="1295400" y="2895600"/>
            <a:ext cx="4298950" cy="4889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600"/>
              <a:t> Translation is spatial domain:</a:t>
            </a:r>
          </a:p>
        </p:txBody>
      </p:sp>
      <p:sp>
        <p:nvSpPr>
          <p:cNvPr id="47112" name="Text Box 18"/>
          <p:cNvSpPr txBox="1">
            <a:spLocks noChangeArrowheads="1"/>
          </p:cNvSpPr>
          <p:nvPr/>
        </p:nvSpPr>
        <p:spPr bwMode="auto">
          <a:xfrm>
            <a:off x="1143000" y="4724400"/>
            <a:ext cx="4754563" cy="4889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600"/>
              <a:t> Translation is frequency domain:</a:t>
            </a:r>
          </a:p>
        </p:txBody>
      </p:sp>
    </p:spTree>
    <p:extLst>
      <p:ext uri="{BB962C8B-B14F-4D97-AF65-F5344CB8AC3E}">
        <p14:creationId xmlns:p14="http://schemas.microsoft.com/office/powerpoint/2010/main" val="234255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se.iitd.ac.in/%7Eparag/projects/DIP/asign1/testf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013" y="1392726"/>
            <a:ext cx="1722650" cy="172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4" name="Picture 2" descr="http://www.cse.iitd.ac.in/%7Eparag/projects/DIP/asign1/testfftsp_org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93" y="1392726"/>
            <a:ext cx="1722650" cy="172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6" name="Picture 4" descr="http://www.cse.iitd.ac.in/%7Eparag/projects/DIP/asign1/testfftd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013" y="3214454"/>
            <a:ext cx="1722650" cy="172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8" name="Picture 6" descr="http://www.cse.iitd.ac.in/%7Eparag/projects/DIP/asign1/testfftu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013" y="5065477"/>
            <a:ext cx="1722650" cy="172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cse.iitd.ac.in/%7Eparag/projects/DIP/asign1/testfftsp_org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93" y="3214454"/>
            <a:ext cx="1722650" cy="172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cse.iitd.ac.in/%7Eparag/projects/DIP/asign1/testfftsp_org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93" y="5065477"/>
            <a:ext cx="1722650" cy="172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DFT Properties: (4) Translation</a:t>
            </a:r>
          </a:p>
        </p:txBody>
      </p:sp>
    </p:spTree>
    <p:extLst>
      <p:ext uri="{BB962C8B-B14F-4D97-AF65-F5344CB8AC3E}">
        <p14:creationId xmlns:p14="http://schemas.microsoft.com/office/powerpoint/2010/main" val="356066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DFT Properties: (4) Translation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19672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u="sng" dirty="0" smtClean="0"/>
              <a:t>Warning:</a:t>
            </a:r>
            <a:r>
              <a:rPr lang="en-US" sz="2800" dirty="0" smtClean="0"/>
              <a:t> to show a </a:t>
            </a:r>
            <a:r>
              <a:rPr lang="en-US" sz="2800" dirty="0" smtClean="0">
                <a:solidFill>
                  <a:srgbClr val="FFC000"/>
                </a:solidFill>
              </a:rPr>
              <a:t>full period</a:t>
            </a:r>
            <a:r>
              <a:rPr lang="en-US" sz="2800" dirty="0" smtClean="0"/>
              <a:t>, we need to translate the origin of the transform at </a:t>
            </a:r>
            <a:r>
              <a:rPr lang="en-US" sz="2800" b="1" dirty="0" smtClean="0"/>
              <a:t>u=N/2</a:t>
            </a:r>
            <a:r>
              <a:rPr lang="en-US" sz="2800" dirty="0" smtClean="0"/>
              <a:t> (or at </a:t>
            </a:r>
            <a:r>
              <a:rPr lang="en-US" sz="2800" b="1" dirty="0" smtClean="0"/>
              <a:t>(N/2,N/2)</a:t>
            </a:r>
            <a:r>
              <a:rPr lang="en-US" sz="2800" dirty="0" smtClean="0"/>
              <a:t> in 2D)</a:t>
            </a:r>
          </a:p>
        </p:txBody>
      </p:sp>
      <p:pic>
        <p:nvPicPr>
          <p:cNvPr id="48132" name="Picture 5"/>
          <p:cNvPicPr>
            <a:picLocks noChangeAspect="1" noChangeArrowheads="1"/>
          </p:cNvPicPr>
          <p:nvPr/>
        </p:nvPicPr>
        <p:blipFill>
          <a:blip r:embed="rId3" cstate="print"/>
          <a:srcRect r="66292"/>
          <a:stretch>
            <a:fillRect/>
          </a:stretch>
        </p:blipFill>
        <p:spPr bwMode="auto">
          <a:xfrm>
            <a:off x="533400" y="3657600"/>
            <a:ext cx="2286000" cy="24352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48133" name="Line 6"/>
          <p:cNvSpPr>
            <a:spLocks noChangeShapeType="1"/>
          </p:cNvSpPr>
          <p:nvPr/>
        </p:nvSpPr>
        <p:spPr bwMode="auto">
          <a:xfrm>
            <a:off x="3124200" y="4953000"/>
            <a:ext cx="838200" cy="0"/>
          </a:xfrm>
          <a:prstGeom prst="line">
            <a:avLst/>
          </a:prstGeom>
          <a:noFill/>
          <a:ln w="57150" cap="sq">
            <a:solidFill>
              <a:schemeClr val="tx1"/>
            </a:solidFill>
            <a:round/>
            <a:headEnd type="triangle" w="sm" len="sm"/>
            <a:tailEnd type="triangle" w="sm" len="sm"/>
          </a:ln>
        </p:spPr>
        <p:txBody>
          <a:bodyPr/>
          <a:lstStyle/>
          <a:p>
            <a:endParaRPr lang="sk-SK"/>
          </a:p>
        </p:txBody>
      </p:sp>
      <p:grpSp>
        <p:nvGrpSpPr>
          <p:cNvPr id="48134" name="Group 2"/>
          <p:cNvGrpSpPr>
            <a:grpSpLocks/>
          </p:cNvGrpSpPr>
          <p:nvPr/>
        </p:nvGrpSpPr>
        <p:grpSpPr bwMode="auto">
          <a:xfrm>
            <a:off x="4267200" y="3124200"/>
            <a:ext cx="4343400" cy="3254375"/>
            <a:chOff x="4267200" y="3124200"/>
            <a:chExt cx="4343400" cy="3254375"/>
          </a:xfrm>
        </p:grpSpPr>
        <p:pic>
          <p:nvPicPr>
            <p:cNvPr id="48135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67200" y="3124200"/>
              <a:ext cx="4343400" cy="325437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48136" name="TextBox 1"/>
            <p:cNvSpPr txBox="1">
              <a:spLocks noChangeArrowheads="1"/>
            </p:cNvSpPr>
            <p:nvPr/>
          </p:nvSpPr>
          <p:spPr bwMode="auto">
            <a:xfrm>
              <a:off x="7086600" y="4864326"/>
              <a:ext cx="1401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2"/>
                  </a:solidFill>
                </a:rPr>
                <a:t>|F(u-N/2)|</a:t>
              </a:r>
            </a:p>
          </p:txBody>
        </p:sp>
        <p:sp>
          <p:nvSpPr>
            <p:cNvPr id="48137" name="TextBox 8"/>
            <p:cNvSpPr txBox="1">
              <a:spLocks noChangeArrowheads="1"/>
            </p:cNvSpPr>
            <p:nvPr/>
          </p:nvSpPr>
          <p:spPr bwMode="auto">
            <a:xfrm>
              <a:off x="7491559" y="3178573"/>
              <a:ext cx="83708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2"/>
                  </a:solidFill>
                </a:rPr>
                <a:t>|F(u)|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672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DFT Properties: (4) Translation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r>
              <a:rPr lang="en-US" smtClean="0"/>
              <a:t>To move F(u,v) at (N/2, N/2), take </a:t>
            </a:r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1714" y="1866105"/>
            <a:ext cx="1752600" cy="4810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49157" name="Text Box 10"/>
          <p:cNvSpPr txBox="1">
            <a:spLocks noChangeArrowheads="1"/>
          </p:cNvSpPr>
          <p:nvPr/>
        </p:nvSpPr>
        <p:spPr bwMode="auto">
          <a:xfrm>
            <a:off x="838200" y="2962275"/>
            <a:ext cx="920750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/>
              <a:t>Using</a:t>
            </a:r>
          </a:p>
        </p:txBody>
      </p:sp>
      <p:grpSp>
        <p:nvGrpSpPr>
          <p:cNvPr id="49158" name="Group 12"/>
          <p:cNvGrpSpPr>
            <a:grpSpLocks/>
          </p:cNvGrpSpPr>
          <p:nvPr/>
        </p:nvGrpSpPr>
        <p:grpSpPr bwMode="auto">
          <a:xfrm>
            <a:off x="1905000" y="2849563"/>
            <a:ext cx="6477000" cy="709612"/>
            <a:chOff x="1295400" y="5410200"/>
            <a:chExt cx="6477000" cy="709613"/>
          </a:xfrm>
        </p:grpSpPr>
        <p:grpSp>
          <p:nvGrpSpPr>
            <p:cNvPr id="49163" name="Group 11"/>
            <p:cNvGrpSpPr>
              <a:grpSpLocks/>
            </p:cNvGrpSpPr>
            <p:nvPr/>
          </p:nvGrpSpPr>
          <p:grpSpPr bwMode="auto">
            <a:xfrm>
              <a:off x="1295400" y="5410200"/>
              <a:ext cx="6477000" cy="709613"/>
              <a:chOff x="1056" y="3024"/>
              <a:chExt cx="4080" cy="447"/>
            </a:xfrm>
          </p:grpSpPr>
          <p:pic>
            <p:nvPicPr>
              <p:cNvPr id="49165" name="Picture 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056" y="3024"/>
                <a:ext cx="4080" cy="44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sp>
            <p:nvSpPr>
              <p:cNvPr id="49166" name="Text Box 6"/>
              <p:cNvSpPr txBox="1">
                <a:spLocks noChangeArrowheads="1"/>
              </p:cNvSpPr>
              <p:nvPr/>
            </p:nvSpPr>
            <p:spPr bwMode="auto">
              <a:xfrm>
                <a:off x="2592" y="3072"/>
                <a:ext cx="560" cy="231"/>
              </a:xfrm>
              <a:prstGeom prst="rect">
                <a:avLst/>
              </a:prstGeom>
              <a:solidFill>
                <a:schemeClr val="tx1"/>
              </a:solidFill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r>
                  <a:rPr lang="en-US" sz="1800">
                    <a:solidFill>
                      <a:schemeClr val="bg2"/>
                    </a:solidFill>
                  </a:rPr>
                  <a:t>)</a:t>
                </a:r>
                <a:r>
                  <a:rPr lang="en-US" sz="1800"/>
                  <a:t>           </a:t>
                </a:r>
              </a:p>
            </p:txBody>
          </p:sp>
          <p:sp>
            <p:nvSpPr>
              <p:cNvPr id="49167" name="Line 7"/>
              <p:cNvSpPr>
                <a:spLocks noChangeShapeType="1"/>
              </p:cNvSpPr>
              <p:nvPr/>
            </p:nvSpPr>
            <p:spPr bwMode="auto">
              <a:xfrm>
                <a:off x="2112" y="3264"/>
                <a:ext cx="480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49168" name="Text Box 8"/>
              <p:cNvSpPr txBox="1">
                <a:spLocks noChangeArrowheads="1"/>
              </p:cNvSpPr>
              <p:nvPr/>
            </p:nvSpPr>
            <p:spPr bwMode="auto">
              <a:xfrm>
                <a:off x="2246" y="3240"/>
                <a:ext cx="220" cy="23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r>
                  <a:rPr lang="en-US" sz="1800">
                    <a:solidFill>
                      <a:schemeClr val="bg2"/>
                    </a:solidFill>
                  </a:rPr>
                  <a:t>N</a:t>
                </a:r>
              </a:p>
            </p:txBody>
          </p:sp>
        </p:grpSp>
        <p:sp>
          <p:nvSpPr>
            <p:cNvPr id="49164" name="Line 14"/>
            <p:cNvSpPr>
              <a:spLocks noChangeShapeType="1"/>
            </p:cNvSpPr>
            <p:nvPr/>
          </p:nvSpPr>
          <p:spPr bwMode="auto">
            <a:xfrm>
              <a:off x="4038600" y="5715000"/>
              <a:ext cx="1295400" cy="38100"/>
            </a:xfrm>
            <a:prstGeom prst="line">
              <a:avLst/>
            </a:prstGeom>
            <a:noFill/>
            <a:ln w="76200" cap="sq">
              <a:solidFill>
                <a:schemeClr val="bg2"/>
              </a:solidFill>
              <a:round/>
              <a:headEnd type="triangle" w="sm" len="sm"/>
              <a:tailEnd type="triangle" w="sm" len="sm"/>
            </a:ln>
          </p:spPr>
          <p:txBody>
            <a:bodyPr/>
            <a:lstStyle/>
            <a:p>
              <a:endParaRPr lang="sk-SK"/>
            </a:p>
          </p:txBody>
        </p:sp>
      </p:grpSp>
      <p:pic>
        <p:nvPicPr>
          <p:cNvPr id="4915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9900" y="3962400"/>
            <a:ext cx="4267200" cy="9826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grpSp>
        <p:nvGrpSpPr>
          <p:cNvPr id="49160" name="Group 1"/>
          <p:cNvGrpSpPr>
            <a:grpSpLocks/>
          </p:cNvGrpSpPr>
          <p:nvPr/>
        </p:nvGrpSpPr>
        <p:grpSpPr bwMode="auto">
          <a:xfrm>
            <a:off x="2438400" y="5638800"/>
            <a:ext cx="4876800" cy="582613"/>
            <a:chOff x="2438400" y="5638800"/>
            <a:chExt cx="4876800" cy="582613"/>
          </a:xfrm>
        </p:grpSpPr>
        <p:pic>
          <p:nvPicPr>
            <p:cNvPr id="49161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438400" y="5638800"/>
              <a:ext cx="4876800" cy="58261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49162" name="Line 14"/>
            <p:cNvSpPr>
              <a:spLocks noChangeShapeType="1"/>
            </p:cNvSpPr>
            <p:nvPr/>
          </p:nvSpPr>
          <p:spPr bwMode="auto">
            <a:xfrm>
              <a:off x="4105275" y="5929313"/>
              <a:ext cx="682625" cy="0"/>
            </a:xfrm>
            <a:prstGeom prst="line">
              <a:avLst/>
            </a:prstGeom>
            <a:noFill/>
            <a:ln w="76200" cap="sq">
              <a:solidFill>
                <a:schemeClr val="bg2"/>
              </a:solidFill>
              <a:round/>
              <a:headEnd type="triangle" w="sm" len="sm"/>
              <a:tailEnd type="triangle" w="sm" len="sm"/>
            </a:ln>
          </p:spPr>
          <p:txBody>
            <a:bodyPr/>
            <a:lstStyle/>
            <a:p>
              <a:endParaRPr lang="sk-SK"/>
            </a:p>
          </p:txBody>
        </p:sp>
      </p:grpSp>
    </p:spTree>
    <p:extLst>
      <p:ext uri="{BB962C8B-B14F-4D97-AF65-F5344CB8AC3E}">
        <p14:creationId xmlns:p14="http://schemas.microsoft.com/office/powerpoint/2010/main" val="417675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DFT Properties: (4) Translation</a:t>
            </a:r>
          </a:p>
        </p:txBody>
      </p:sp>
      <p:pic>
        <p:nvPicPr>
          <p:cNvPr id="5017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3450" y="2603500"/>
            <a:ext cx="4876800" cy="5826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50180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810000"/>
            <a:ext cx="2743200" cy="19954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50181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3886200"/>
            <a:ext cx="2590800" cy="19510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50182" name="Picture 9"/>
          <p:cNvPicPr>
            <a:picLocks noChangeAspect="1" noChangeArrowheads="1"/>
          </p:cNvPicPr>
          <p:nvPr/>
        </p:nvPicPr>
        <p:blipFill>
          <a:blip r:embed="rId6" cstate="print"/>
          <a:srcRect r="3983" b="1672"/>
          <a:stretch>
            <a:fillRect/>
          </a:stretch>
        </p:blipFill>
        <p:spPr bwMode="auto">
          <a:xfrm>
            <a:off x="6324600" y="3886200"/>
            <a:ext cx="2482850" cy="19192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50183" name="Text Box 11"/>
          <p:cNvSpPr txBox="1">
            <a:spLocks noChangeArrowheads="1"/>
          </p:cNvSpPr>
          <p:nvPr/>
        </p:nvSpPr>
        <p:spPr bwMode="auto">
          <a:xfrm>
            <a:off x="4175125" y="5753100"/>
            <a:ext cx="14351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1800"/>
              <a:t>no translation</a:t>
            </a:r>
          </a:p>
        </p:txBody>
      </p:sp>
      <p:sp>
        <p:nvSpPr>
          <p:cNvPr id="50184" name="Text Box 12"/>
          <p:cNvSpPr txBox="1">
            <a:spLocks noChangeArrowheads="1"/>
          </p:cNvSpPr>
          <p:nvPr/>
        </p:nvSpPr>
        <p:spPr bwMode="auto">
          <a:xfrm>
            <a:off x="6934200" y="5791200"/>
            <a:ext cx="16256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1800"/>
              <a:t>after translation</a:t>
            </a:r>
          </a:p>
        </p:txBody>
      </p:sp>
      <p:sp>
        <p:nvSpPr>
          <p:cNvPr id="50185" name="Line 14"/>
          <p:cNvSpPr>
            <a:spLocks noChangeShapeType="1"/>
          </p:cNvSpPr>
          <p:nvPr/>
        </p:nvSpPr>
        <p:spPr bwMode="auto">
          <a:xfrm>
            <a:off x="3865563" y="2868613"/>
            <a:ext cx="682625" cy="0"/>
          </a:xfrm>
          <a:prstGeom prst="line">
            <a:avLst/>
          </a:prstGeom>
          <a:noFill/>
          <a:ln w="76200" cap="sq">
            <a:solidFill>
              <a:schemeClr val="bg2"/>
            </a:solidFill>
            <a:round/>
            <a:headEnd type="triangle" w="sm" len="sm"/>
            <a:tailEnd type="triangle" w="sm" len="sm"/>
          </a:ln>
        </p:spPr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337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DFT Properties: (5) Rotation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Otočením</a:t>
            </a:r>
            <a:r>
              <a:rPr lang="en-US" dirty="0" smtClean="0"/>
              <a:t> f(</a:t>
            </a:r>
            <a:r>
              <a:rPr lang="en-US" dirty="0" err="1" smtClean="0"/>
              <a:t>x,y</a:t>
            </a:r>
            <a:r>
              <a:rPr lang="en-US" dirty="0" smtClean="0"/>
              <a:t>) </a:t>
            </a:r>
            <a:r>
              <a:rPr lang="sk-SK" dirty="0" smtClean="0"/>
              <a:t>o uhol </a:t>
            </a:r>
            <a:r>
              <a:rPr lang="el-GR" dirty="0" smtClean="0">
                <a:cs typeface="Times New Roman" pitchFamily="18" charset="0"/>
              </a:rPr>
              <a:t>θ</a:t>
            </a:r>
            <a:r>
              <a:rPr lang="sk-SK" dirty="0" smtClean="0">
                <a:cs typeface="Times New Roman" pitchFamily="18" charset="0"/>
              </a:rPr>
              <a:t>,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sk-SK" dirty="0" smtClean="0">
                <a:cs typeface="Times New Roman" pitchFamily="18" charset="0"/>
              </a:rPr>
              <a:t>sa otočí </a:t>
            </a:r>
            <a:r>
              <a:rPr lang="en-US" dirty="0" smtClean="0">
                <a:cs typeface="Times New Roman" pitchFamily="18" charset="0"/>
              </a:rPr>
              <a:t>F(</a:t>
            </a:r>
            <a:r>
              <a:rPr lang="en-US" dirty="0" err="1" smtClean="0">
                <a:cs typeface="Times New Roman" pitchFamily="18" charset="0"/>
              </a:rPr>
              <a:t>u,v</a:t>
            </a:r>
            <a:r>
              <a:rPr lang="en-US" dirty="0" smtClean="0">
                <a:cs typeface="Times New Roman" pitchFamily="18" charset="0"/>
              </a:rPr>
              <a:t>) </a:t>
            </a:r>
            <a:r>
              <a:rPr lang="sk-SK" dirty="0" smtClean="0">
                <a:cs typeface="Times New Roman" pitchFamily="18" charset="0"/>
              </a:rPr>
              <a:t>o ten istý uhol </a:t>
            </a:r>
            <a:r>
              <a:rPr lang="el-GR" dirty="0" smtClean="0">
                <a:cs typeface="Times New Roman" pitchFamily="18" charset="0"/>
              </a:rPr>
              <a:t>θ</a:t>
            </a:r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3" cstate="print"/>
          <a:srcRect r="53703"/>
          <a:stretch>
            <a:fillRect/>
          </a:stretch>
        </p:blipFill>
        <p:spPr bwMode="auto">
          <a:xfrm>
            <a:off x="2057400" y="2775852"/>
            <a:ext cx="1905000" cy="19129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4" cstate="print"/>
          <a:srcRect r="53703"/>
          <a:stretch>
            <a:fillRect/>
          </a:stretch>
        </p:blipFill>
        <p:spPr bwMode="auto">
          <a:xfrm>
            <a:off x="2057400" y="4833252"/>
            <a:ext cx="1905000" cy="18557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51206" name="Picture 6"/>
          <p:cNvPicPr>
            <a:picLocks noChangeAspect="1" noChangeArrowheads="1"/>
          </p:cNvPicPr>
          <p:nvPr/>
        </p:nvPicPr>
        <p:blipFill>
          <a:blip r:embed="rId3" cstate="print"/>
          <a:srcRect l="51852"/>
          <a:stretch>
            <a:fillRect/>
          </a:stretch>
        </p:blipFill>
        <p:spPr bwMode="auto">
          <a:xfrm rot="16200000">
            <a:off x="5410200" y="2775852"/>
            <a:ext cx="1981200" cy="19129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51207" name="Picture 7"/>
          <p:cNvPicPr>
            <a:picLocks noChangeAspect="1" noChangeArrowheads="1"/>
          </p:cNvPicPr>
          <p:nvPr/>
        </p:nvPicPr>
        <p:blipFill>
          <a:blip r:embed="rId4" cstate="print"/>
          <a:srcRect l="51852"/>
          <a:stretch>
            <a:fillRect/>
          </a:stretch>
        </p:blipFill>
        <p:spPr bwMode="auto">
          <a:xfrm rot="16200000">
            <a:off x="5410200" y="4833252"/>
            <a:ext cx="1981200" cy="18557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51208" name="Line 8"/>
          <p:cNvSpPr>
            <a:spLocks noChangeShapeType="1"/>
          </p:cNvSpPr>
          <p:nvPr/>
        </p:nvSpPr>
        <p:spPr bwMode="auto">
          <a:xfrm>
            <a:off x="4114800" y="3842652"/>
            <a:ext cx="990600" cy="0"/>
          </a:xfrm>
          <a:prstGeom prst="line">
            <a:avLst/>
          </a:prstGeom>
          <a:noFill/>
          <a:ln w="57150" cap="sq">
            <a:solidFill>
              <a:schemeClr val="tx1"/>
            </a:solidFill>
            <a:round/>
            <a:headEnd type="triangle" w="sm" len="sm"/>
            <a:tailEnd type="triangle" w="sm" len="sm"/>
          </a:ln>
        </p:spPr>
        <p:txBody>
          <a:bodyPr/>
          <a:lstStyle/>
          <a:p>
            <a:endParaRPr lang="sk-SK"/>
          </a:p>
        </p:txBody>
      </p:sp>
      <p:sp>
        <p:nvSpPr>
          <p:cNvPr id="51209" name="Line 9"/>
          <p:cNvSpPr>
            <a:spLocks noChangeShapeType="1"/>
          </p:cNvSpPr>
          <p:nvPr/>
        </p:nvSpPr>
        <p:spPr bwMode="auto">
          <a:xfrm>
            <a:off x="4114800" y="5747652"/>
            <a:ext cx="990600" cy="0"/>
          </a:xfrm>
          <a:prstGeom prst="line">
            <a:avLst/>
          </a:prstGeom>
          <a:noFill/>
          <a:ln w="57150" cap="sq">
            <a:solidFill>
              <a:schemeClr val="tx1"/>
            </a:solidFill>
            <a:round/>
            <a:headEnd type="triangle" w="sm" len="sm"/>
            <a:tailEnd type="triangle" w="sm" len="sm"/>
          </a:ln>
        </p:spPr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476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458200" cy="1143000"/>
          </a:xfrm>
        </p:spPr>
        <p:txBody>
          <a:bodyPr/>
          <a:lstStyle/>
          <a:p>
            <a:r>
              <a:rPr lang="en-US" smtClean="0"/>
              <a:t>DFT Properties: (6) Addition/Multiplication</a:t>
            </a:r>
          </a:p>
        </p:txBody>
      </p:sp>
      <p:pic>
        <p:nvPicPr>
          <p:cNvPr id="52227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63763" y="2590800"/>
            <a:ext cx="5562600" cy="796925"/>
          </a:xfrm>
          <a:noFill/>
        </p:spPr>
      </p:pic>
      <p:pic>
        <p:nvPicPr>
          <p:cNvPr id="5222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8538" y="4275138"/>
            <a:ext cx="5638800" cy="7270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52229" name="Text Box 6"/>
          <p:cNvSpPr txBox="1">
            <a:spLocks noChangeArrowheads="1"/>
          </p:cNvSpPr>
          <p:nvPr/>
        </p:nvSpPr>
        <p:spPr bwMode="auto">
          <a:xfrm>
            <a:off x="1066800" y="4394200"/>
            <a:ext cx="1092200" cy="523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800"/>
              <a:t>but …</a:t>
            </a:r>
          </a:p>
        </p:txBody>
      </p:sp>
    </p:spTree>
    <p:extLst>
      <p:ext uri="{BB962C8B-B14F-4D97-AF65-F5344CB8AC3E}">
        <p14:creationId xmlns:p14="http://schemas.microsoft.com/office/powerpoint/2010/main" val="264736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DFT Properties: (7) Scale</a:t>
            </a:r>
          </a:p>
        </p:txBody>
      </p:sp>
      <p:pic>
        <p:nvPicPr>
          <p:cNvPr id="53251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899197" y="3015343"/>
            <a:ext cx="5412279" cy="1077686"/>
          </a:xfrm>
          <a:noFill/>
        </p:spPr>
      </p:pic>
      <p:sp>
        <p:nvSpPr>
          <p:cNvPr id="53252" name="Line 14"/>
          <p:cNvSpPr>
            <a:spLocks noChangeShapeType="1"/>
          </p:cNvSpPr>
          <p:nvPr/>
        </p:nvSpPr>
        <p:spPr bwMode="auto">
          <a:xfrm>
            <a:off x="4105275" y="3617686"/>
            <a:ext cx="1000125" cy="0"/>
          </a:xfrm>
          <a:prstGeom prst="line">
            <a:avLst/>
          </a:prstGeom>
          <a:noFill/>
          <a:ln w="76200" cap="sq">
            <a:solidFill>
              <a:schemeClr val="bg2"/>
            </a:solidFill>
            <a:round/>
            <a:headEnd type="triangle" w="sm" len="sm"/>
            <a:tailEnd type="triangle" w="sm" len="sm"/>
          </a:ln>
        </p:spPr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2226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DFT Properties: (8) Average value</a:t>
            </a:r>
          </a:p>
        </p:txBody>
      </p:sp>
      <p:pic>
        <p:nvPicPr>
          <p:cNvPr id="54275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19400" y="1981200"/>
            <a:ext cx="3962400" cy="1025525"/>
          </a:xfrm>
          <a:noFill/>
        </p:spPr>
      </p:pic>
      <p:pic>
        <p:nvPicPr>
          <p:cNvPr id="5427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3429000"/>
            <a:ext cx="3962400" cy="8366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24986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0" y="4953000"/>
            <a:ext cx="3048000" cy="842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249864" name="Text Box 8"/>
          <p:cNvSpPr txBox="1">
            <a:spLocks noChangeArrowheads="1"/>
          </p:cNvSpPr>
          <p:nvPr/>
        </p:nvSpPr>
        <p:spPr bwMode="auto">
          <a:xfrm>
            <a:off x="3124200" y="5181600"/>
            <a:ext cx="625475" cy="4889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600"/>
              <a:t>So:</a:t>
            </a:r>
          </a:p>
        </p:txBody>
      </p:sp>
      <p:sp>
        <p:nvSpPr>
          <p:cNvPr id="54279" name="Text Box 9"/>
          <p:cNvSpPr txBox="1">
            <a:spLocks noChangeArrowheads="1"/>
          </p:cNvSpPr>
          <p:nvPr/>
        </p:nvSpPr>
        <p:spPr bwMode="auto">
          <a:xfrm>
            <a:off x="1143000" y="2209800"/>
            <a:ext cx="1377813" cy="5232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800" dirty="0"/>
              <a:t>Average:</a:t>
            </a:r>
          </a:p>
        </p:txBody>
      </p:sp>
      <p:sp>
        <p:nvSpPr>
          <p:cNvPr id="54280" name="Text Box 10"/>
          <p:cNvSpPr txBox="1">
            <a:spLocks noChangeArrowheads="1"/>
          </p:cNvSpPr>
          <p:nvPr/>
        </p:nvSpPr>
        <p:spPr bwMode="auto">
          <a:xfrm>
            <a:off x="304800" y="3632200"/>
            <a:ext cx="2848857" cy="5232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800" dirty="0"/>
              <a:t>F(</a:t>
            </a:r>
            <a:r>
              <a:rPr lang="en-US" sz="2800" dirty="0" err="1"/>
              <a:t>u,v</a:t>
            </a:r>
            <a:r>
              <a:rPr lang="en-US" sz="2800" dirty="0"/>
              <a:t>) at u=0, v=0</a:t>
            </a:r>
            <a:r>
              <a:rPr lang="en-US" sz="26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12130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9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49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6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Magnitude and Phase of DFT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smtClean="0"/>
              <a:t>What is more important?</a:t>
            </a:r>
          </a:p>
          <a:p>
            <a:pPr>
              <a:lnSpc>
                <a:spcPct val="80000"/>
              </a:lnSpc>
            </a:pPr>
            <a:endParaRPr lang="en-US" sz="2800" smtClean="0"/>
          </a:p>
          <a:p>
            <a:pPr>
              <a:lnSpc>
                <a:spcPct val="80000"/>
              </a:lnSpc>
            </a:pPr>
            <a:endParaRPr lang="en-US" sz="2200" smtClean="0"/>
          </a:p>
          <a:p>
            <a:pPr>
              <a:lnSpc>
                <a:spcPct val="80000"/>
              </a:lnSpc>
            </a:pPr>
            <a:endParaRPr lang="en-US" sz="2200" smtClean="0"/>
          </a:p>
          <a:p>
            <a:pPr>
              <a:lnSpc>
                <a:spcPct val="80000"/>
              </a:lnSpc>
            </a:pPr>
            <a:endParaRPr lang="en-US" sz="2200" smtClean="0"/>
          </a:p>
          <a:p>
            <a:pPr>
              <a:lnSpc>
                <a:spcPct val="80000"/>
              </a:lnSpc>
            </a:pPr>
            <a:endParaRPr lang="en-US" sz="2200" smtClean="0"/>
          </a:p>
          <a:p>
            <a:pPr>
              <a:lnSpc>
                <a:spcPct val="80000"/>
              </a:lnSpc>
            </a:pPr>
            <a:endParaRPr lang="en-US" sz="2200" smtClean="0"/>
          </a:p>
          <a:p>
            <a:pPr>
              <a:lnSpc>
                <a:spcPct val="80000"/>
              </a:lnSpc>
            </a:pPr>
            <a:endParaRPr lang="en-US" sz="2200" smtClean="0"/>
          </a:p>
          <a:p>
            <a:pPr>
              <a:lnSpc>
                <a:spcPct val="80000"/>
              </a:lnSpc>
            </a:pPr>
            <a:endParaRPr lang="en-US" sz="2800" b="1" u="sng" smtClean="0"/>
          </a:p>
          <a:p>
            <a:pPr>
              <a:lnSpc>
                <a:spcPct val="80000"/>
              </a:lnSpc>
            </a:pPr>
            <a:r>
              <a:rPr lang="en-US" sz="2800" b="1" u="sng" smtClean="0"/>
              <a:t>Hint:</a:t>
            </a:r>
            <a:r>
              <a:rPr lang="en-US" sz="2800" smtClean="0"/>
              <a:t> use inverse DFT to reconstruct the image using magnitude or phase only information</a:t>
            </a:r>
          </a:p>
          <a:p>
            <a:pPr>
              <a:lnSpc>
                <a:spcPct val="80000"/>
              </a:lnSpc>
            </a:pPr>
            <a:endParaRPr lang="en-US" sz="2200" smtClean="0"/>
          </a:p>
          <a:p>
            <a:pPr>
              <a:lnSpc>
                <a:spcPct val="80000"/>
              </a:lnSpc>
            </a:pPr>
            <a:endParaRPr lang="en-US" sz="2200" smtClean="0"/>
          </a:p>
        </p:txBody>
      </p:sp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500092"/>
            <a:ext cx="2133600" cy="1893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2423892"/>
            <a:ext cx="2117725" cy="1965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5530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2423892"/>
            <a:ext cx="1963738" cy="1981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4022725" y="4425048"/>
            <a:ext cx="114935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1800" dirty="0"/>
              <a:t>magnitude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6858000" y="4459973"/>
            <a:ext cx="70485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1800" dirty="0"/>
              <a:t>phase</a:t>
            </a:r>
          </a:p>
        </p:txBody>
      </p:sp>
    </p:spTree>
    <p:extLst>
      <p:ext uri="{BB962C8B-B14F-4D97-AF65-F5344CB8AC3E}">
        <p14:creationId xmlns:p14="http://schemas.microsoft.com/office/powerpoint/2010/main" val="89993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Magnitude and Phase of DFT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905000"/>
            <a:ext cx="2362200" cy="22113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4038600" y="1752600"/>
            <a:ext cx="4928529" cy="250530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dirty="0"/>
              <a:t>Reconstructed image using </a:t>
            </a:r>
          </a:p>
          <a:p>
            <a:pPr>
              <a:spcBef>
                <a:spcPct val="20000"/>
              </a:spcBef>
            </a:pPr>
            <a:r>
              <a:rPr lang="en-US" sz="2800" dirty="0"/>
              <a:t> </a:t>
            </a:r>
            <a:r>
              <a:rPr lang="en-US" sz="2800" dirty="0">
                <a:solidFill>
                  <a:schemeClr val="accent2"/>
                </a:solidFill>
              </a:rPr>
              <a:t>magnitude only</a:t>
            </a:r>
          </a:p>
          <a:p>
            <a:pPr>
              <a:spcBef>
                <a:spcPct val="20000"/>
              </a:spcBef>
            </a:pPr>
            <a:r>
              <a:rPr lang="en-US" sz="2800" dirty="0"/>
              <a:t>(i.e., magnitude determines the </a:t>
            </a:r>
          </a:p>
          <a:p>
            <a:pPr>
              <a:spcBef>
                <a:spcPct val="20000"/>
              </a:spcBef>
            </a:pPr>
            <a:r>
              <a:rPr lang="en-US" sz="2800" dirty="0"/>
              <a:t>contribution of each component!)</a:t>
            </a:r>
          </a:p>
          <a:p>
            <a:endParaRPr lang="en-US" sz="2800" dirty="0"/>
          </a:p>
        </p:txBody>
      </p:sp>
      <p:pic>
        <p:nvPicPr>
          <p:cNvPr id="563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4267200"/>
            <a:ext cx="2266950" cy="2286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4191000" y="4419600"/>
            <a:ext cx="4626651" cy="250530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dirty="0"/>
              <a:t>Reconstructed image using </a:t>
            </a:r>
          </a:p>
          <a:p>
            <a:pPr>
              <a:spcBef>
                <a:spcPct val="20000"/>
              </a:spcBef>
            </a:pPr>
            <a:r>
              <a:rPr lang="en-US" sz="2800" dirty="0"/>
              <a:t> </a:t>
            </a:r>
            <a:r>
              <a:rPr lang="en-US" sz="2800" dirty="0">
                <a:solidFill>
                  <a:schemeClr val="accent2"/>
                </a:solidFill>
              </a:rPr>
              <a:t>phase only</a:t>
            </a:r>
          </a:p>
          <a:p>
            <a:pPr>
              <a:spcBef>
                <a:spcPct val="20000"/>
              </a:spcBef>
            </a:pPr>
            <a:r>
              <a:rPr lang="en-US" sz="2800" dirty="0"/>
              <a:t>(i.e., phase determines</a:t>
            </a:r>
          </a:p>
          <a:p>
            <a:pPr>
              <a:spcBef>
                <a:spcPct val="20000"/>
              </a:spcBef>
            </a:pPr>
            <a:r>
              <a:rPr lang="en-US" sz="2800" dirty="0"/>
              <a:t>which components are present!)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7455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3038"/>
            <a:ext cx="8229600" cy="799419"/>
          </a:xfrm>
        </p:spPr>
        <p:txBody>
          <a:bodyPr/>
          <a:lstStyle/>
          <a:p>
            <a:r>
              <a:rPr lang="en-US" dirty="0" smtClean="0"/>
              <a:t>Magnitude and Phase of DF</a:t>
            </a:r>
            <a:r>
              <a:rPr lang="sk-SK" dirty="0" smtClean="0"/>
              <a:t>T</a:t>
            </a:r>
            <a:endParaRPr lang="en-US" dirty="0" smtClean="0"/>
          </a:p>
        </p:txBody>
      </p:sp>
      <p:pic>
        <p:nvPicPr>
          <p:cNvPr id="57347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3371" y="1019148"/>
            <a:ext cx="6429829" cy="5838852"/>
          </a:xfrm>
          <a:noFill/>
        </p:spPr>
      </p:pic>
      <p:pic>
        <p:nvPicPr>
          <p:cNvPr id="57348" name="Picture 5"/>
          <p:cNvPicPr>
            <a:picLocks noChangeAspect="1" noChangeArrowheads="1"/>
          </p:cNvPicPr>
          <p:nvPr/>
        </p:nvPicPr>
        <p:blipFill>
          <a:blip r:embed="rId4" cstate="print"/>
          <a:srcRect l="1610" t="1625" r="51726" b="51270"/>
          <a:stretch>
            <a:fillRect/>
          </a:stretch>
        </p:blipFill>
        <p:spPr bwMode="auto">
          <a:xfrm>
            <a:off x="6756400" y="1132114"/>
            <a:ext cx="2209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9" name="Picture 6"/>
          <p:cNvPicPr>
            <a:picLocks noChangeAspect="1" noChangeArrowheads="1"/>
          </p:cNvPicPr>
          <p:nvPr/>
        </p:nvPicPr>
        <p:blipFill>
          <a:blip r:embed="rId4" cstate="print"/>
          <a:srcRect l="51727" t="1625" r="1610" b="51270"/>
          <a:stretch>
            <a:fillRect/>
          </a:stretch>
        </p:blipFill>
        <p:spPr bwMode="auto">
          <a:xfrm>
            <a:off x="6779986" y="3614057"/>
            <a:ext cx="2209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553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Výpočtová náročnosť DFT</a:t>
            </a:r>
            <a:endParaRPr lang="sk-SK" dirty="0"/>
          </a:p>
        </p:txBody>
      </p:sp>
      <p:pic>
        <p:nvPicPr>
          <p:cNvPr id="49154" name="Picture 2" descr="Discrete Fourier transform (DFT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85" y="1689738"/>
            <a:ext cx="2002797" cy="81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1262" y="2717953"/>
            <a:ext cx="827710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{</a:t>
            </a:r>
            <a:r>
              <a:rPr lang="en-US" sz="2800" dirty="0"/>
              <a:t>f</a:t>
            </a:r>
            <a:r>
              <a:rPr lang="en-US" sz="2800" baseline="-25000" dirty="0"/>
              <a:t>0</a:t>
            </a:r>
            <a:r>
              <a:rPr lang="en-US" sz="2800" dirty="0"/>
              <a:t>, f</a:t>
            </a:r>
            <a:r>
              <a:rPr lang="en-US" sz="2800" baseline="-25000" dirty="0"/>
              <a:t>1</a:t>
            </a:r>
            <a:r>
              <a:rPr lang="en-US" sz="2800" dirty="0"/>
              <a:t>, ... , f</a:t>
            </a:r>
            <a:r>
              <a:rPr lang="en-US" sz="2800" baseline="-25000" dirty="0"/>
              <a:t>N-1</a:t>
            </a:r>
            <a:r>
              <a:rPr lang="en-US" sz="2800" dirty="0"/>
              <a:t>} </a:t>
            </a:r>
            <a:r>
              <a:rPr lang="en-US" sz="2800" dirty="0" smtClean="0"/>
              <a:t>– </a:t>
            </a:r>
            <a:r>
              <a:rPr lang="sk-SK" sz="2800" dirty="0" smtClean="0"/>
              <a:t>vstupná body</a:t>
            </a:r>
          </a:p>
          <a:p>
            <a:r>
              <a:rPr lang="sk-SK" sz="2800" dirty="0" smtClean="0"/>
              <a:t>{F</a:t>
            </a:r>
            <a:r>
              <a:rPr lang="sk-SK" sz="2800" baseline="-25000" dirty="0" smtClean="0"/>
              <a:t>0</a:t>
            </a:r>
            <a:r>
              <a:rPr lang="sk-SK" sz="2800" dirty="0" smtClean="0"/>
              <a:t>, F</a:t>
            </a:r>
            <a:r>
              <a:rPr lang="sk-SK" sz="2800" baseline="-25000" dirty="0" smtClean="0"/>
              <a:t>1</a:t>
            </a:r>
            <a:r>
              <a:rPr lang="sk-SK" sz="2800" dirty="0" smtClean="0"/>
              <a:t>, ... , F</a:t>
            </a:r>
            <a:r>
              <a:rPr lang="sk-SK" sz="2800" baseline="-25000" dirty="0" smtClean="0"/>
              <a:t>N-1</a:t>
            </a:r>
            <a:r>
              <a:rPr lang="sk-SK" sz="2800" dirty="0" smtClean="0"/>
              <a:t>} – výsledok </a:t>
            </a:r>
            <a:r>
              <a:rPr lang="sk-SK" sz="2800" dirty="0" err="1" smtClean="0"/>
              <a:t>Fourierovej</a:t>
            </a:r>
            <a:r>
              <a:rPr lang="sk-SK" sz="2800" dirty="0" smtClean="0"/>
              <a:t> transformácie</a:t>
            </a:r>
          </a:p>
          <a:p>
            <a:endParaRPr lang="sk-SK" sz="2800" dirty="0"/>
          </a:p>
          <a:p>
            <a:r>
              <a:rPr lang="sk-SK" sz="2800" dirty="0" smtClean="0"/>
              <a:t>Výpočet pomocou 2 cyklov – &gt; zložitosť </a:t>
            </a:r>
            <a:r>
              <a:rPr lang="sk-SK" sz="2800" i="1" dirty="0"/>
              <a:t>O</a:t>
            </a:r>
            <a:r>
              <a:rPr lang="sk-SK" sz="2800" dirty="0"/>
              <a:t>(</a:t>
            </a:r>
            <a:r>
              <a:rPr lang="sk-SK" sz="2800" i="1" dirty="0"/>
              <a:t>N</a:t>
            </a:r>
            <a:r>
              <a:rPr lang="sk-SK" sz="2800" baseline="30000" dirty="0"/>
              <a:t>2</a:t>
            </a:r>
            <a:r>
              <a:rPr lang="sk-SK" sz="2800" dirty="0" smtClean="0"/>
              <a:t>)</a:t>
            </a:r>
          </a:p>
          <a:p>
            <a:endParaRPr lang="sk-SK" sz="2800" dirty="0"/>
          </a:p>
          <a:p>
            <a:r>
              <a:rPr lang="sk-SK" sz="2800" dirty="0" smtClean="0"/>
              <a:t>Snaha zredukovať na </a:t>
            </a:r>
            <a:r>
              <a:rPr lang="sk-SK" sz="2800" i="1" dirty="0"/>
              <a:t>O</a:t>
            </a:r>
            <a:r>
              <a:rPr lang="sk-SK" sz="2800" dirty="0"/>
              <a:t>(</a:t>
            </a:r>
            <a:r>
              <a:rPr lang="sk-SK" sz="2800" i="1" dirty="0"/>
              <a:t>N</a:t>
            </a:r>
            <a:r>
              <a:rPr lang="sk-SK" sz="2800" dirty="0"/>
              <a:t>log</a:t>
            </a:r>
            <a:r>
              <a:rPr lang="sk-SK" sz="2800" baseline="-25000" dirty="0"/>
              <a:t>2</a:t>
            </a:r>
            <a:r>
              <a:rPr lang="sk-SK" sz="2800" i="1" dirty="0"/>
              <a:t>N</a:t>
            </a:r>
            <a:r>
              <a:rPr lang="sk-SK" sz="2800" dirty="0" smtClean="0"/>
              <a:t>) – &gt; FFT</a:t>
            </a:r>
            <a:endParaRPr lang="sk-SK" sz="2800" dirty="0"/>
          </a:p>
          <a:p>
            <a:endParaRPr lang="sk-SK" sz="2800" dirty="0"/>
          </a:p>
        </p:txBody>
      </p:sp>
      <p:sp>
        <p:nvSpPr>
          <p:cNvPr id="5" name="Rectangle 4"/>
          <p:cNvSpPr/>
          <p:nvPr/>
        </p:nvSpPr>
        <p:spPr>
          <a:xfrm>
            <a:off x="2778826" y="1836106"/>
            <a:ext cx="5165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rgbClr val="FFFFFF"/>
                </a:solidFill>
              </a:rPr>
              <a:t>discrete Fourier transform</a:t>
            </a:r>
            <a:r>
              <a:rPr lang="en-US" sz="2400" dirty="0">
                <a:solidFill>
                  <a:srgbClr val="FFFFFF"/>
                </a:solidFill>
              </a:rPr>
              <a:t> — </a:t>
            </a:r>
            <a:r>
              <a:rPr lang="en-US" sz="2800" dirty="0">
                <a:solidFill>
                  <a:srgbClr val="FFFFFF"/>
                </a:solidFill>
              </a:rPr>
              <a:t>DFT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5171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651" y="52324"/>
            <a:ext cx="6471045" cy="1049872"/>
          </a:xfrm>
        </p:spPr>
        <p:txBody>
          <a:bodyPr/>
          <a:lstStyle/>
          <a:p>
            <a:r>
              <a:rPr lang="en-US" sz="3600" dirty="0" smtClean="0"/>
              <a:t>Fast Fourier Transform - FFT</a:t>
            </a:r>
            <a:endParaRPr lang="en-US" sz="3600" dirty="0"/>
          </a:p>
        </p:txBody>
      </p:sp>
      <p:pic>
        <p:nvPicPr>
          <p:cNvPr id="51202" name="Picture 2" descr="Discrete Fourier transform for N=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99960" y="2185729"/>
            <a:ext cx="8431082" cy="48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7571" y="1596633"/>
            <a:ext cx="1252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Pre N=8</a:t>
            </a:r>
            <a:endParaRPr lang="sk-SK" sz="2400" dirty="0"/>
          </a:p>
        </p:txBody>
      </p:sp>
      <p:pic>
        <p:nvPicPr>
          <p:cNvPr id="51204" name="Picture 4" descr="Transform separ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60" y="3646754"/>
            <a:ext cx="8431082" cy="69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9960" y="2891043"/>
            <a:ext cx="52022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/>
              <a:t>Rozdelíme na párne a nepárne členy</a:t>
            </a:r>
          </a:p>
        </p:txBody>
      </p:sp>
      <p:pic>
        <p:nvPicPr>
          <p:cNvPr id="51206" name="Picture 6" descr="Transform separ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60" y="5305300"/>
            <a:ext cx="8465274" cy="64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87571" y="4575360"/>
            <a:ext cx="44894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 smtClean="0"/>
              <a:t>Urobíme to isté vo zátvorkách </a:t>
            </a:r>
            <a:endParaRPr lang="sk-SK" sz="2800" dirty="0"/>
          </a:p>
        </p:txBody>
      </p:sp>
      <p:pic>
        <p:nvPicPr>
          <p:cNvPr id="10" name="Picture 2" descr="Discrete Fourier transform (DFT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437" y="445728"/>
            <a:ext cx="2002797" cy="81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03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2" descr="Transform sepa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84" y="1839189"/>
            <a:ext cx="8427325" cy="73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inary exponent periodic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068" y="2983557"/>
            <a:ext cx="1401978" cy="26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ransform separ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84" y="841662"/>
            <a:ext cx="8465274" cy="64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26383" y="3429000"/>
            <a:ext cx="81713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 smtClean="0"/>
              <a:t>Suma vo vnútorných zátvorkách je rovnaká pre </a:t>
            </a:r>
          </a:p>
          <a:p>
            <a:r>
              <a:rPr lang="sk-SK" sz="2400" dirty="0" smtClean="0"/>
              <a:t>n=0</a:t>
            </a:r>
            <a:r>
              <a:rPr lang="sk-SK" sz="2400" dirty="0"/>
              <a:t>, 2, 4, 6 </a:t>
            </a:r>
            <a:r>
              <a:rPr lang="sk-SK" sz="2400" dirty="0" smtClean="0"/>
              <a:t>a pre n=1</a:t>
            </a:r>
            <a:r>
              <a:rPr lang="sk-SK" sz="2400" dirty="0"/>
              <a:t>, 3, 5, </a:t>
            </a:r>
            <a:r>
              <a:rPr lang="sk-SK" sz="2400" dirty="0" smtClean="0"/>
              <a:t>7</a:t>
            </a:r>
          </a:p>
          <a:p>
            <a:endParaRPr lang="sk-SK" sz="2400" dirty="0"/>
          </a:p>
          <a:p>
            <a:r>
              <a:rPr lang="sk-SK" sz="2400" dirty="0" smtClean="0"/>
              <a:t>Takže máme 4 (zátvorky) x 2 súčtov na najnižšej úrovni</a:t>
            </a:r>
            <a:endParaRPr lang="sk-SK" sz="2400" dirty="0"/>
          </a:p>
        </p:txBody>
      </p:sp>
      <p:pic>
        <p:nvPicPr>
          <p:cNvPr id="53250" name="Picture 2" descr="Imaginary exponent periodicit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231" y="5376727"/>
            <a:ext cx="1533427" cy="27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26384" y="5284520"/>
            <a:ext cx="7944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Keďže n=1, 3, 5, 7 zodpovedá polovici periódy П a platí</a:t>
            </a:r>
          </a:p>
          <a:p>
            <a:r>
              <a:rPr lang="sk-SK" sz="2400" dirty="0" smtClean="0"/>
              <a:t>dostaneme  1 pre n=0</a:t>
            </a:r>
            <a:r>
              <a:rPr lang="sk-SK" sz="2400" dirty="0"/>
              <a:t>, 2, 4, 6 a </a:t>
            </a:r>
            <a:endParaRPr lang="sk-SK" sz="2400" dirty="0" smtClean="0"/>
          </a:p>
          <a:p>
            <a:r>
              <a:rPr lang="sk-SK" sz="2400" dirty="0"/>
              <a:t>	 </a:t>
            </a:r>
            <a:r>
              <a:rPr lang="sk-SK" sz="2400" dirty="0" smtClean="0"/>
              <a:t>    - 1 pre </a:t>
            </a:r>
            <a:r>
              <a:rPr lang="sk-SK" sz="2400" dirty="0"/>
              <a:t>n=1, 3, 5, </a:t>
            </a:r>
            <a:r>
              <a:rPr lang="sk-SK" sz="2400" dirty="0" smtClean="0"/>
              <a:t>7</a:t>
            </a:r>
            <a:r>
              <a:rPr lang="sk-SK" dirty="0" smtClean="0"/>
              <a:t>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0464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2" descr="Transform sepa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83" y="794160"/>
            <a:ext cx="8427325" cy="73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6384" y="2030682"/>
            <a:ext cx="7944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V hranatých zátvorkách je perióda exponentu n=4 </a:t>
            </a:r>
          </a:p>
          <a:p>
            <a:r>
              <a:rPr lang="sk-SK" sz="2400" dirty="0" smtClean="0"/>
              <a:t>– &gt; </a:t>
            </a:r>
            <a:r>
              <a:rPr lang="pt-BR" sz="2400" dirty="0"/>
              <a:t>n=0, 4; </a:t>
            </a:r>
            <a:r>
              <a:rPr lang="sk-SK" sz="2400" dirty="0" smtClean="0"/>
              <a:t>  </a:t>
            </a:r>
            <a:r>
              <a:rPr lang="pt-BR" sz="2400" dirty="0" smtClean="0"/>
              <a:t>n=1</a:t>
            </a:r>
            <a:r>
              <a:rPr lang="pt-BR" sz="2400" dirty="0"/>
              <a:t>, 5; </a:t>
            </a:r>
            <a:r>
              <a:rPr lang="sk-SK" sz="2400" dirty="0" smtClean="0"/>
              <a:t>  </a:t>
            </a:r>
            <a:r>
              <a:rPr lang="pt-BR" sz="2400" dirty="0" smtClean="0"/>
              <a:t>n=2</a:t>
            </a:r>
            <a:r>
              <a:rPr lang="pt-BR" sz="2400" dirty="0"/>
              <a:t>, </a:t>
            </a:r>
            <a:r>
              <a:rPr lang="pt-BR" sz="2400" dirty="0" smtClean="0"/>
              <a:t>6</a:t>
            </a:r>
            <a:r>
              <a:rPr lang="sk-SK" sz="2400" dirty="0" smtClean="0"/>
              <a:t> </a:t>
            </a:r>
            <a:r>
              <a:rPr lang="pt-BR" sz="2400" dirty="0" smtClean="0"/>
              <a:t> </a:t>
            </a:r>
            <a:r>
              <a:rPr lang="sk-SK" sz="2400" dirty="0" smtClean="0"/>
              <a:t>a </a:t>
            </a:r>
            <a:r>
              <a:rPr lang="pt-BR" sz="2400" dirty="0" smtClean="0"/>
              <a:t> </a:t>
            </a:r>
            <a:r>
              <a:rPr lang="sk-SK" sz="2400" dirty="0" smtClean="0"/>
              <a:t> </a:t>
            </a:r>
            <a:r>
              <a:rPr lang="pt-BR" sz="2400" dirty="0" smtClean="0"/>
              <a:t>n=3</a:t>
            </a:r>
            <a:r>
              <a:rPr lang="pt-BR" sz="2400" dirty="0"/>
              <a:t>, 7</a:t>
            </a:r>
            <a:r>
              <a:rPr lang="pt-BR" sz="2400" dirty="0" smtClean="0"/>
              <a:t>.</a:t>
            </a:r>
            <a:endParaRPr lang="sk-SK" sz="24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426384" y="3390981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400" dirty="0" smtClean="0"/>
              <a:t>Pre </a:t>
            </a:r>
            <a:r>
              <a:rPr lang="en-US" sz="2400" dirty="0"/>
              <a:t>n=0, 4 factor </a:t>
            </a:r>
            <a:r>
              <a:rPr lang="sk-SK" sz="2400" dirty="0"/>
              <a:t>je</a:t>
            </a:r>
            <a:r>
              <a:rPr lang="en-US" sz="2400" dirty="0"/>
              <a:t> 1 </a:t>
            </a:r>
            <a:endParaRPr lang="sk-SK" sz="2400" dirty="0"/>
          </a:p>
          <a:p>
            <a:r>
              <a:rPr lang="sk-SK" sz="2400" dirty="0"/>
              <a:t>pre </a:t>
            </a:r>
            <a:r>
              <a:rPr lang="en-US" sz="2400" dirty="0"/>
              <a:t>n=2, 6 </a:t>
            </a:r>
            <a:r>
              <a:rPr lang="sk-SK" sz="2400" dirty="0"/>
              <a:t>je to </a:t>
            </a:r>
            <a:r>
              <a:rPr lang="en-US" sz="2400" dirty="0"/>
              <a:t>-1; </a:t>
            </a:r>
            <a:endParaRPr lang="sk-SK" sz="2400" dirty="0"/>
          </a:p>
          <a:p>
            <a:r>
              <a:rPr lang="sk-SK" sz="2400" dirty="0"/>
              <a:t>pre</a:t>
            </a:r>
            <a:r>
              <a:rPr lang="en-US" sz="2400" dirty="0"/>
              <a:t> n=1, 5 </a:t>
            </a:r>
            <a:r>
              <a:rPr lang="sk-SK" sz="2400" dirty="0" smtClean="0"/>
              <a:t>je </a:t>
            </a:r>
            <a:r>
              <a:rPr lang="en-US" sz="2400" dirty="0" smtClean="0"/>
              <a:t>-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endParaRPr lang="sk-SK" sz="2400" dirty="0"/>
          </a:p>
          <a:p>
            <a:r>
              <a:rPr lang="sk-SK" sz="2400" dirty="0"/>
              <a:t>a</a:t>
            </a:r>
            <a:r>
              <a:rPr lang="sk-SK" sz="2400" dirty="0" smtClean="0"/>
              <a:t> pre</a:t>
            </a:r>
            <a:r>
              <a:rPr lang="en-US" sz="2400" dirty="0" smtClean="0"/>
              <a:t> </a:t>
            </a:r>
            <a:r>
              <a:rPr lang="en-US" sz="2400" dirty="0"/>
              <a:t>n=3, 7 </a:t>
            </a:r>
            <a:r>
              <a:rPr lang="sk-SK" sz="2400" dirty="0" smtClean="0"/>
              <a:t>je </a:t>
            </a:r>
            <a:r>
              <a:rPr lang="en-US" sz="2400" dirty="0" smtClean="0"/>
              <a:t> </a:t>
            </a:r>
            <a:r>
              <a:rPr lang="en-US" sz="2400" dirty="0" err="1"/>
              <a:t>i</a:t>
            </a:r>
            <a:r>
              <a:rPr lang="en-US" sz="2400" dirty="0"/>
              <a:t>.</a:t>
            </a:r>
            <a:endParaRPr lang="sk-SK" sz="2400" dirty="0"/>
          </a:p>
        </p:txBody>
      </p:sp>
      <p:sp>
        <p:nvSpPr>
          <p:cNvPr id="7" name="Rectangle 6"/>
          <p:cNvSpPr/>
          <p:nvPr/>
        </p:nvSpPr>
        <p:spPr>
          <a:xfrm>
            <a:off x="426384" y="5370017"/>
            <a:ext cx="67204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400" dirty="0"/>
              <a:t>Takže máme </a:t>
            </a:r>
            <a:r>
              <a:rPr lang="sk-SK" sz="2400" dirty="0" smtClean="0"/>
              <a:t>2 (zátvorky) </a:t>
            </a:r>
            <a:r>
              <a:rPr lang="sk-SK" sz="2400" dirty="0"/>
              <a:t>x 4 súčtov na </a:t>
            </a:r>
            <a:r>
              <a:rPr lang="sk-SK" sz="2400" dirty="0" smtClean="0"/>
              <a:t>strednej </a:t>
            </a:r>
            <a:r>
              <a:rPr lang="sk-SK" sz="2400" dirty="0"/>
              <a:t>úrovni</a:t>
            </a:r>
          </a:p>
        </p:txBody>
      </p:sp>
    </p:spTree>
    <p:extLst>
      <p:ext uri="{BB962C8B-B14F-4D97-AF65-F5344CB8AC3E}">
        <p14:creationId xmlns:p14="http://schemas.microsoft.com/office/powerpoint/2010/main" val="58128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2" descr="Transform sepa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83" y="794160"/>
            <a:ext cx="8427325" cy="73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6384" y="2030682"/>
            <a:ext cx="7944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Na najvyššej úrovni máme 1 sumu a periódu exponentu n=8</a:t>
            </a:r>
          </a:p>
          <a:p>
            <a:r>
              <a:rPr lang="sk-SK" sz="2400" dirty="0" smtClean="0"/>
              <a:t>– &gt; 1 x 8 súčtov</a:t>
            </a:r>
          </a:p>
          <a:p>
            <a:r>
              <a:rPr lang="sk-SK" sz="2400" dirty="0" smtClean="0"/>
              <a:t>Polovicu z nich môžeme vypočítať iba zmenou znamienka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6384" y="3526973"/>
            <a:ext cx="5155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Na každej úrovni urobíme 8 operácií   (n)</a:t>
            </a:r>
          </a:p>
          <a:p>
            <a:r>
              <a:rPr lang="sk-SK" sz="2400" dirty="0" smtClean="0"/>
              <a:t>Máme 3 = log 8 úrovne (log n)</a:t>
            </a:r>
          </a:p>
        </p:txBody>
      </p:sp>
      <p:sp>
        <p:nvSpPr>
          <p:cNvPr id="7" name="Right Brace 6"/>
          <p:cNvSpPr/>
          <p:nvPr/>
        </p:nvSpPr>
        <p:spPr bwMode="auto">
          <a:xfrm>
            <a:off x="5581403" y="3574198"/>
            <a:ext cx="427512" cy="78377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6420" y="3735251"/>
            <a:ext cx="2029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O( n log n ) </a:t>
            </a:r>
          </a:p>
        </p:txBody>
      </p:sp>
    </p:spTree>
    <p:extLst>
      <p:ext uri="{BB962C8B-B14F-4D97-AF65-F5344CB8AC3E}">
        <p14:creationId xmlns:p14="http://schemas.microsoft.com/office/powerpoint/2010/main" val="103240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FFT - algoritmus</a:t>
            </a:r>
            <a:endParaRPr lang="sk-SK" dirty="0"/>
          </a:p>
        </p:txBody>
      </p:sp>
      <p:sp>
        <p:nvSpPr>
          <p:cNvPr id="4" name="Rectangle 3"/>
          <p:cNvSpPr/>
          <p:nvPr/>
        </p:nvSpPr>
        <p:spPr>
          <a:xfrm>
            <a:off x="492825" y="2536234"/>
            <a:ext cx="81761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Prepare input data for summation — put them into convenient order;</a:t>
            </a:r>
          </a:p>
          <a:p>
            <a:r>
              <a:rPr lang="en-US" sz="2000" dirty="0"/>
              <a:t>For every summation level: </a:t>
            </a:r>
          </a:p>
          <a:p>
            <a:pPr lvl="1"/>
            <a:r>
              <a:rPr lang="en-US" sz="2000" dirty="0"/>
              <a:t>For every exponent factor of the half-period: </a:t>
            </a:r>
          </a:p>
          <a:p>
            <a:pPr lvl="2"/>
            <a:r>
              <a:rPr lang="en-US" sz="2000" dirty="0"/>
              <a:t>Calculate factor;</a:t>
            </a:r>
          </a:p>
          <a:p>
            <a:pPr lvl="2"/>
            <a:r>
              <a:rPr lang="en-US" sz="2000" dirty="0"/>
              <a:t>For every sum of this factor: </a:t>
            </a:r>
          </a:p>
          <a:p>
            <a:pPr lvl="3"/>
            <a:r>
              <a:rPr lang="en-US" sz="2000" dirty="0"/>
              <a:t>Calculate product of the factor and the second term of the sum;</a:t>
            </a:r>
          </a:p>
          <a:p>
            <a:pPr lvl="3"/>
            <a:r>
              <a:rPr lang="en-US" sz="2000" dirty="0"/>
              <a:t>Calculate sum</a:t>
            </a:r>
            <a:r>
              <a:rPr lang="en-US" sz="2000" dirty="0" smtClean="0"/>
              <a:t>;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492825" y="1534288"/>
            <a:ext cx="58625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400" dirty="0"/>
              <a:t>{</a:t>
            </a:r>
            <a:r>
              <a:rPr lang="sk-SK" sz="2400" i="1" dirty="0"/>
              <a:t>f</a:t>
            </a:r>
            <a:r>
              <a:rPr lang="sk-SK" sz="2400" baseline="-25000" dirty="0"/>
              <a:t>0</a:t>
            </a:r>
            <a:r>
              <a:rPr lang="sk-SK" sz="2400" dirty="0"/>
              <a:t>, </a:t>
            </a:r>
            <a:r>
              <a:rPr lang="sk-SK" sz="2400" i="1" dirty="0"/>
              <a:t>f</a:t>
            </a:r>
            <a:r>
              <a:rPr lang="sk-SK" sz="2400" baseline="-25000" dirty="0"/>
              <a:t>1</a:t>
            </a:r>
            <a:r>
              <a:rPr lang="sk-SK" sz="2400" dirty="0"/>
              <a:t>, </a:t>
            </a:r>
            <a:r>
              <a:rPr lang="sk-SK" sz="2400" i="1" dirty="0"/>
              <a:t>f</a:t>
            </a:r>
            <a:r>
              <a:rPr lang="sk-SK" sz="2400" baseline="-25000" dirty="0"/>
              <a:t>2</a:t>
            </a:r>
            <a:r>
              <a:rPr lang="sk-SK" sz="2400" dirty="0"/>
              <a:t>, </a:t>
            </a:r>
            <a:r>
              <a:rPr lang="sk-SK" sz="2400" i="1" dirty="0"/>
              <a:t>f</a:t>
            </a:r>
            <a:r>
              <a:rPr lang="sk-SK" sz="2400" baseline="-25000" dirty="0"/>
              <a:t>3</a:t>
            </a:r>
            <a:r>
              <a:rPr lang="sk-SK" sz="2400" dirty="0"/>
              <a:t>, </a:t>
            </a:r>
            <a:r>
              <a:rPr lang="sk-SK" sz="2400" i="1" dirty="0"/>
              <a:t>f</a:t>
            </a:r>
            <a:r>
              <a:rPr lang="sk-SK" sz="2400" baseline="-25000" dirty="0"/>
              <a:t>4</a:t>
            </a:r>
            <a:r>
              <a:rPr lang="sk-SK" sz="2400" dirty="0"/>
              <a:t>, </a:t>
            </a:r>
            <a:r>
              <a:rPr lang="sk-SK" sz="2400" i="1" dirty="0"/>
              <a:t>f</a:t>
            </a:r>
            <a:r>
              <a:rPr lang="sk-SK" sz="2400" baseline="-25000" dirty="0"/>
              <a:t>5</a:t>
            </a:r>
            <a:r>
              <a:rPr lang="sk-SK" sz="2400" dirty="0"/>
              <a:t>, </a:t>
            </a:r>
            <a:r>
              <a:rPr lang="sk-SK" sz="2400" i="1" dirty="0"/>
              <a:t>f</a:t>
            </a:r>
            <a:r>
              <a:rPr lang="sk-SK" sz="2400" baseline="-25000" dirty="0"/>
              <a:t>6</a:t>
            </a:r>
            <a:r>
              <a:rPr lang="sk-SK" sz="2400" dirty="0"/>
              <a:t>, </a:t>
            </a:r>
            <a:r>
              <a:rPr lang="sk-SK" sz="2400" i="1" dirty="0"/>
              <a:t>f</a:t>
            </a:r>
            <a:r>
              <a:rPr lang="sk-SK" sz="2400" baseline="-25000" dirty="0"/>
              <a:t>7</a:t>
            </a:r>
            <a:r>
              <a:rPr lang="sk-SK" sz="2400" dirty="0"/>
              <a:t>}→{</a:t>
            </a:r>
            <a:r>
              <a:rPr lang="sk-SK" sz="2400" i="1" dirty="0"/>
              <a:t>f</a:t>
            </a:r>
            <a:r>
              <a:rPr lang="sk-SK" sz="2400" baseline="-25000" dirty="0"/>
              <a:t>0</a:t>
            </a:r>
            <a:r>
              <a:rPr lang="sk-SK" sz="2400" dirty="0"/>
              <a:t>, </a:t>
            </a:r>
            <a:r>
              <a:rPr lang="sk-SK" sz="2400" i="1" dirty="0"/>
              <a:t>f</a:t>
            </a:r>
            <a:r>
              <a:rPr lang="sk-SK" sz="2400" baseline="-25000" dirty="0"/>
              <a:t>4</a:t>
            </a:r>
            <a:r>
              <a:rPr lang="sk-SK" sz="2400" dirty="0"/>
              <a:t>, </a:t>
            </a:r>
            <a:r>
              <a:rPr lang="sk-SK" sz="2400" i="1" dirty="0"/>
              <a:t>f</a:t>
            </a:r>
            <a:r>
              <a:rPr lang="sk-SK" sz="2400" baseline="-25000" dirty="0"/>
              <a:t>2</a:t>
            </a:r>
            <a:r>
              <a:rPr lang="sk-SK" sz="2400" dirty="0"/>
              <a:t>, </a:t>
            </a:r>
            <a:r>
              <a:rPr lang="sk-SK" sz="2400" i="1" dirty="0"/>
              <a:t>f</a:t>
            </a:r>
            <a:r>
              <a:rPr lang="sk-SK" sz="2400" baseline="-25000" dirty="0"/>
              <a:t>6</a:t>
            </a:r>
            <a:r>
              <a:rPr lang="sk-SK" sz="2400" dirty="0"/>
              <a:t>, </a:t>
            </a:r>
            <a:r>
              <a:rPr lang="sk-SK" sz="2400" i="1" dirty="0"/>
              <a:t>f</a:t>
            </a:r>
            <a:r>
              <a:rPr lang="sk-SK" sz="2400" baseline="-25000" dirty="0"/>
              <a:t>1</a:t>
            </a:r>
            <a:r>
              <a:rPr lang="sk-SK" sz="2400" dirty="0"/>
              <a:t>, </a:t>
            </a:r>
            <a:r>
              <a:rPr lang="sk-SK" sz="2400" i="1" dirty="0"/>
              <a:t>f</a:t>
            </a:r>
            <a:r>
              <a:rPr lang="sk-SK" sz="2400" baseline="-25000" dirty="0"/>
              <a:t>5</a:t>
            </a:r>
            <a:r>
              <a:rPr lang="sk-SK" sz="2400" dirty="0"/>
              <a:t>, </a:t>
            </a:r>
            <a:r>
              <a:rPr lang="sk-SK" sz="2400" i="1" dirty="0"/>
              <a:t>f</a:t>
            </a:r>
            <a:r>
              <a:rPr lang="sk-SK" sz="2400" baseline="-25000" dirty="0"/>
              <a:t>3</a:t>
            </a:r>
            <a:r>
              <a:rPr lang="sk-SK" sz="2400" dirty="0"/>
              <a:t>, </a:t>
            </a:r>
            <a:r>
              <a:rPr lang="sk-SK" sz="2400" i="1" dirty="0"/>
              <a:t>f</a:t>
            </a:r>
            <a:r>
              <a:rPr lang="sk-SK" sz="2400" baseline="-25000" dirty="0"/>
              <a:t>7</a:t>
            </a:r>
            <a:r>
              <a:rPr lang="sk-SK" sz="2400" dirty="0"/>
              <a:t>}. </a:t>
            </a:r>
          </a:p>
        </p:txBody>
      </p:sp>
    </p:spTree>
    <p:extLst>
      <p:ext uri="{BB962C8B-B14F-4D97-AF65-F5344CB8AC3E}">
        <p14:creationId xmlns:p14="http://schemas.microsoft.com/office/powerpoint/2010/main" val="288778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Poradie koeficientov pre FFT</a:t>
            </a:r>
            <a:endParaRPr lang="sk-SK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5587321"/>
              </p:ext>
            </p:extLst>
          </p:nvPr>
        </p:nvGraphicFramePr>
        <p:xfrm>
          <a:off x="1407226" y="2792027"/>
          <a:ext cx="5848595" cy="2926080"/>
        </p:xfrm>
        <a:graphic>
          <a:graphicData uri="http://schemas.openxmlformats.org/drawingml/2006/table">
            <a:tbl>
              <a:tblPr/>
              <a:tblGrid>
                <a:gridCol w="1169719"/>
                <a:gridCol w="1169719"/>
                <a:gridCol w="1169719"/>
                <a:gridCol w="1169719"/>
                <a:gridCol w="1169719"/>
              </a:tblGrid>
              <a:tr h="265545">
                <a:tc>
                  <a:txBody>
                    <a:bodyPr/>
                    <a:lstStyle/>
                    <a:p>
                      <a:r>
                        <a:rPr lang="sk-SK" dirty="0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5545">
                <a:tc>
                  <a:txBody>
                    <a:bodyPr/>
                    <a:lstStyle/>
                    <a:p>
                      <a:r>
                        <a:rPr lang="sk-SK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001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5545">
                <a:tc>
                  <a:txBody>
                    <a:bodyPr/>
                    <a:lstStyle/>
                    <a:p>
                      <a:r>
                        <a:rPr lang="sk-SK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010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010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5545">
                <a:tc>
                  <a:txBody>
                    <a:bodyPr/>
                    <a:lstStyle/>
                    <a:p>
                      <a:r>
                        <a:rPr lang="sk-SK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011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110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5545">
                <a:tc>
                  <a:txBody>
                    <a:bodyPr/>
                    <a:lstStyle/>
                    <a:p>
                      <a:r>
                        <a:rPr lang="sk-SK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001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5545">
                <a:tc>
                  <a:txBody>
                    <a:bodyPr/>
                    <a:lstStyle/>
                    <a:p>
                      <a:r>
                        <a:rPr lang="sk-SK"/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101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101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5545">
                <a:tc>
                  <a:txBody>
                    <a:bodyPr/>
                    <a:lstStyle/>
                    <a:p>
                      <a:r>
                        <a:rPr lang="sk-SK"/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110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011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5545">
                <a:tc>
                  <a:txBody>
                    <a:bodyPr/>
                    <a:lstStyle/>
                    <a:p>
                      <a:r>
                        <a:rPr lang="sk-SK"/>
                        <a:t>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111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/>
                        <a:t>111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Transform sepa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82" y="1650667"/>
            <a:ext cx="8427325" cy="73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12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2232" name="Picture 8" descr="http://www.dspguide.com/graphics/F_12_2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91"/>
          <a:stretch/>
        </p:blipFill>
        <p:spPr bwMode="auto">
          <a:xfrm>
            <a:off x="1373643" y="758549"/>
            <a:ext cx="5941557" cy="276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0628" y="142505"/>
            <a:ext cx="2612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Príklad pre N=16</a:t>
            </a:r>
            <a:endParaRPr lang="sk-SK" sz="2400" dirty="0"/>
          </a:p>
        </p:txBody>
      </p:sp>
      <p:pic>
        <p:nvPicPr>
          <p:cNvPr id="52234" name="Picture 10" descr="http://www.dspguide.com/graphics/F_12_3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61" b="20111"/>
          <a:stretch/>
        </p:blipFill>
        <p:spPr bwMode="auto">
          <a:xfrm>
            <a:off x="1977605" y="2766951"/>
            <a:ext cx="5195091" cy="397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99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7565</TotalTime>
  <Words>1287</Words>
  <Application>Microsoft Office PowerPoint</Application>
  <PresentationFormat>On-screen Show (4:3)</PresentationFormat>
  <Paragraphs>320</Paragraphs>
  <Slides>72</Slides>
  <Notes>23</Notes>
  <HiddenSlides>2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4" baseType="lpstr">
      <vt:lpstr>Stream</vt:lpstr>
      <vt:lpstr>Equation</vt:lpstr>
      <vt:lpstr>Transformácie obrazu</vt:lpstr>
      <vt:lpstr>Fourierova transformácia</vt:lpstr>
      <vt:lpstr>Suma sínusov a kosínusov</vt:lpstr>
      <vt:lpstr>Time and Frequency</vt:lpstr>
      <vt:lpstr>Time and Frequency</vt:lpstr>
      <vt:lpstr>Frequency Spectra</vt:lpstr>
      <vt:lpstr>Frequency Spectra</vt:lpstr>
      <vt:lpstr>Frequency Spectra</vt:lpstr>
      <vt:lpstr>Frequency Spectra</vt:lpstr>
      <vt:lpstr>Frequency Spectra</vt:lpstr>
      <vt:lpstr>Frequency Spectra</vt:lpstr>
      <vt:lpstr>Frequency Spectra</vt:lpstr>
      <vt:lpstr>Frequency Spectra</vt:lpstr>
      <vt:lpstr>Frequency Spectra</vt:lpstr>
      <vt:lpstr>FT: Just a change of basis</vt:lpstr>
      <vt:lpstr>IFT: Just a change of basis</vt:lpstr>
      <vt:lpstr>PowerPoint Presentation</vt:lpstr>
      <vt:lpstr>Fourierova transformácia</vt:lpstr>
      <vt:lpstr>Fourier Transform</vt:lpstr>
      <vt:lpstr>Definitions</vt:lpstr>
      <vt:lpstr>PowerPoint Presentation</vt:lpstr>
      <vt:lpstr>2D Fourierova transformácia</vt:lpstr>
      <vt:lpstr>PowerPoint Presentation</vt:lpstr>
      <vt:lpstr>Príklad 2D funkcie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Sinusoidové vzory sa zobrazia vo frekvenčnom spektre ako body.</vt:lpstr>
      <vt:lpstr>PowerPoint Presentation</vt:lpstr>
      <vt:lpstr>PowerPoint Presentation</vt:lpstr>
      <vt:lpstr>PowerPoint Presentation</vt:lpstr>
      <vt:lpstr>PowerPoint Presentation</vt:lpstr>
      <vt:lpstr>Sampling Theorem</vt:lpstr>
      <vt:lpstr>Sampling</vt:lpstr>
      <vt:lpstr>Sampling and the Nyquist rate</vt:lpstr>
      <vt:lpstr>Sampling and the Nyquist rate</vt:lpstr>
      <vt:lpstr>Diskrétna Fourierova transformácia</vt:lpstr>
      <vt:lpstr>Rozšírenie DFT do 2D</vt:lpstr>
      <vt:lpstr>Filtre</vt:lpstr>
      <vt:lpstr>Vizualizácia DFT</vt:lpstr>
      <vt:lpstr>DFT Properties: (1) Separability</vt:lpstr>
      <vt:lpstr>DFT Properties: (1) Separability</vt:lpstr>
      <vt:lpstr>DFT Properties: (1) Separability</vt:lpstr>
      <vt:lpstr>DFT Properties: (1) Separability </vt:lpstr>
      <vt:lpstr>DFT Properties: (2) Periodicity</vt:lpstr>
      <vt:lpstr>DFT Properties: (3) Symmetry</vt:lpstr>
      <vt:lpstr>DFT Properties: (4) Translation</vt:lpstr>
      <vt:lpstr>DFT Properties: (4) Translation</vt:lpstr>
      <vt:lpstr>DFT Properties: (4) Translation </vt:lpstr>
      <vt:lpstr>DFT Properties: (4) Translation</vt:lpstr>
      <vt:lpstr>DFT Properties: (4) Translation</vt:lpstr>
      <vt:lpstr>DFT Properties: (5) Rotation</vt:lpstr>
      <vt:lpstr>DFT Properties: (6) Addition/Multiplication</vt:lpstr>
      <vt:lpstr>DFT Properties: (7) Scale</vt:lpstr>
      <vt:lpstr>DFT Properties: (8) Average value</vt:lpstr>
      <vt:lpstr>Magnitude and Phase of DFT</vt:lpstr>
      <vt:lpstr>Magnitude and Phase of DFT</vt:lpstr>
      <vt:lpstr>Magnitude and Phase of DFT</vt:lpstr>
      <vt:lpstr>Výpočtová náročnosť DFT</vt:lpstr>
      <vt:lpstr>Fast Fourier Transform - FFT</vt:lpstr>
      <vt:lpstr>PowerPoint Presentation</vt:lpstr>
      <vt:lpstr>PowerPoint Presentation</vt:lpstr>
      <vt:lpstr>PowerPoint Presentation</vt:lpstr>
      <vt:lpstr>FFT - algoritmus</vt:lpstr>
      <vt:lpstr>Poradie koeficientov pre FFT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Elena</dc:creator>
  <cp:lastModifiedBy>Lenovo User</cp:lastModifiedBy>
  <cp:revision>299</cp:revision>
  <dcterms:created xsi:type="dcterms:W3CDTF">2005-02-06T16:59:11Z</dcterms:created>
  <dcterms:modified xsi:type="dcterms:W3CDTF">2017-11-15T12:58:25Z</dcterms:modified>
</cp:coreProperties>
</file>