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 id="2147483936" r:id="rId2"/>
    <p:sldMasterId id="2147483948" r:id="rId3"/>
    <p:sldMasterId id="2147483960" r:id="rId4"/>
    <p:sldMasterId id="2147483972" r:id="rId5"/>
  </p:sldMasterIdLst>
  <p:notesMasterIdLst>
    <p:notesMasterId r:id="rId107"/>
  </p:notesMasterIdLst>
  <p:sldIdLst>
    <p:sldId id="256" r:id="rId6"/>
    <p:sldId id="282" r:id="rId7"/>
    <p:sldId id="269" r:id="rId8"/>
    <p:sldId id="271" r:id="rId9"/>
    <p:sldId id="272" r:id="rId10"/>
    <p:sldId id="363" r:id="rId11"/>
    <p:sldId id="364" r:id="rId12"/>
    <p:sldId id="365" r:id="rId13"/>
    <p:sldId id="367" r:id="rId14"/>
    <p:sldId id="369" r:id="rId15"/>
    <p:sldId id="340" r:id="rId16"/>
    <p:sldId id="335" r:id="rId17"/>
    <p:sldId id="337" r:id="rId18"/>
    <p:sldId id="336" r:id="rId19"/>
    <p:sldId id="338" r:id="rId20"/>
    <p:sldId id="339" r:id="rId21"/>
    <p:sldId id="341" r:id="rId22"/>
    <p:sldId id="400" r:id="rId23"/>
    <p:sldId id="401" r:id="rId24"/>
    <p:sldId id="342" r:id="rId25"/>
    <p:sldId id="362" r:id="rId26"/>
    <p:sldId id="343" r:id="rId27"/>
    <p:sldId id="352" r:id="rId28"/>
    <p:sldId id="273" r:id="rId29"/>
    <p:sldId id="274" r:id="rId30"/>
    <p:sldId id="344" r:id="rId31"/>
    <p:sldId id="345" r:id="rId32"/>
    <p:sldId id="346" r:id="rId33"/>
    <p:sldId id="347" r:id="rId34"/>
    <p:sldId id="349" r:id="rId35"/>
    <p:sldId id="350" r:id="rId36"/>
    <p:sldId id="351" r:id="rId37"/>
    <p:sldId id="353" r:id="rId38"/>
    <p:sldId id="354" r:id="rId39"/>
    <p:sldId id="355" r:id="rId40"/>
    <p:sldId id="398" r:id="rId41"/>
    <p:sldId id="386" r:id="rId42"/>
    <p:sldId id="356" r:id="rId43"/>
    <p:sldId id="357" r:id="rId44"/>
    <p:sldId id="358" r:id="rId45"/>
    <p:sldId id="410" r:id="rId46"/>
    <p:sldId id="359" r:id="rId47"/>
    <p:sldId id="433" r:id="rId48"/>
    <p:sldId id="431" r:id="rId49"/>
    <p:sldId id="432" r:id="rId50"/>
    <p:sldId id="411" r:id="rId51"/>
    <p:sldId id="412" r:id="rId52"/>
    <p:sldId id="436" r:id="rId53"/>
    <p:sldId id="437" r:id="rId54"/>
    <p:sldId id="438" r:id="rId55"/>
    <p:sldId id="415" r:id="rId56"/>
    <p:sldId id="416" r:id="rId57"/>
    <p:sldId id="417" r:id="rId58"/>
    <p:sldId id="418" r:id="rId59"/>
    <p:sldId id="419" r:id="rId60"/>
    <p:sldId id="420" r:id="rId61"/>
    <p:sldId id="421" r:id="rId62"/>
    <p:sldId id="422" r:id="rId63"/>
    <p:sldId id="423" r:id="rId64"/>
    <p:sldId id="424" r:id="rId65"/>
    <p:sldId id="425" r:id="rId66"/>
    <p:sldId id="426" r:id="rId67"/>
    <p:sldId id="427" r:id="rId68"/>
    <p:sldId id="413" r:id="rId69"/>
    <p:sldId id="414" r:id="rId70"/>
    <p:sldId id="428" r:id="rId71"/>
    <p:sldId id="429" r:id="rId72"/>
    <p:sldId id="430" r:id="rId73"/>
    <p:sldId id="370" r:id="rId74"/>
    <p:sldId id="387" r:id="rId75"/>
    <p:sldId id="388" r:id="rId76"/>
    <p:sldId id="389" r:id="rId77"/>
    <p:sldId id="390" r:id="rId78"/>
    <p:sldId id="391" r:id="rId79"/>
    <p:sldId id="392" r:id="rId80"/>
    <p:sldId id="393" r:id="rId81"/>
    <p:sldId id="394" r:id="rId82"/>
    <p:sldId id="395" r:id="rId83"/>
    <p:sldId id="434" r:id="rId84"/>
    <p:sldId id="435" r:id="rId85"/>
    <p:sldId id="371" r:id="rId86"/>
    <p:sldId id="372" r:id="rId87"/>
    <p:sldId id="373" r:id="rId88"/>
    <p:sldId id="374" r:id="rId89"/>
    <p:sldId id="376" r:id="rId90"/>
    <p:sldId id="377" r:id="rId91"/>
    <p:sldId id="381" r:id="rId92"/>
    <p:sldId id="396" r:id="rId93"/>
    <p:sldId id="397" r:id="rId94"/>
    <p:sldId id="382" r:id="rId95"/>
    <p:sldId id="383" r:id="rId96"/>
    <p:sldId id="384" r:id="rId97"/>
    <p:sldId id="385" r:id="rId98"/>
    <p:sldId id="402" r:id="rId99"/>
    <p:sldId id="403" r:id="rId100"/>
    <p:sldId id="404" r:id="rId101"/>
    <p:sldId id="405" r:id="rId102"/>
    <p:sldId id="406" r:id="rId103"/>
    <p:sldId id="407" r:id="rId104"/>
    <p:sldId id="408" r:id="rId105"/>
    <p:sldId id="409" r:id="rId10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Garamond"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Garamond"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Garamond"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Garamond" pitchFamily="18" charset="0"/>
        <a:ea typeface="+mn-ea"/>
        <a:cs typeface="Arial" charset="0"/>
      </a:defRPr>
    </a:lvl5pPr>
    <a:lvl6pPr marL="2286000" algn="l" defTabSz="914400" rtl="0" eaLnBrk="1" latinLnBrk="0" hangingPunct="1">
      <a:defRPr kern="1200">
        <a:solidFill>
          <a:schemeClr val="tx1"/>
        </a:solidFill>
        <a:latin typeface="Garamond" pitchFamily="18" charset="0"/>
        <a:ea typeface="+mn-ea"/>
        <a:cs typeface="Arial" charset="0"/>
      </a:defRPr>
    </a:lvl6pPr>
    <a:lvl7pPr marL="2743200" algn="l" defTabSz="914400" rtl="0" eaLnBrk="1" latinLnBrk="0" hangingPunct="1">
      <a:defRPr kern="1200">
        <a:solidFill>
          <a:schemeClr val="tx1"/>
        </a:solidFill>
        <a:latin typeface="Garamond" pitchFamily="18" charset="0"/>
        <a:ea typeface="+mn-ea"/>
        <a:cs typeface="Arial" charset="0"/>
      </a:defRPr>
    </a:lvl7pPr>
    <a:lvl8pPr marL="3200400" algn="l" defTabSz="914400" rtl="0" eaLnBrk="1" latinLnBrk="0" hangingPunct="1">
      <a:defRPr kern="1200">
        <a:solidFill>
          <a:schemeClr val="tx1"/>
        </a:solidFill>
        <a:latin typeface="Garamond" pitchFamily="18" charset="0"/>
        <a:ea typeface="+mn-ea"/>
        <a:cs typeface="Arial" charset="0"/>
      </a:defRPr>
    </a:lvl8pPr>
    <a:lvl9pPr marL="3657600" algn="l" defTabSz="914400" rtl="0" eaLnBrk="1" latinLnBrk="0" hangingPunct="1">
      <a:defRPr kern="1200">
        <a:solidFill>
          <a:schemeClr val="tx1"/>
        </a:solidFill>
        <a:latin typeface="Garamond"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009900"/>
    <a:srgbClr val="CC0000"/>
    <a:srgbClr val="FF0000"/>
    <a:srgbClr val="94C606"/>
    <a:srgbClr val="FF33CC"/>
    <a:srgbClr val="00FF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64" autoAdjust="0"/>
  </p:normalViewPr>
  <p:slideViewPr>
    <p:cSldViewPr snapToGrid="0">
      <p:cViewPr>
        <p:scale>
          <a:sx n="100" d="100"/>
          <a:sy n="100" d="100"/>
        </p:scale>
        <p:origin x="-1836" y="-2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07"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viewProps" Target="viewProp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sk-SK"/>
          </a:p>
        </p:txBody>
      </p:sp>
      <p:sp>
        <p:nvSpPr>
          <p:cNvPr id="2007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sk-SK"/>
          </a:p>
        </p:txBody>
      </p:sp>
      <p:sp>
        <p:nvSpPr>
          <p:cNvPr id="200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007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smtClean="0"/>
              <a:t>Click to edit Master text styles</a:t>
            </a:r>
          </a:p>
          <a:p>
            <a:pPr lvl="1"/>
            <a:r>
              <a:rPr lang="sk-SK" smtClean="0"/>
              <a:t>Second level</a:t>
            </a:r>
          </a:p>
          <a:p>
            <a:pPr lvl="2"/>
            <a:r>
              <a:rPr lang="sk-SK" smtClean="0"/>
              <a:t>Third level</a:t>
            </a:r>
          </a:p>
          <a:p>
            <a:pPr lvl="3"/>
            <a:r>
              <a:rPr lang="sk-SK" smtClean="0"/>
              <a:t>Fourth level</a:t>
            </a:r>
          </a:p>
          <a:p>
            <a:pPr lvl="4"/>
            <a:r>
              <a:rPr lang="sk-SK" smtClean="0"/>
              <a:t>Fifth level</a:t>
            </a:r>
          </a:p>
        </p:txBody>
      </p:sp>
      <p:sp>
        <p:nvSpPr>
          <p:cNvPr id="2007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sk-SK"/>
          </a:p>
        </p:txBody>
      </p:sp>
      <p:sp>
        <p:nvSpPr>
          <p:cNvPr id="2007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05F6AC9F-B6F8-4B5A-BAA1-234C58A5DDAF}" type="slidenum">
              <a:rPr lang="sk-SK"/>
              <a:pPr/>
              <a:t>‹#›</a:t>
            </a:fld>
            <a:endParaRPr lang="sk-SK"/>
          </a:p>
        </p:txBody>
      </p:sp>
    </p:spTree>
    <p:extLst>
      <p:ext uri="{BB962C8B-B14F-4D97-AF65-F5344CB8AC3E}">
        <p14:creationId xmlns:p14="http://schemas.microsoft.com/office/powerpoint/2010/main" val="30019371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dirty="0" smtClean="0"/>
              <a:t>Napriek tomu že</a:t>
            </a:r>
            <a:r>
              <a:rPr lang="sk-SK" baseline="0" dirty="0" smtClean="0"/>
              <a:t> </a:t>
            </a:r>
            <a:r>
              <a:rPr lang="sk-SK" baseline="0" dirty="0" err="1" smtClean="0"/>
              <a:t>sortovanie</a:t>
            </a:r>
            <a:r>
              <a:rPr lang="sk-SK" baseline="0" dirty="0" smtClean="0"/>
              <a:t> ma obvykle zložitosť O (n log n ) , vo </a:t>
            </a:r>
            <a:r>
              <a:rPr lang="sk-SK" baseline="0" dirty="0" err="1" smtClean="0"/>
              <a:t>watershede</a:t>
            </a:r>
            <a:r>
              <a:rPr lang="sk-SK" baseline="0" dirty="0" smtClean="0"/>
              <a:t> môžeme použiť </a:t>
            </a:r>
            <a:r>
              <a:rPr lang="sk-SK" baseline="0" dirty="0" err="1" smtClean="0"/>
              <a:t>vdaka</a:t>
            </a:r>
            <a:r>
              <a:rPr lang="sk-SK" baseline="0" dirty="0" smtClean="0"/>
              <a:t> konštantnému počtu úrovní šedej </a:t>
            </a:r>
            <a:r>
              <a:rPr lang="sk-SK" baseline="0" dirty="0" err="1" smtClean="0"/>
              <a:t>binsort</a:t>
            </a:r>
            <a:r>
              <a:rPr lang="sk-SK" baseline="0" dirty="0" smtClean="0"/>
              <a:t> =&gt; </a:t>
            </a:r>
            <a:r>
              <a:rPr lang="sk-SK" baseline="0" dirty="0" err="1" smtClean="0"/>
              <a:t>dostavame</a:t>
            </a:r>
            <a:r>
              <a:rPr lang="sk-SK" baseline="0" dirty="0" smtClean="0"/>
              <a:t> zložitosť </a:t>
            </a:r>
            <a:r>
              <a:rPr lang="sk-SK" baseline="0" dirty="0" err="1" smtClean="0"/>
              <a:t>watershed</a:t>
            </a:r>
            <a:r>
              <a:rPr lang="sk-SK" baseline="0" dirty="0" smtClean="0"/>
              <a:t> O(n)</a:t>
            </a:r>
            <a:endParaRPr lang="sk-SK" dirty="0"/>
          </a:p>
        </p:txBody>
      </p:sp>
      <p:sp>
        <p:nvSpPr>
          <p:cNvPr id="4" name="Slide Number Placeholder 3"/>
          <p:cNvSpPr>
            <a:spLocks noGrp="1"/>
          </p:cNvSpPr>
          <p:nvPr>
            <p:ph type="sldNum" sz="quarter" idx="10"/>
          </p:nvPr>
        </p:nvSpPr>
        <p:spPr/>
        <p:txBody>
          <a:bodyPr/>
          <a:lstStyle/>
          <a:p>
            <a:fld id="{05F6AC9F-B6F8-4B5A-BAA1-234C58A5DDAF}" type="slidenum">
              <a:rPr lang="sk-SK" smtClean="0"/>
              <a:pPr/>
              <a:t>41</a:t>
            </a:fld>
            <a:endParaRPr lang="sk-SK"/>
          </a:p>
        </p:txBody>
      </p:sp>
    </p:spTree>
    <p:extLst>
      <p:ext uri="{BB962C8B-B14F-4D97-AF65-F5344CB8AC3E}">
        <p14:creationId xmlns:p14="http://schemas.microsoft.com/office/powerpoint/2010/main" val="1179573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92E090-0451-4047-BD09-273EA4154ED4}" type="slidenum">
              <a:rPr lang="ar-SA" altLang="sk-SK">
                <a:solidFill>
                  <a:prstClr val="black"/>
                </a:solidFill>
              </a:rPr>
              <a:pPr/>
              <a:t>51</a:t>
            </a:fld>
            <a:endParaRPr lang="en-US" altLang="sk-SK">
              <a:solidFill>
                <a:prstClr val="black"/>
              </a:solidFill>
            </a:endParaRPr>
          </a:p>
        </p:txBody>
      </p:sp>
      <p:sp>
        <p:nvSpPr>
          <p:cNvPr id="9218" name="Rectangle 2"/>
          <p:cNvSpPr>
            <a:spLocks noRot="1" noChangeArrowheads="1" noTextEdit="1"/>
          </p:cNvSpPr>
          <p:nvPr>
            <p:ph type="sldImg"/>
          </p:nvPr>
        </p:nvSpPr>
        <p:spPr>
          <a:ln/>
        </p:spPr>
      </p:sp>
      <p:sp>
        <p:nvSpPr>
          <p:cNvPr id="9219"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D9B77E-C275-437A-B780-103B97087BDB}" type="slidenum">
              <a:rPr lang="ar-SA" altLang="sk-SK">
                <a:solidFill>
                  <a:prstClr val="black"/>
                </a:solidFill>
              </a:rPr>
              <a:pPr/>
              <a:t>52</a:t>
            </a:fld>
            <a:endParaRPr lang="en-US" altLang="sk-SK">
              <a:solidFill>
                <a:prstClr val="black"/>
              </a:solidFill>
            </a:endParaRPr>
          </a:p>
        </p:txBody>
      </p:sp>
      <p:sp>
        <p:nvSpPr>
          <p:cNvPr id="13314" name="Rectangle 2"/>
          <p:cNvSpPr>
            <a:spLocks noRot="1" noChangeArrowheads="1" noTextEdit="1"/>
          </p:cNvSpPr>
          <p:nvPr>
            <p:ph type="sldImg"/>
          </p:nvPr>
        </p:nvSpPr>
        <p:spPr>
          <a:ln/>
        </p:spPr>
      </p:sp>
      <p:sp>
        <p:nvSpPr>
          <p:cNvPr id="13315"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DF355-F063-4B2F-ADB7-FCABBBB52D98}" type="slidenum">
              <a:rPr lang="ar-SA" altLang="sk-SK">
                <a:solidFill>
                  <a:prstClr val="black"/>
                </a:solidFill>
              </a:rPr>
              <a:pPr/>
              <a:t>53</a:t>
            </a:fld>
            <a:endParaRPr lang="en-US" altLang="sk-SK">
              <a:solidFill>
                <a:prstClr val="black"/>
              </a:solidFill>
            </a:endParaRPr>
          </a:p>
        </p:txBody>
      </p:sp>
      <p:sp>
        <p:nvSpPr>
          <p:cNvPr id="15362" name="Rectangle 2"/>
          <p:cNvSpPr>
            <a:spLocks noRot="1" noChangeArrowheads="1" noTextEdit="1"/>
          </p:cNvSpPr>
          <p:nvPr>
            <p:ph type="sldImg"/>
          </p:nvPr>
        </p:nvSpPr>
        <p:spPr>
          <a:ln/>
        </p:spPr>
      </p:sp>
      <p:sp>
        <p:nvSpPr>
          <p:cNvPr id="15363"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B8DA-765E-4333-B3F3-4BBBBB749839}" type="slidenum">
              <a:rPr lang="ar-SA" altLang="sk-SK">
                <a:solidFill>
                  <a:prstClr val="black"/>
                </a:solidFill>
              </a:rPr>
              <a:pPr/>
              <a:t>54</a:t>
            </a:fld>
            <a:endParaRPr lang="en-US" altLang="sk-SK">
              <a:solidFill>
                <a:prstClr val="black"/>
              </a:solidFill>
            </a:endParaRPr>
          </a:p>
        </p:txBody>
      </p:sp>
      <p:sp>
        <p:nvSpPr>
          <p:cNvPr id="17410" name="Rectangle 2"/>
          <p:cNvSpPr>
            <a:spLocks noRo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E6EA65-6871-4767-8208-8EC32F4F5FF6}" type="slidenum">
              <a:rPr lang="ar-SA" altLang="sk-SK">
                <a:solidFill>
                  <a:prstClr val="black"/>
                </a:solidFill>
              </a:rPr>
              <a:pPr/>
              <a:t>55</a:t>
            </a:fld>
            <a:endParaRPr lang="en-US" altLang="sk-SK">
              <a:solidFill>
                <a:prstClr val="black"/>
              </a:solidFill>
            </a:endParaRPr>
          </a:p>
        </p:txBody>
      </p:sp>
      <p:sp>
        <p:nvSpPr>
          <p:cNvPr id="19458" name="Rectangle 2"/>
          <p:cNvSpPr>
            <a:spLocks noRot="1" noChangeArrowheads="1" noTextEdit="1"/>
          </p:cNvSpPr>
          <p:nvPr>
            <p:ph type="sldImg"/>
          </p:nvPr>
        </p:nvSpPr>
        <p:spPr>
          <a:ln/>
        </p:spPr>
      </p:sp>
      <p:sp>
        <p:nvSpPr>
          <p:cNvPr id="19459"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2CE5A7-6349-44DE-B727-BA46D738009C}" type="slidenum">
              <a:rPr lang="ar-SA" altLang="sk-SK">
                <a:solidFill>
                  <a:prstClr val="black"/>
                </a:solidFill>
              </a:rPr>
              <a:pPr/>
              <a:t>56</a:t>
            </a:fld>
            <a:endParaRPr lang="en-US" altLang="sk-SK">
              <a:solidFill>
                <a:prstClr val="black"/>
              </a:solidFill>
            </a:endParaRPr>
          </a:p>
        </p:txBody>
      </p:sp>
      <p:sp>
        <p:nvSpPr>
          <p:cNvPr id="21506" name="Rectangle 2"/>
          <p:cNvSpPr>
            <a:spLocks noRot="1" noChangeArrowheads="1" noTextEdit="1"/>
          </p:cNvSpPr>
          <p:nvPr>
            <p:ph type="sldImg"/>
          </p:nvPr>
        </p:nvSpPr>
        <p:spPr>
          <a:ln/>
        </p:spPr>
      </p:sp>
      <p:sp>
        <p:nvSpPr>
          <p:cNvPr id="21507"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AF0588-C84F-4E0A-A525-877B09D74AE4}" type="slidenum">
              <a:rPr lang="ar-SA" altLang="sk-SK">
                <a:solidFill>
                  <a:prstClr val="black"/>
                </a:solidFill>
              </a:rPr>
              <a:pPr/>
              <a:t>57</a:t>
            </a:fld>
            <a:endParaRPr lang="en-US" altLang="sk-SK">
              <a:solidFill>
                <a:prstClr val="black"/>
              </a:solidFill>
            </a:endParaRPr>
          </a:p>
        </p:txBody>
      </p:sp>
      <p:sp>
        <p:nvSpPr>
          <p:cNvPr id="23554" name="Rectangle 2"/>
          <p:cNvSpPr>
            <a:spLocks noRot="1" noChangeArrowheads="1" noTextEdit="1"/>
          </p:cNvSpPr>
          <p:nvPr>
            <p:ph type="sldImg"/>
          </p:nvPr>
        </p:nvSpPr>
        <p:spPr>
          <a:ln/>
        </p:spPr>
      </p:sp>
      <p:sp>
        <p:nvSpPr>
          <p:cNvPr id="23555"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FB3339-F069-4D99-9DB7-A1E96539C607}" type="slidenum">
              <a:rPr lang="ar-SA" altLang="sk-SK">
                <a:solidFill>
                  <a:prstClr val="black"/>
                </a:solidFill>
              </a:rPr>
              <a:pPr/>
              <a:t>58</a:t>
            </a:fld>
            <a:endParaRPr lang="en-US" altLang="sk-SK">
              <a:solidFill>
                <a:prstClr val="black"/>
              </a:solidFill>
            </a:endParaRPr>
          </a:p>
        </p:txBody>
      </p:sp>
      <p:sp>
        <p:nvSpPr>
          <p:cNvPr id="11266" name="Rectangle 2"/>
          <p:cNvSpPr>
            <a:spLocks noRot="1" noChangeArrowheads="1" noTextEdit="1"/>
          </p:cNvSpPr>
          <p:nvPr>
            <p:ph type="sldImg"/>
          </p:nvPr>
        </p:nvSpPr>
        <p:spPr>
          <a:ln/>
        </p:spPr>
      </p:sp>
      <p:sp>
        <p:nvSpPr>
          <p:cNvPr id="11267"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083DE7-1633-419C-B066-28C827C65FAA}" type="slidenum">
              <a:rPr lang="ar-SA" altLang="sk-SK">
                <a:solidFill>
                  <a:prstClr val="black"/>
                </a:solidFill>
              </a:rPr>
              <a:pPr/>
              <a:t>59</a:t>
            </a:fld>
            <a:endParaRPr lang="en-US" altLang="sk-SK">
              <a:solidFill>
                <a:prstClr val="black"/>
              </a:solidFill>
            </a:endParaRPr>
          </a:p>
        </p:txBody>
      </p:sp>
      <p:sp>
        <p:nvSpPr>
          <p:cNvPr id="66562" name="Rectangle 2"/>
          <p:cNvSpPr>
            <a:spLocks noRot="1" noChangeArrowheads="1" noTextEdit="1"/>
          </p:cNvSpPr>
          <p:nvPr>
            <p:ph type="sldImg"/>
          </p:nvPr>
        </p:nvSpPr>
        <p:spPr>
          <a:ln/>
        </p:spPr>
      </p:sp>
      <p:sp>
        <p:nvSpPr>
          <p:cNvPr id="66563"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E2318E-ED47-475C-9BC4-5497E8B23C09}" type="slidenum">
              <a:rPr lang="ar-SA" altLang="sk-SK">
                <a:solidFill>
                  <a:prstClr val="black"/>
                </a:solidFill>
              </a:rPr>
              <a:pPr/>
              <a:t>60</a:t>
            </a:fld>
            <a:endParaRPr lang="en-US" altLang="sk-SK">
              <a:solidFill>
                <a:prstClr val="black"/>
              </a:solidFill>
            </a:endParaRPr>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2E0506-A879-4F9E-AC4C-384BF2B09AAC}" type="slidenum">
              <a:rPr lang="ar-SA" altLang="sk-SK">
                <a:solidFill>
                  <a:prstClr val="black"/>
                </a:solidFill>
              </a:rPr>
              <a:pPr/>
              <a:t>61</a:t>
            </a:fld>
            <a:endParaRPr lang="en-US" altLang="sk-SK">
              <a:solidFill>
                <a:prstClr val="black"/>
              </a:solidFill>
            </a:endParaRPr>
          </a:p>
        </p:txBody>
      </p:sp>
      <p:sp>
        <p:nvSpPr>
          <p:cNvPr id="84994" name="Rectangle 2"/>
          <p:cNvSpPr>
            <a:spLocks noRot="1" noChangeArrowheads="1" noTextEdit="1"/>
          </p:cNvSpPr>
          <p:nvPr>
            <p:ph type="sldImg"/>
          </p:nvPr>
        </p:nvSpPr>
        <p:spPr>
          <a:ln/>
        </p:spPr>
      </p:sp>
      <p:sp>
        <p:nvSpPr>
          <p:cNvPr id="84995"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08EB13-10C8-4A3C-B374-C619B09C738E}" type="slidenum">
              <a:rPr lang="ar-SA" altLang="sk-SK">
                <a:solidFill>
                  <a:prstClr val="black"/>
                </a:solidFill>
              </a:rPr>
              <a:pPr/>
              <a:t>62</a:t>
            </a:fld>
            <a:endParaRPr lang="en-US" altLang="sk-SK">
              <a:solidFill>
                <a:prstClr val="black"/>
              </a:solidFill>
            </a:endParaRPr>
          </a:p>
        </p:txBody>
      </p:sp>
      <p:sp>
        <p:nvSpPr>
          <p:cNvPr id="70658" name="Rectangle 2"/>
          <p:cNvSpPr>
            <a:spLocks noRot="1" noChangeArrowheads="1" noTextEdit="1"/>
          </p:cNvSpPr>
          <p:nvPr>
            <p:ph type="sldImg"/>
          </p:nvPr>
        </p:nvSpPr>
        <p:spPr>
          <a:ln/>
        </p:spPr>
      </p:sp>
      <p:sp>
        <p:nvSpPr>
          <p:cNvPr id="70659"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43C9DC-D794-481D-9115-140ED7ABCA0A}" type="slidenum">
              <a:rPr lang="ar-SA" altLang="sk-SK">
                <a:solidFill>
                  <a:prstClr val="black"/>
                </a:solidFill>
              </a:rPr>
              <a:pPr/>
              <a:t>63</a:t>
            </a:fld>
            <a:endParaRPr lang="en-US" altLang="sk-SK">
              <a:solidFill>
                <a:prstClr val="black"/>
              </a:solidFill>
            </a:endParaRPr>
          </a:p>
        </p:txBody>
      </p:sp>
      <p:sp>
        <p:nvSpPr>
          <p:cNvPr id="64514" name="Rectangle 2"/>
          <p:cNvSpPr>
            <a:spLocks noRot="1" noChangeArrowheads="1" noTextEdit="1"/>
          </p:cNvSpPr>
          <p:nvPr>
            <p:ph type="sldImg"/>
          </p:nvPr>
        </p:nvSpPr>
        <p:spPr>
          <a:ln/>
        </p:spPr>
      </p:sp>
      <p:sp>
        <p:nvSpPr>
          <p:cNvPr id="64515"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121DFD-79F2-4A40-A630-9482BDD9D6A4}" type="slidenum">
              <a:rPr lang="ar-SA" altLang="sk-SK">
                <a:solidFill>
                  <a:prstClr val="black"/>
                </a:solidFill>
              </a:rPr>
              <a:pPr/>
              <a:t>66</a:t>
            </a:fld>
            <a:endParaRPr lang="en-US" altLang="sk-SK">
              <a:solidFill>
                <a:prstClr val="black"/>
              </a:solidFill>
            </a:endParaRPr>
          </a:p>
        </p:txBody>
      </p:sp>
      <p:sp>
        <p:nvSpPr>
          <p:cNvPr id="97282" name="Rectangle 2"/>
          <p:cNvSpPr>
            <a:spLocks noRot="1" noChangeArrowheads="1" noTextEdit="1"/>
          </p:cNvSpPr>
          <p:nvPr>
            <p:ph type="sldImg"/>
          </p:nvPr>
        </p:nvSpPr>
        <p:spPr>
          <a:ln/>
        </p:spPr>
      </p:sp>
      <p:sp>
        <p:nvSpPr>
          <p:cNvPr id="97283"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2CED21-71C7-4316-9766-C82DF00400A7}" type="slidenum">
              <a:rPr lang="ar-SA" altLang="sk-SK">
                <a:solidFill>
                  <a:prstClr val="black"/>
                </a:solidFill>
              </a:rPr>
              <a:pPr/>
              <a:t>67</a:t>
            </a:fld>
            <a:endParaRPr lang="en-US" altLang="sk-SK">
              <a:solidFill>
                <a:prstClr val="black"/>
              </a:solidFill>
            </a:endParaRPr>
          </a:p>
        </p:txBody>
      </p:sp>
      <p:sp>
        <p:nvSpPr>
          <p:cNvPr id="103426" name="Rectangle 2"/>
          <p:cNvSpPr>
            <a:spLocks noRot="1" noChangeArrowheads="1" noTextEdit="1"/>
          </p:cNvSpPr>
          <p:nvPr>
            <p:ph type="sldImg"/>
          </p:nvPr>
        </p:nvSpPr>
        <p:spPr>
          <a:ln/>
        </p:spPr>
      </p:sp>
      <p:sp>
        <p:nvSpPr>
          <p:cNvPr id="103427"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71F070-8882-41FC-8451-0ADCC60AD0A0}" type="slidenum">
              <a:rPr lang="ar-SA" altLang="sk-SK">
                <a:solidFill>
                  <a:prstClr val="black"/>
                </a:solidFill>
              </a:rPr>
              <a:pPr/>
              <a:t>68</a:t>
            </a:fld>
            <a:endParaRPr lang="en-US" altLang="sk-SK">
              <a:solidFill>
                <a:prstClr val="black"/>
              </a:solidFill>
            </a:endParaRPr>
          </a:p>
        </p:txBody>
      </p:sp>
      <p:sp>
        <p:nvSpPr>
          <p:cNvPr id="105474" name="Rectangle 2"/>
          <p:cNvSpPr>
            <a:spLocks noRot="1" noChangeArrowheads="1" noTextEdit="1"/>
          </p:cNvSpPr>
          <p:nvPr>
            <p:ph type="sldImg"/>
          </p:nvPr>
        </p:nvSpPr>
        <p:spPr>
          <a:ln/>
        </p:spPr>
      </p:sp>
      <p:sp>
        <p:nvSpPr>
          <p:cNvPr id="105475" name="Rectangle 3"/>
          <p:cNvSpPr>
            <a:spLocks noGrp="1" noChangeArrowheads="1"/>
          </p:cNvSpPr>
          <p:nvPr>
            <p:ph type="body" idx="1"/>
          </p:nvPr>
        </p:nvSpPr>
        <p:spPr>
          <a:xfrm>
            <a:off x="914400" y="4343400"/>
            <a:ext cx="5029200" cy="4114800"/>
          </a:xfrm>
        </p:spPr>
        <p:txBody>
          <a:bodyPr/>
          <a:lstStyle/>
          <a:p>
            <a:endParaRPr lang="sk-SK" altLang="sk-S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0146" name="Group 2"/>
          <p:cNvGrpSpPr>
            <a:grpSpLocks/>
          </p:cNvGrpSpPr>
          <p:nvPr/>
        </p:nvGrpSpPr>
        <p:grpSpPr bwMode="auto">
          <a:xfrm>
            <a:off x="0" y="0"/>
            <a:ext cx="9140825" cy="6850063"/>
            <a:chOff x="0" y="0"/>
            <a:chExt cx="5758" cy="4315"/>
          </a:xfrm>
        </p:grpSpPr>
        <p:grpSp>
          <p:nvGrpSpPr>
            <p:cNvPr id="390147" name="Group 3"/>
            <p:cNvGrpSpPr>
              <a:grpSpLocks/>
            </p:cNvGrpSpPr>
            <p:nvPr userDrawn="1"/>
          </p:nvGrpSpPr>
          <p:grpSpPr bwMode="auto">
            <a:xfrm>
              <a:off x="1728" y="2230"/>
              <a:ext cx="4027" cy="2085"/>
              <a:chOff x="1728" y="2230"/>
              <a:chExt cx="4027" cy="2085"/>
            </a:xfrm>
          </p:grpSpPr>
          <p:sp>
            <p:nvSpPr>
              <p:cNvPr id="39014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sk-SK"/>
              </a:p>
            </p:txBody>
          </p:sp>
          <p:sp>
            <p:nvSpPr>
              <p:cNvPr id="39014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sk-SK"/>
              </a:p>
            </p:txBody>
          </p:sp>
          <p:sp>
            <p:nvSpPr>
              <p:cNvPr id="39015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sk-SK"/>
              </a:p>
            </p:txBody>
          </p:sp>
          <p:sp>
            <p:nvSpPr>
              <p:cNvPr id="39015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sk-SK"/>
              </a:p>
            </p:txBody>
          </p:sp>
          <p:sp>
            <p:nvSpPr>
              <p:cNvPr id="39015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sk-SK"/>
              </a:p>
            </p:txBody>
          </p:sp>
        </p:grpSp>
        <p:sp>
          <p:nvSpPr>
            <p:cNvPr id="390153"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sk-SK"/>
            </a:p>
          </p:txBody>
        </p:sp>
        <p:sp>
          <p:nvSpPr>
            <p:cNvPr id="390154"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sk-SK"/>
            </a:p>
          </p:txBody>
        </p:sp>
      </p:grpSp>
      <p:sp>
        <p:nvSpPr>
          <p:cNvPr id="39015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39015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390157" name="Rectangle 13"/>
          <p:cNvSpPr>
            <a:spLocks noGrp="1" noChangeArrowheads="1"/>
          </p:cNvSpPr>
          <p:nvPr>
            <p:ph type="dt" sz="quarter" idx="2"/>
          </p:nvPr>
        </p:nvSpPr>
        <p:spPr>
          <a:xfrm>
            <a:off x="457200" y="6248400"/>
            <a:ext cx="2133600" cy="476250"/>
          </a:xfrm>
        </p:spPr>
        <p:txBody>
          <a:bodyPr/>
          <a:lstStyle>
            <a:lvl1pPr>
              <a:defRPr/>
            </a:lvl1pPr>
          </a:lstStyle>
          <a:p>
            <a:endParaRPr lang="en-US"/>
          </a:p>
        </p:txBody>
      </p:sp>
      <p:sp>
        <p:nvSpPr>
          <p:cNvPr id="390158" name="Rectangle 14"/>
          <p:cNvSpPr>
            <a:spLocks noGrp="1" noChangeArrowheads="1"/>
          </p:cNvSpPr>
          <p:nvPr>
            <p:ph type="ftr" sz="quarter" idx="3"/>
          </p:nvPr>
        </p:nvSpPr>
        <p:spPr>
          <a:xfrm>
            <a:off x="3124200" y="6251575"/>
            <a:ext cx="2895600" cy="476250"/>
          </a:xfrm>
        </p:spPr>
        <p:txBody>
          <a:bodyPr/>
          <a:lstStyle>
            <a:lvl1pPr>
              <a:defRPr/>
            </a:lvl1pPr>
          </a:lstStyle>
          <a:p>
            <a:endParaRPr lang="en-US"/>
          </a:p>
        </p:txBody>
      </p:sp>
      <p:sp>
        <p:nvSpPr>
          <p:cNvPr id="390159" name="Rectangle 15"/>
          <p:cNvSpPr>
            <a:spLocks noGrp="1" noChangeArrowheads="1"/>
          </p:cNvSpPr>
          <p:nvPr>
            <p:ph type="sldNum" sz="quarter" idx="4"/>
          </p:nvPr>
        </p:nvSpPr>
        <p:spPr>
          <a:xfrm>
            <a:off x="6553200" y="6254750"/>
            <a:ext cx="2133600" cy="476250"/>
          </a:xfrm>
        </p:spPr>
        <p:txBody>
          <a:bodyPr/>
          <a:lstStyle>
            <a:lvl1pPr>
              <a:defRPr/>
            </a:lvl1pPr>
          </a:lstStyle>
          <a:p>
            <a:fld id="{B63F720F-96B5-45CD-BC0E-C8B54BE40FF4}"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F33E9E2-0D51-4947-9592-171C8C6FF45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A8707B7-E121-4C7A-9C04-548DCC884A20}"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1EC0E4E4-E2C4-424C-B556-DCF7C32D6D60}"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BD2BB9CF-2399-4DE9-9436-5F5F4A1AD699}"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C7A1DEB5-C3D7-4212-8574-7E6F933087FE}"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D39229A5-021A-45BB-9397-66D1230E8618}"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7B05D452-CE07-4AA7-B659-84BB1B1E36AD}"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64657511-A8E2-4C77-9250-EBE850831480}"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05DE386-A48B-4CDA-A57F-A0D190C72136}"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180127A-8F7A-48AB-A50C-6696D522059C}"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k-SK"/>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a:xfrm>
            <a:off x="457200" y="6251575"/>
            <a:ext cx="2133600" cy="47625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76250"/>
          </a:xfrm>
        </p:spPr>
        <p:txBody>
          <a:bodyPr/>
          <a:lstStyle>
            <a:lvl1pPr>
              <a:defRPr/>
            </a:lvl1pPr>
          </a:lstStyle>
          <a:p>
            <a:fld id="{A17291F0-CE2A-444E-A85F-B3C6D8653507}" type="slidenum">
              <a:rPr lang="en-US"/>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k-SK"/>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6" name="Date Placeholder 5"/>
          <p:cNvSpPr>
            <a:spLocks noGrp="1"/>
          </p:cNvSpPr>
          <p:nvPr>
            <p:ph type="dt" sz="half" idx="10"/>
          </p:nvPr>
        </p:nvSpPr>
        <p:spPr>
          <a:xfrm>
            <a:off x="457200" y="6251575"/>
            <a:ext cx="2133600" cy="476250"/>
          </a:xfrm>
        </p:spPr>
        <p:txBody>
          <a:bodyPr/>
          <a:lstStyle>
            <a:lvl1pPr>
              <a:defRPr/>
            </a:lvl1pPr>
          </a:lstStyle>
          <a:p>
            <a:endParaRPr lang="en-US"/>
          </a:p>
        </p:txBody>
      </p:sp>
      <p:sp>
        <p:nvSpPr>
          <p:cNvPr id="7" name="Slide Number Placeholder 6"/>
          <p:cNvSpPr>
            <a:spLocks noGrp="1"/>
          </p:cNvSpPr>
          <p:nvPr>
            <p:ph type="sldNum" sz="quarter" idx="11"/>
          </p:nvPr>
        </p:nvSpPr>
        <p:spPr>
          <a:xfrm>
            <a:off x="6553200" y="6248400"/>
            <a:ext cx="2133600" cy="476250"/>
          </a:xfrm>
        </p:spPr>
        <p:txBody>
          <a:bodyPr/>
          <a:lstStyle>
            <a:lvl1pPr>
              <a:defRPr/>
            </a:lvl1pPr>
          </a:lstStyle>
          <a:p>
            <a:fld id="{7FDB25CD-89D1-4469-9FB7-7A8AF3C7FB3B}" type="slidenum">
              <a:rPr lang="en-US"/>
              <a:pPr/>
              <a:t>‹#›</a:t>
            </a:fld>
            <a:endParaRPr lang="en-US"/>
          </a:p>
        </p:txBody>
      </p:sp>
      <p:sp>
        <p:nvSpPr>
          <p:cNvPr id="8" name="Footer Placeholder 7"/>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9144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369CD9-10FA-4710-9D06-2C83DA2619E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k-SK"/>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4FF135-8050-4780-940E-7C4BC3D1769C}"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711314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9FCE15A-6620-4AB4-B7C8-E26472AD4CF2}"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255932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28C7E91-B8DB-49CD-8EFF-55DC93CBA948}"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68019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D074E51-715A-4666-B125-5B9674B565AC}"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42018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Date Placeholder 6"/>
          <p:cNvSpPr>
            <a:spLocks noGrp="1"/>
          </p:cNvSpPr>
          <p:nvPr>
            <p:ph type="dt" sz="half" idx="10"/>
          </p:nvPr>
        </p:nvSpPr>
        <p:spPr/>
        <p:txBody>
          <a:bodyPr/>
          <a:lstStyle>
            <a:lvl1pPr>
              <a:defRPr/>
            </a:lvl1pPr>
          </a:lstStyle>
          <a:p>
            <a:endParaRPr lang="en-US" altLang="sk-SK">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sk-SK">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193A4E4-E887-481A-A993-F6191392ED60}"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614039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Date Placeholder 2"/>
          <p:cNvSpPr>
            <a:spLocks noGrp="1"/>
          </p:cNvSpPr>
          <p:nvPr>
            <p:ph type="dt" sz="half" idx="10"/>
          </p:nvPr>
        </p:nvSpPr>
        <p:spPr/>
        <p:txBody>
          <a:bodyPr/>
          <a:lstStyle>
            <a:lvl1pPr>
              <a:defRPr/>
            </a:lvl1pPr>
          </a:lstStyle>
          <a:p>
            <a:endParaRPr lang="en-US" altLang="sk-SK">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sk-SK">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DF13173-2C03-4D7D-9682-FD41E184D25D}"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825940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sk-SK">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sk-SK">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0B64B17-9D04-436C-B5C3-33AB8CA6D13E}"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091423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FBE97BD-11EA-4544-9585-F4B122667A43}"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212327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4DFA8-0BB7-44CC-BD38-3BDB7DB4F1E0}"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002020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BC2BB3-D315-4574-9B43-59EE02C1CF31}"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034952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F0609A7-C3B3-4364-8C32-D036FCB83E71}"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666735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k-SK"/>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4FF135-8050-4780-940E-7C4BC3D1769C}"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78185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9FCE15A-6620-4AB4-B7C8-E26472AD4CF2}"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1967264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28C7E91-B8DB-49CD-8EFF-55DC93CBA948}"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363314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D074E51-715A-4666-B125-5B9674B565AC}"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177300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Date Placeholder 6"/>
          <p:cNvSpPr>
            <a:spLocks noGrp="1"/>
          </p:cNvSpPr>
          <p:nvPr>
            <p:ph type="dt" sz="half" idx="10"/>
          </p:nvPr>
        </p:nvSpPr>
        <p:spPr/>
        <p:txBody>
          <a:bodyPr/>
          <a:lstStyle>
            <a:lvl1pPr>
              <a:defRPr/>
            </a:lvl1pPr>
          </a:lstStyle>
          <a:p>
            <a:endParaRPr lang="en-US" altLang="sk-SK">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sk-SK">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193A4E4-E887-481A-A993-F6191392ED60}"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4330140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Date Placeholder 2"/>
          <p:cNvSpPr>
            <a:spLocks noGrp="1"/>
          </p:cNvSpPr>
          <p:nvPr>
            <p:ph type="dt" sz="half" idx="10"/>
          </p:nvPr>
        </p:nvSpPr>
        <p:spPr/>
        <p:txBody>
          <a:bodyPr/>
          <a:lstStyle>
            <a:lvl1pPr>
              <a:defRPr/>
            </a:lvl1pPr>
          </a:lstStyle>
          <a:p>
            <a:endParaRPr lang="en-US" altLang="sk-SK">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sk-SK">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DF13173-2C03-4D7D-9682-FD41E184D25D}"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11372858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sk-SK">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sk-SK">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0B64B17-9D04-436C-B5C3-33AB8CA6D13E}"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530323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FBE97BD-11EA-4544-9585-F4B122667A43}"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7784897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4DFA8-0BB7-44CC-BD38-3BDB7DB4F1E0}"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1922350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BC2BB3-D315-4574-9B43-59EE02C1CF31}"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5046872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F0609A7-C3B3-4364-8C32-D036FCB83E71}"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459372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k-SK"/>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4FF135-8050-4780-940E-7C4BC3D1769C}"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40172385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9FCE15A-6620-4AB4-B7C8-E26472AD4CF2}"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549213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k-S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28C7E91-B8DB-49CD-8EFF-55DC93CBA948}"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1020468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D074E51-715A-4666-B125-5B9674B565AC}"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5855769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k-S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7" name="Date Placeholder 6"/>
          <p:cNvSpPr>
            <a:spLocks noGrp="1"/>
          </p:cNvSpPr>
          <p:nvPr>
            <p:ph type="dt" sz="half" idx="10"/>
          </p:nvPr>
        </p:nvSpPr>
        <p:spPr/>
        <p:txBody>
          <a:bodyPr/>
          <a:lstStyle>
            <a:lvl1pPr>
              <a:defRPr/>
            </a:lvl1pPr>
          </a:lstStyle>
          <a:p>
            <a:endParaRPr lang="en-US" altLang="sk-SK">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sk-SK">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193A4E4-E887-481A-A993-F6191392ED60}"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610145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Date Placeholder 2"/>
          <p:cNvSpPr>
            <a:spLocks noGrp="1"/>
          </p:cNvSpPr>
          <p:nvPr>
            <p:ph type="dt" sz="half" idx="10"/>
          </p:nvPr>
        </p:nvSpPr>
        <p:spPr/>
        <p:txBody>
          <a:bodyPr/>
          <a:lstStyle>
            <a:lvl1pPr>
              <a:defRPr/>
            </a:lvl1pPr>
          </a:lstStyle>
          <a:p>
            <a:endParaRPr lang="en-US" altLang="sk-SK">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sk-SK">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DF13173-2C03-4D7D-9682-FD41E184D25D}"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7684669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sk-SK">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sk-SK">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0B64B17-9D04-436C-B5C3-33AB8CA6D13E}"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29136842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k-S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FBE97BD-11EA-4544-9585-F4B122667A43}"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0571365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k-S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sk-SK">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sk-SK">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4DFA8-0BB7-44CC-BD38-3BDB7DB4F1E0}"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382841394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BC2BB3-D315-4574-9B43-59EE02C1CF31}"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15980617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k-S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Date Placeholder 3"/>
          <p:cNvSpPr>
            <a:spLocks noGrp="1"/>
          </p:cNvSpPr>
          <p:nvPr>
            <p:ph type="dt" sz="half" idx="10"/>
          </p:nvPr>
        </p:nvSpPr>
        <p:spPr/>
        <p:txBody>
          <a:bodyPr/>
          <a:lstStyle>
            <a:lvl1pPr>
              <a:defRPr/>
            </a:lvl1pPr>
          </a:lstStyle>
          <a:p>
            <a:endParaRPr lang="en-US" altLang="sk-SK">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sk-SK">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F0609A7-C3B3-4364-8C32-D036FCB83E71}" type="slidenum">
              <a:rPr lang="ar-SA" altLang="sk-SK">
                <a:solidFill>
                  <a:srgbClr val="000000"/>
                </a:solidFill>
              </a:rPr>
              <a:pPr/>
              <a:t>‹#›</a:t>
            </a:fld>
            <a:endParaRPr lang="en-US" altLang="sk-SK">
              <a:solidFill>
                <a:srgbClr val="000000"/>
              </a:solidFill>
            </a:endParaRPr>
          </a:p>
        </p:txBody>
      </p:sp>
    </p:spTree>
    <p:extLst>
      <p:ext uri="{BB962C8B-B14F-4D97-AF65-F5344CB8AC3E}">
        <p14:creationId xmlns:p14="http://schemas.microsoft.com/office/powerpoint/2010/main" val="14703814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91842" name="Rectangle 2"/>
          <p:cNvSpPr>
            <a:spLocks noGrp="1" noChangeArrowheads="1"/>
          </p:cNvSpPr>
          <p:nvPr>
            <p:ph type="dt" sz="half" idx="2"/>
          </p:nvPr>
        </p:nvSpPr>
        <p:spPr/>
        <p:txBody>
          <a:bodyPr/>
          <a:lstStyle>
            <a:lvl1pPr>
              <a:defRPr/>
            </a:lvl1pPr>
          </a:lstStyle>
          <a:p>
            <a:endParaRPr lang="en-US">
              <a:solidFill>
                <a:srgbClr val="000000"/>
              </a:solidFill>
            </a:endParaRPr>
          </a:p>
        </p:txBody>
      </p:sp>
      <p:sp>
        <p:nvSpPr>
          <p:cNvPr id="291843" name="Rectangle 3"/>
          <p:cNvSpPr>
            <a:spLocks noGrp="1" noChangeArrowheads="1"/>
          </p:cNvSpPr>
          <p:nvPr>
            <p:ph type="ftr" sz="quarter" idx="3"/>
          </p:nvPr>
        </p:nvSpPr>
        <p:spPr/>
        <p:txBody>
          <a:bodyPr/>
          <a:lstStyle>
            <a:lvl1pPr>
              <a:defRPr/>
            </a:lvl1pPr>
          </a:lstStyle>
          <a:p>
            <a:endParaRPr lang="en-US">
              <a:solidFill>
                <a:srgbClr val="000000"/>
              </a:solidFill>
            </a:endParaRPr>
          </a:p>
        </p:txBody>
      </p:sp>
      <p:sp>
        <p:nvSpPr>
          <p:cNvPr id="291844" name="Rectangle 4"/>
          <p:cNvSpPr>
            <a:spLocks noGrp="1" noChangeArrowheads="1"/>
          </p:cNvSpPr>
          <p:nvPr>
            <p:ph type="sldNum" sz="quarter" idx="4"/>
          </p:nvPr>
        </p:nvSpPr>
        <p:spPr/>
        <p:txBody>
          <a:bodyPr/>
          <a:lstStyle>
            <a:lvl1pPr>
              <a:defRPr/>
            </a:lvl1pPr>
          </a:lstStyle>
          <a:p>
            <a:fld id="{2D29F9EA-EE75-475C-ADF5-604936BA84AA}" type="slidenum">
              <a:rPr lang="en-US">
                <a:solidFill>
                  <a:srgbClr val="000000"/>
                </a:solidFill>
              </a:rPr>
              <a:pPr/>
              <a:t>‹#›</a:t>
            </a:fld>
            <a:endParaRPr lang="en-US">
              <a:solidFill>
                <a:srgbClr val="000000"/>
              </a:solidFill>
            </a:endParaRPr>
          </a:p>
        </p:txBody>
      </p:sp>
      <p:sp>
        <p:nvSpPr>
          <p:cNvPr id="291845" name="Line 5"/>
          <p:cNvSpPr>
            <a:spLocks noChangeShapeType="1"/>
          </p:cNvSpPr>
          <p:nvPr/>
        </p:nvSpPr>
        <p:spPr bwMode="auto">
          <a:xfrm>
            <a:off x="533400" y="3276600"/>
            <a:ext cx="8026400" cy="0"/>
          </a:xfrm>
          <a:prstGeom prst="line">
            <a:avLst/>
          </a:prstGeom>
          <a:noFill/>
          <a:ln w="50800">
            <a:solidFill>
              <a:schemeClr val="accent2"/>
            </a:solidFill>
            <a:round/>
            <a:headEnd type="none" w="sm" len="sm"/>
            <a:tailEnd type="none" w="sm" len="sm"/>
          </a:ln>
          <a:effectLst/>
        </p:spPr>
        <p:txBody>
          <a:bodyPr wrap="none" anchor="ctr"/>
          <a:lstStyle/>
          <a:p>
            <a:pPr eaLnBrk="1" hangingPunct="1"/>
            <a:endParaRPr lang="en-US" sz="1600">
              <a:solidFill>
                <a:srgbClr val="000000"/>
              </a:solidFill>
              <a:latin typeface="Tahoma" pitchFamily="34" charset="0"/>
              <a:cs typeface="+mn-cs"/>
            </a:endParaRPr>
          </a:p>
        </p:txBody>
      </p:sp>
      <p:sp>
        <p:nvSpPr>
          <p:cNvPr id="291846" name="Rectangle 6"/>
          <p:cNvSpPr>
            <a:spLocks noGrp="1" noChangeArrowheads="1"/>
          </p:cNvSpPr>
          <p:nvPr>
            <p:ph type="ctrTitle"/>
          </p:nvPr>
        </p:nvSpPr>
        <p:spPr>
          <a:xfrm>
            <a:off x="685800" y="1752600"/>
            <a:ext cx="7772400" cy="1143000"/>
          </a:xfrm>
        </p:spPr>
        <p:txBody>
          <a:bodyPr/>
          <a:lstStyle>
            <a:lvl1pPr>
              <a:defRPr/>
            </a:lvl1pPr>
          </a:lstStyle>
          <a:p>
            <a:r>
              <a:rPr lang="en-US"/>
              <a:t>Щелчок правит образец заголовка</a:t>
            </a:r>
          </a:p>
        </p:txBody>
      </p:sp>
      <p:sp>
        <p:nvSpPr>
          <p:cNvPr id="291847" name="Rectangle 7"/>
          <p:cNvSpPr>
            <a:spLocks noGrp="1" noChangeArrowheads="1"/>
          </p:cNvSpPr>
          <p:nvPr>
            <p:ph type="subTitle" idx="1"/>
          </p:nvPr>
        </p:nvSpPr>
        <p:spPr>
          <a:xfrm>
            <a:off x="1371600" y="3886200"/>
            <a:ext cx="6400800" cy="1752600"/>
          </a:xfrm>
        </p:spPr>
        <p:txBody>
          <a:bodyPr/>
          <a:lstStyle>
            <a:lvl1pPr marL="0" indent="0" algn="ctr">
              <a:buFont typeface="Monotype Sorts" pitchFamily="2" charset="2"/>
              <a:buNone/>
              <a:defRPr/>
            </a:lvl1pPr>
          </a:lstStyle>
          <a:p>
            <a:r>
              <a:rPr lang="en-US"/>
              <a:t>Щелчок правит образец подзаголовка</a:t>
            </a:r>
          </a:p>
        </p:txBody>
      </p:sp>
    </p:spTree>
    <p:extLst>
      <p:ext uri="{BB962C8B-B14F-4D97-AF65-F5344CB8AC3E}">
        <p14:creationId xmlns:p14="http://schemas.microsoft.com/office/powerpoint/2010/main" val="4284406279"/>
      </p:ext>
    </p:extLst>
  </p:cSld>
  <p:clrMapOvr>
    <a:masterClrMapping/>
  </p:clrMapOvr>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6DCA8E3-DB9C-4130-94EC-FD6561E614E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73162252"/>
      </p:ext>
    </p:extLst>
  </p:cSld>
  <p:clrMapOvr>
    <a:masterClrMapping/>
  </p:clrMapOvr>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A6152C-94D2-494D-AA8B-1445D66C7D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11265110"/>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767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40767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A8CEBD9-F3FC-4BEA-9F9C-3B39A062603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1484555"/>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DD92C1C-0A35-4FA5-95DF-AC9853861DA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02105722"/>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4677BEC-3A16-40E1-BA4E-9BF77D38F9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52042497"/>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4AD939A-A737-47F6-B178-72929960609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553021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2FD474E-DE48-4C15-A1B7-C37B2DF2DB1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21222926"/>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53E46C0-7146-4B2E-9188-98CDDAD6585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42698632"/>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4716997-BD29-46A1-BE7E-C4CD02421D3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23918404"/>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0200" y="190500"/>
            <a:ext cx="2082800" cy="5600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190500"/>
            <a:ext cx="6096000" cy="5600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4B20D2E-C85D-411F-AE18-2C5925D49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54833476"/>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190500"/>
            <a:ext cx="7807325" cy="11049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767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40767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D623EEE-238B-478F-93AD-B7937872A84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7024180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8912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3C9991C0-04D3-466A-B118-C0F8FE40D1B0}" type="slidenum">
              <a:rPr lang="en-US"/>
              <a:pPr/>
              <a:t>‹#›</a:t>
            </a:fld>
            <a:endParaRPr lang="en-US"/>
          </a:p>
        </p:txBody>
      </p:sp>
      <p:grpSp>
        <p:nvGrpSpPr>
          <p:cNvPr id="389124" name="Group 4"/>
          <p:cNvGrpSpPr>
            <a:grpSpLocks/>
          </p:cNvGrpSpPr>
          <p:nvPr/>
        </p:nvGrpSpPr>
        <p:grpSpPr bwMode="auto">
          <a:xfrm>
            <a:off x="0" y="0"/>
            <a:ext cx="9140825" cy="6850063"/>
            <a:chOff x="0" y="0"/>
            <a:chExt cx="5758" cy="4315"/>
          </a:xfrm>
        </p:grpSpPr>
        <p:grpSp>
          <p:nvGrpSpPr>
            <p:cNvPr id="389125" name="Group 5"/>
            <p:cNvGrpSpPr>
              <a:grpSpLocks/>
            </p:cNvGrpSpPr>
            <p:nvPr userDrawn="1"/>
          </p:nvGrpSpPr>
          <p:grpSpPr bwMode="auto">
            <a:xfrm>
              <a:off x="1728" y="2230"/>
              <a:ext cx="4027" cy="2085"/>
              <a:chOff x="1728" y="2230"/>
              <a:chExt cx="4027" cy="2085"/>
            </a:xfrm>
          </p:grpSpPr>
          <p:sp>
            <p:nvSpPr>
              <p:cNvPr id="38912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sk-SK"/>
              </a:p>
            </p:txBody>
          </p:sp>
          <p:sp>
            <p:nvSpPr>
              <p:cNvPr id="38912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sk-SK"/>
              </a:p>
            </p:txBody>
          </p:sp>
          <p:sp>
            <p:nvSpPr>
              <p:cNvPr id="38912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sk-SK"/>
              </a:p>
            </p:txBody>
          </p:sp>
          <p:sp>
            <p:nvSpPr>
              <p:cNvPr id="38912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sk-SK"/>
              </a:p>
            </p:txBody>
          </p:sp>
          <p:sp>
            <p:nvSpPr>
              <p:cNvPr id="38913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sk-SK"/>
              </a:p>
            </p:txBody>
          </p:sp>
        </p:grpSp>
        <p:sp>
          <p:nvSpPr>
            <p:cNvPr id="38913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sk-SK"/>
            </a:p>
          </p:txBody>
        </p:sp>
        <p:sp>
          <p:nvSpPr>
            <p:cNvPr id="38913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sk-SK"/>
            </a:p>
          </p:txBody>
        </p:sp>
      </p:grpSp>
      <p:sp>
        <p:nvSpPr>
          <p:cNvPr id="38913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8913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endParaRPr lang="en-US"/>
          </a:p>
        </p:txBody>
      </p:sp>
      <p:sp>
        <p:nvSpPr>
          <p:cNvPr id="38913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Lst>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k-SK"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k-SK" smtClean="0"/>
              <a:t>Click to edit Master text styles</a:t>
            </a:r>
          </a:p>
          <a:p>
            <a:pPr lvl="1"/>
            <a:r>
              <a:rPr lang="en-US" altLang="sk-SK" smtClean="0"/>
              <a:t>Second level</a:t>
            </a:r>
          </a:p>
          <a:p>
            <a:pPr lvl="2"/>
            <a:r>
              <a:rPr lang="en-US" altLang="sk-SK" smtClean="0"/>
              <a:t>Third level</a:t>
            </a:r>
          </a:p>
          <a:p>
            <a:pPr lvl="3"/>
            <a:r>
              <a:rPr lang="en-US" altLang="sk-SK" smtClean="0"/>
              <a:t>Fourth level</a:t>
            </a:r>
          </a:p>
          <a:p>
            <a:pPr lvl="4"/>
            <a:r>
              <a:rPr lang="en-US" altLang="sk-SK"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1" hangingPunct="1"/>
            <a:endParaRPr lang="en-US" altLang="sk-SK" smtClean="0">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en-US" altLang="sk-SK" smtClean="0">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1" hangingPunct="1"/>
            <a:fld id="{BD49782E-0BE5-4E6A-B011-436DC14D597D}" type="slidenum">
              <a:rPr lang="ar-SA" altLang="sk-SK" smtClean="0">
                <a:solidFill>
                  <a:srgbClr val="000000"/>
                </a:solidFill>
                <a:latin typeface="Arial" charset="0"/>
              </a:rPr>
              <a:pPr eaLnBrk="1" hangingPunct="1"/>
              <a:t>‹#›</a:t>
            </a:fld>
            <a:endParaRPr lang="en-US" altLang="sk-SK" smtClean="0">
              <a:solidFill>
                <a:srgbClr val="000000"/>
              </a:solidFill>
              <a:latin typeface="Arial" charset="0"/>
            </a:endParaRPr>
          </a:p>
        </p:txBody>
      </p:sp>
    </p:spTree>
    <p:extLst>
      <p:ext uri="{BB962C8B-B14F-4D97-AF65-F5344CB8AC3E}">
        <p14:creationId xmlns:p14="http://schemas.microsoft.com/office/powerpoint/2010/main" val="2025968963"/>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k-SK"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k-SK" smtClean="0"/>
              <a:t>Click to edit Master text styles</a:t>
            </a:r>
          </a:p>
          <a:p>
            <a:pPr lvl="1"/>
            <a:r>
              <a:rPr lang="en-US" altLang="sk-SK" smtClean="0"/>
              <a:t>Second level</a:t>
            </a:r>
          </a:p>
          <a:p>
            <a:pPr lvl="2"/>
            <a:r>
              <a:rPr lang="en-US" altLang="sk-SK" smtClean="0"/>
              <a:t>Third level</a:t>
            </a:r>
          </a:p>
          <a:p>
            <a:pPr lvl="3"/>
            <a:r>
              <a:rPr lang="en-US" altLang="sk-SK" smtClean="0"/>
              <a:t>Fourth level</a:t>
            </a:r>
          </a:p>
          <a:p>
            <a:pPr lvl="4"/>
            <a:r>
              <a:rPr lang="en-US" altLang="sk-SK"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1" hangingPunct="1"/>
            <a:endParaRPr lang="en-US" altLang="sk-SK" smtClean="0">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en-US" altLang="sk-SK" smtClean="0">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1" hangingPunct="1"/>
            <a:fld id="{BD49782E-0BE5-4E6A-B011-436DC14D597D}" type="slidenum">
              <a:rPr lang="ar-SA" altLang="sk-SK" smtClean="0">
                <a:solidFill>
                  <a:srgbClr val="000000"/>
                </a:solidFill>
                <a:latin typeface="Arial" charset="0"/>
              </a:rPr>
              <a:pPr eaLnBrk="1" hangingPunct="1"/>
              <a:t>‹#›</a:t>
            </a:fld>
            <a:endParaRPr lang="en-US" altLang="sk-SK" smtClean="0">
              <a:solidFill>
                <a:srgbClr val="000000"/>
              </a:solidFill>
              <a:latin typeface="Arial" charset="0"/>
            </a:endParaRPr>
          </a:p>
        </p:txBody>
      </p:sp>
    </p:spTree>
    <p:extLst>
      <p:ext uri="{BB962C8B-B14F-4D97-AF65-F5344CB8AC3E}">
        <p14:creationId xmlns:p14="http://schemas.microsoft.com/office/powerpoint/2010/main" val="33059340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k-SK"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k-SK" smtClean="0"/>
              <a:t>Click to edit Master text styles</a:t>
            </a:r>
          </a:p>
          <a:p>
            <a:pPr lvl="1"/>
            <a:r>
              <a:rPr lang="en-US" altLang="sk-SK" smtClean="0"/>
              <a:t>Second level</a:t>
            </a:r>
          </a:p>
          <a:p>
            <a:pPr lvl="2"/>
            <a:r>
              <a:rPr lang="en-US" altLang="sk-SK" smtClean="0"/>
              <a:t>Third level</a:t>
            </a:r>
          </a:p>
          <a:p>
            <a:pPr lvl="3"/>
            <a:r>
              <a:rPr lang="en-US" altLang="sk-SK" smtClean="0"/>
              <a:t>Fourth level</a:t>
            </a:r>
          </a:p>
          <a:p>
            <a:pPr lvl="4"/>
            <a:r>
              <a:rPr lang="en-US" altLang="sk-SK"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1" hangingPunct="1"/>
            <a:endParaRPr lang="en-US" altLang="sk-SK" smtClean="0">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en-US" altLang="sk-SK" smtClean="0">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1" hangingPunct="1"/>
            <a:fld id="{BD49782E-0BE5-4E6A-B011-436DC14D597D}" type="slidenum">
              <a:rPr lang="ar-SA" altLang="sk-SK" smtClean="0">
                <a:solidFill>
                  <a:srgbClr val="000000"/>
                </a:solidFill>
                <a:latin typeface="Arial" charset="0"/>
              </a:rPr>
              <a:pPr eaLnBrk="1" hangingPunct="1"/>
              <a:t>‹#›</a:t>
            </a:fld>
            <a:endParaRPr lang="en-US" altLang="sk-SK" smtClean="0">
              <a:solidFill>
                <a:srgbClr val="000000"/>
              </a:solidFill>
              <a:latin typeface="Arial" charset="0"/>
            </a:endParaRPr>
          </a:p>
        </p:txBody>
      </p:sp>
    </p:spTree>
    <p:extLst>
      <p:ext uri="{BB962C8B-B14F-4D97-AF65-F5344CB8AC3E}">
        <p14:creationId xmlns:p14="http://schemas.microsoft.com/office/powerpoint/2010/main" val="114882448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0818"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atin typeface="Arial" pitchFamily="34" charset="0"/>
              </a:defRPr>
            </a:lvl1pPr>
          </a:lstStyle>
          <a:p>
            <a:endParaRPr lang="en-US">
              <a:solidFill>
                <a:srgbClr val="000000"/>
              </a:solidFill>
              <a:cs typeface="+mn-cs"/>
            </a:endParaRPr>
          </a:p>
        </p:txBody>
      </p:sp>
      <p:sp>
        <p:nvSpPr>
          <p:cNvPr id="290819"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atin typeface="Arial" pitchFamily="34" charset="0"/>
              </a:defRPr>
            </a:lvl1pPr>
          </a:lstStyle>
          <a:p>
            <a:endParaRPr lang="en-US">
              <a:solidFill>
                <a:srgbClr val="000000"/>
              </a:solidFill>
              <a:cs typeface="+mn-cs"/>
            </a:endParaRPr>
          </a:p>
        </p:txBody>
      </p:sp>
      <p:sp>
        <p:nvSpPr>
          <p:cNvPr id="290820"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atin typeface="Arial" pitchFamily="34" charset="0"/>
              </a:defRPr>
            </a:lvl1pPr>
          </a:lstStyle>
          <a:p>
            <a:fld id="{4BDC231A-430F-4ED1-A77A-47AC3600AACB}" type="slidenum">
              <a:rPr lang="en-US">
                <a:solidFill>
                  <a:srgbClr val="000000"/>
                </a:solidFill>
                <a:cs typeface="+mn-cs"/>
              </a:rPr>
              <a:pPr/>
              <a:t>‹#›</a:t>
            </a:fld>
            <a:endParaRPr lang="en-US">
              <a:solidFill>
                <a:srgbClr val="000000"/>
              </a:solidFill>
              <a:cs typeface="+mn-cs"/>
            </a:endParaRPr>
          </a:p>
        </p:txBody>
      </p:sp>
      <p:sp>
        <p:nvSpPr>
          <p:cNvPr id="290821" name="Line 5"/>
          <p:cNvSpPr>
            <a:spLocks noChangeShapeType="1"/>
          </p:cNvSpPr>
          <p:nvPr/>
        </p:nvSpPr>
        <p:spPr bwMode="auto">
          <a:xfrm>
            <a:off x="533400" y="1295400"/>
            <a:ext cx="8026400" cy="0"/>
          </a:xfrm>
          <a:prstGeom prst="line">
            <a:avLst/>
          </a:prstGeom>
          <a:noFill/>
          <a:ln w="50800">
            <a:solidFill>
              <a:schemeClr val="accent2"/>
            </a:solidFill>
            <a:round/>
            <a:headEnd type="none" w="sm" len="sm"/>
            <a:tailEnd type="none" w="sm" len="sm"/>
          </a:ln>
          <a:effectLst/>
        </p:spPr>
        <p:txBody>
          <a:bodyPr wrap="none" anchor="ctr"/>
          <a:lstStyle/>
          <a:p>
            <a:pPr eaLnBrk="1" hangingPunct="1"/>
            <a:endParaRPr lang="en-US" sz="1600">
              <a:solidFill>
                <a:srgbClr val="000000"/>
              </a:solidFill>
              <a:latin typeface="Tahoma" pitchFamily="34" charset="0"/>
              <a:cs typeface="+mn-cs"/>
            </a:endParaRPr>
          </a:p>
        </p:txBody>
      </p:sp>
      <p:sp>
        <p:nvSpPr>
          <p:cNvPr id="290822" name="Rectangle 6"/>
          <p:cNvSpPr>
            <a:spLocks noGrp="1" noChangeArrowheads="1"/>
          </p:cNvSpPr>
          <p:nvPr>
            <p:ph type="title"/>
          </p:nvPr>
        </p:nvSpPr>
        <p:spPr bwMode="auto">
          <a:xfrm>
            <a:off x="431800" y="190500"/>
            <a:ext cx="7807325" cy="11049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290823" name="Rectangle 7"/>
          <p:cNvSpPr>
            <a:spLocks noGrp="1" noChangeArrowheads="1"/>
          </p:cNvSpPr>
          <p:nvPr>
            <p:ph type="body" idx="1"/>
          </p:nvPr>
        </p:nvSpPr>
        <p:spPr bwMode="auto">
          <a:xfrm>
            <a:off x="457200" y="1600200"/>
            <a:ext cx="8305800" cy="4191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90639704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Lst>
  <p:transition/>
  <p:timing>
    <p:tnLst>
      <p:par>
        <p:cTn id="1" dur="indefinite" restart="never" nodeType="tmRoot"/>
      </p:par>
    </p:tnLst>
  </p:timing>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Times New Roman" pitchFamily="18" charset="0"/>
        </a:defRPr>
      </a:lvl2pPr>
      <a:lvl3pPr algn="l" rtl="0" eaLnBrk="0" fontAlgn="base" hangingPunct="0">
        <a:spcBef>
          <a:spcPct val="0"/>
        </a:spcBef>
        <a:spcAft>
          <a:spcPct val="0"/>
        </a:spcAft>
        <a:defRPr sz="3600">
          <a:solidFill>
            <a:schemeClr val="tx2"/>
          </a:solidFill>
          <a:latin typeface="Times New Roman" pitchFamily="18" charset="0"/>
        </a:defRPr>
      </a:lvl3pPr>
      <a:lvl4pPr algn="l" rtl="0" eaLnBrk="0" fontAlgn="base" hangingPunct="0">
        <a:spcBef>
          <a:spcPct val="0"/>
        </a:spcBef>
        <a:spcAft>
          <a:spcPct val="0"/>
        </a:spcAft>
        <a:defRPr sz="3600">
          <a:solidFill>
            <a:schemeClr val="tx2"/>
          </a:solidFill>
          <a:latin typeface="Times New Roman" pitchFamily="18" charset="0"/>
        </a:defRPr>
      </a:lvl4pPr>
      <a:lvl5pPr algn="l" rtl="0" eaLnBrk="0" fontAlgn="base" hangingPunct="0">
        <a:spcBef>
          <a:spcPct val="0"/>
        </a:spcBef>
        <a:spcAft>
          <a:spcPct val="0"/>
        </a:spcAft>
        <a:defRPr sz="3600">
          <a:solidFill>
            <a:schemeClr val="tx2"/>
          </a:solidFill>
          <a:latin typeface="Times New Roman" pitchFamily="18" charset="0"/>
        </a:defRPr>
      </a:lvl5pPr>
      <a:lvl6pPr marL="457200" algn="l" rtl="0" eaLnBrk="0" fontAlgn="base" hangingPunct="0">
        <a:spcBef>
          <a:spcPct val="0"/>
        </a:spcBef>
        <a:spcAft>
          <a:spcPct val="0"/>
        </a:spcAft>
        <a:defRPr sz="3600">
          <a:solidFill>
            <a:schemeClr val="tx2"/>
          </a:solidFill>
          <a:latin typeface="Times New Roman" pitchFamily="18" charset="0"/>
        </a:defRPr>
      </a:lvl6pPr>
      <a:lvl7pPr marL="914400" algn="l" rtl="0" eaLnBrk="0" fontAlgn="base" hangingPunct="0">
        <a:spcBef>
          <a:spcPct val="0"/>
        </a:spcBef>
        <a:spcAft>
          <a:spcPct val="0"/>
        </a:spcAft>
        <a:defRPr sz="3600">
          <a:solidFill>
            <a:schemeClr val="tx2"/>
          </a:solidFill>
          <a:latin typeface="Times New Roman" pitchFamily="18" charset="0"/>
        </a:defRPr>
      </a:lvl7pPr>
      <a:lvl8pPr marL="1371600" algn="l" rtl="0" eaLnBrk="0" fontAlgn="base" hangingPunct="0">
        <a:spcBef>
          <a:spcPct val="0"/>
        </a:spcBef>
        <a:spcAft>
          <a:spcPct val="0"/>
        </a:spcAft>
        <a:defRPr sz="3600">
          <a:solidFill>
            <a:schemeClr val="tx2"/>
          </a:solidFill>
          <a:latin typeface="Times New Roman" pitchFamily="18" charset="0"/>
        </a:defRPr>
      </a:lvl8pPr>
      <a:lvl9pPr marL="1828800" algn="l" rtl="0" eaLnBrk="0" fontAlgn="base" hangingPunct="0">
        <a:spcBef>
          <a:spcPct val="0"/>
        </a:spcBef>
        <a:spcAft>
          <a:spcPct val="0"/>
        </a:spcAft>
        <a:defRPr sz="36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SzPct val="100000"/>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tx1"/>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tx1"/>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tx1"/>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tx1"/>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9.xml"/><Relationship Id="rId1" Type="http://schemas.openxmlformats.org/officeDocument/2006/relationships/vmlDrawing" Target="../drawings/vmlDrawing2.v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9.xml"/><Relationship Id="rId1" Type="http://schemas.openxmlformats.org/officeDocument/2006/relationships/vmlDrawing" Target="../drawings/vmlDrawing3.vml"/><Relationship Id="rId5" Type="http://schemas.openxmlformats.org/officeDocument/2006/relationships/image" Target="../media/image46.png"/><Relationship Id="rId4" Type="http://schemas.openxmlformats.org/officeDocument/2006/relationships/oleObject" Target="../embeddings/oleObject3.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37.xml"/><Relationship Id="rId4" Type="http://schemas.openxmlformats.org/officeDocument/2006/relationships/image" Target="../media/image57.png"/></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6.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 Id="rId9" Type="http://schemas.openxmlformats.org/officeDocument/2006/relationships/image" Target="../media/image83.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3588" y="1119188"/>
            <a:ext cx="7772400" cy="1920875"/>
          </a:xfrm>
        </p:spPr>
        <p:txBody>
          <a:bodyPr/>
          <a:lstStyle/>
          <a:p>
            <a:r>
              <a:rPr lang="en-US" dirty="0" smtClean="0"/>
              <a:t>Segment</a:t>
            </a:r>
            <a:r>
              <a:rPr lang="sk-SK" dirty="0" smtClean="0"/>
              <a:t>ácie obrazu</a:t>
            </a:r>
            <a:endParaRPr lang="sk-SK" dirty="0"/>
          </a:p>
        </p:txBody>
      </p:sp>
      <p:sp>
        <p:nvSpPr>
          <p:cNvPr id="4" name="Subtitle 3"/>
          <p:cNvSpPr>
            <a:spLocks noGrp="1"/>
          </p:cNvSpPr>
          <p:nvPr>
            <p:ph type="subTitle" sz="quarter" idx="1"/>
          </p:nvPr>
        </p:nvSpPr>
        <p:spPr>
          <a:xfrm>
            <a:off x="704469" y="5333619"/>
            <a:ext cx="7680960" cy="1051560"/>
          </a:xfrm>
        </p:spPr>
        <p:txBody>
          <a:bodyPr/>
          <a:lstStyle/>
          <a:p>
            <a:pPr algn="l"/>
            <a:r>
              <a:rPr lang="sk-SK" sz="2000" dirty="0"/>
              <a:t>Šonka, Hlaváč, Boyle: Image processing, Analysis and Machine Vision </a:t>
            </a:r>
            <a:r>
              <a:rPr lang="en-US" sz="2000" dirty="0"/>
              <a:t>	</a:t>
            </a:r>
            <a:r>
              <a:rPr lang="sk-SK" sz="2000" dirty="0"/>
              <a:t>k</a:t>
            </a:r>
            <a:r>
              <a:rPr lang="en-US" sz="2000" dirty="0" err="1"/>
              <a:t>apitola</a:t>
            </a:r>
            <a:r>
              <a:rPr lang="en-US" sz="2000" dirty="0"/>
              <a:t>: </a:t>
            </a:r>
            <a:r>
              <a:rPr lang="sk-SK" sz="2000" dirty="0" err="1" smtClean="0"/>
              <a:t>Segmentation</a:t>
            </a:r>
            <a:endParaRPr lang="en-US" sz="2000" dirty="0" smtClean="0"/>
          </a:p>
          <a:p>
            <a:pPr algn="l"/>
            <a:r>
              <a:rPr lang="sk-SK" sz="2000" dirty="0">
                <a:effectLst/>
              </a:rPr>
              <a:t>Richard </a:t>
            </a:r>
            <a:r>
              <a:rPr lang="sk-SK" sz="2000" dirty="0" err="1"/>
              <a:t>Szeliski</a:t>
            </a:r>
            <a:r>
              <a:rPr lang="sk-SK" sz="2000" dirty="0"/>
              <a:t>:  </a:t>
            </a:r>
            <a:r>
              <a:rPr lang="sk-SK" sz="2000" dirty="0" err="1"/>
              <a:t>Computer</a:t>
            </a:r>
            <a:r>
              <a:rPr lang="sk-SK" sz="2000" dirty="0"/>
              <a:t> </a:t>
            </a:r>
            <a:r>
              <a:rPr lang="sk-SK" sz="2000" dirty="0" err="1"/>
              <a:t>Vision</a:t>
            </a:r>
            <a:r>
              <a:rPr lang="sk-SK" sz="2000" dirty="0"/>
              <a:t>: </a:t>
            </a:r>
            <a:r>
              <a:rPr lang="sk-SK" sz="2000" dirty="0" err="1"/>
              <a:t>Algorithms</a:t>
            </a:r>
            <a:r>
              <a:rPr lang="sk-SK" sz="2000" dirty="0"/>
              <a:t> and </a:t>
            </a:r>
            <a:r>
              <a:rPr lang="sk-SK" sz="2000" dirty="0" err="1"/>
              <a:t>Applications</a:t>
            </a:r>
            <a:endParaRPr lang="en-US" sz="2000" dirty="0"/>
          </a:p>
          <a:p>
            <a:pPr algn="l"/>
            <a:r>
              <a:rPr lang="en-US" sz="2000" dirty="0" smtClean="0"/>
              <a:t>	</a:t>
            </a:r>
            <a:r>
              <a:rPr lang="en-US" sz="2000" dirty="0" err="1" smtClean="0"/>
              <a:t>kapitola</a:t>
            </a:r>
            <a:r>
              <a:rPr lang="en-US" sz="2000" dirty="0"/>
              <a:t>: </a:t>
            </a:r>
            <a:r>
              <a:rPr lang="sk-SK" sz="2000" dirty="0" err="1"/>
              <a:t>Segmentation</a:t>
            </a:r>
            <a:endParaRPr lang="sk-SK" sz="2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a:t>
            </a:r>
            <a:r>
              <a:rPr lang="sk-SK" dirty="0" smtClean="0"/>
              <a:t>ácia obrazu</a:t>
            </a:r>
            <a:endParaRPr lang="sk-SK" dirty="0"/>
          </a:p>
        </p:txBody>
      </p:sp>
      <p:sp>
        <p:nvSpPr>
          <p:cNvPr id="3" name="Content Placeholder 2"/>
          <p:cNvSpPr>
            <a:spLocks noGrp="1"/>
          </p:cNvSpPr>
          <p:nvPr>
            <p:ph idx="1"/>
          </p:nvPr>
        </p:nvSpPr>
        <p:spPr>
          <a:xfrm>
            <a:off x="457200" y="2066544"/>
            <a:ext cx="8229600" cy="4525963"/>
          </a:xfrm>
        </p:spPr>
        <p:txBody>
          <a:bodyPr/>
          <a:lstStyle/>
          <a:p>
            <a:pPr lvl="0"/>
            <a:r>
              <a:rPr lang="sk-SK" dirty="0">
                <a:effectLst/>
              </a:rPr>
              <a:t>Hlavným cieľom segmentácie je rozdeliť obraz na časti, ktoré majú silnú koreláciu s </a:t>
            </a:r>
            <a:r>
              <a:rPr lang="sk-SK" dirty="0" smtClean="0">
                <a:effectLst/>
              </a:rPr>
              <a:t>objektmi </a:t>
            </a:r>
            <a:r>
              <a:rPr lang="sk-SK" dirty="0">
                <a:effectLst/>
              </a:rPr>
              <a:t>alebo oblasťami reálneho sveta zobrazenými v obraze. </a:t>
            </a:r>
            <a:endParaRPr lang="sk-SK" dirty="0" smtClean="0"/>
          </a:p>
          <a:p>
            <a:endParaRPr lang="sk-SK" dirty="0" smtClean="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488" y="4501008"/>
            <a:ext cx="2747963"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285" y="4501009"/>
            <a:ext cx="2747963" cy="183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088" y="4501008"/>
            <a:ext cx="2747963"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799" y="76200"/>
            <a:ext cx="8080829" cy="838200"/>
          </a:xfrm>
        </p:spPr>
        <p:txBody>
          <a:bodyPr/>
          <a:lstStyle/>
          <a:p>
            <a:r>
              <a:rPr lang="sk-SK" dirty="0" smtClean="0"/>
              <a:t>Úplná vs. čiastočná segmentácia</a:t>
            </a:r>
            <a:endParaRPr lang="en-US" dirty="0" smtClean="0"/>
          </a:p>
        </p:txBody>
      </p:sp>
      <p:sp>
        <p:nvSpPr>
          <p:cNvPr id="399363" name="Rectangle 3"/>
          <p:cNvSpPr>
            <a:spLocks noGrp="1" noChangeArrowheads="1"/>
          </p:cNvSpPr>
          <p:nvPr>
            <p:ph type="body" sz="half" idx="1"/>
          </p:nvPr>
        </p:nvSpPr>
        <p:spPr>
          <a:xfrm>
            <a:off x="633113" y="1233133"/>
            <a:ext cx="8177058" cy="4587095"/>
          </a:xfrm>
        </p:spPr>
        <p:txBody>
          <a:bodyPr/>
          <a:lstStyle/>
          <a:p>
            <a:pPr lvl="0"/>
            <a:r>
              <a:rPr lang="sk-SK" sz="2800" u="sng" dirty="0" smtClean="0">
                <a:effectLst/>
              </a:rPr>
              <a:t>Pri </a:t>
            </a:r>
            <a:r>
              <a:rPr lang="sk-SK" sz="2800" u="sng" dirty="0">
                <a:effectLst/>
              </a:rPr>
              <a:t>čiastočnej segmentácii </a:t>
            </a:r>
            <a:r>
              <a:rPr lang="sk-SK" sz="2800" dirty="0">
                <a:effectLst/>
              </a:rPr>
              <a:t>je cieľom rozdeliť obraz na časti, ktoré sú homogénne z hľadiska vybranej vlastnosti, napr. jasu, farby, odrazivosti, textúry apod. </a:t>
            </a:r>
            <a:endParaRPr lang="en-US" sz="2800" dirty="0">
              <a:effectLst/>
            </a:endParaRPr>
          </a:p>
          <a:p>
            <a:pPr marL="0" indent="0"/>
            <a:endParaRPr lang="en-US" sz="2400" b="1" dirty="0" smtClean="0"/>
          </a:p>
          <a:p>
            <a:pPr marL="0" indent="0"/>
            <a:endParaRPr lang="en-US" sz="2400" dirty="0" smtClean="0"/>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991" y="3428998"/>
            <a:ext cx="4393066" cy="292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sk-SK" dirty="0"/>
              <a:t>Úplná vs. čiastočná segmentácia</a:t>
            </a:r>
            <a:endParaRPr lang="en-US" dirty="0" smtClean="0"/>
          </a:p>
        </p:txBody>
      </p:sp>
      <p:sp>
        <p:nvSpPr>
          <p:cNvPr id="11267" name="Rectangle 3"/>
          <p:cNvSpPr>
            <a:spLocks noGrp="1" noChangeArrowheads="1"/>
          </p:cNvSpPr>
          <p:nvPr>
            <p:ph type="body" idx="1"/>
          </p:nvPr>
        </p:nvSpPr>
        <p:spPr/>
        <p:txBody>
          <a:bodyPr/>
          <a:lstStyle/>
          <a:p>
            <a:pPr lvl="0"/>
            <a:r>
              <a:rPr lang="sk-SK" sz="2800" u="sng" dirty="0">
                <a:effectLst/>
              </a:rPr>
              <a:t>Úplná segmentácia </a:t>
            </a:r>
            <a:r>
              <a:rPr lang="sk-SK" sz="2800" dirty="0" smtClean="0">
                <a:effectLst/>
              </a:rPr>
              <a:t>- rozdelenie </a:t>
            </a:r>
            <a:r>
              <a:rPr lang="sk-SK" sz="2800" dirty="0">
                <a:effectLst/>
              </a:rPr>
              <a:t>obrazu na disjunktné oblasti, ktoré zodpovedajú </a:t>
            </a:r>
            <a:r>
              <a:rPr lang="sk-SK" sz="2800" dirty="0" smtClean="0">
                <a:effectLst/>
              </a:rPr>
              <a:t>objektom reálneho sveta</a:t>
            </a:r>
            <a:endParaRPr lang="en-US" sz="2800" dirty="0">
              <a:effectLst/>
            </a:endParaRPr>
          </a:p>
        </p:txBody>
      </p:sp>
      <p:pic>
        <p:nvPicPr>
          <p:cNvPr id="5" name="Picture 10" descr="ti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588" y="3625862"/>
            <a:ext cx="3367087" cy="23431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schema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338" y="3625862"/>
            <a:ext cx="3365500" cy="2343150"/>
          </a:xfrm>
          <a:prstGeom prst="rect">
            <a:avLst/>
          </a:prstGeom>
          <a:noFill/>
          <a:extLst>
            <a:ext uri="{909E8E84-426E-40DD-AFC4-6F175D3DCCD1}">
              <a14:hiddenFill xmlns:a14="http://schemas.microsoft.com/office/drawing/2010/main">
                <a:solidFill>
                  <a:srgbClr val="FFFFFF"/>
                </a:solidFill>
              </a14:hiddenFill>
            </a:ext>
          </a:extLst>
        </p:spPr>
      </p:pic>
      <p:sp>
        <p:nvSpPr>
          <p:cNvPr id="7" name="Line 12"/>
          <p:cNvSpPr>
            <a:spLocks noChangeShapeType="1"/>
          </p:cNvSpPr>
          <p:nvPr/>
        </p:nvSpPr>
        <p:spPr bwMode="auto">
          <a:xfrm>
            <a:off x="4213225" y="4710125"/>
            <a:ext cx="731838" cy="0"/>
          </a:xfrm>
          <a:prstGeom prst="line">
            <a:avLst/>
          </a:prstGeom>
          <a:noFill/>
          <a:ln w="76200">
            <a:solidFill>
              <a:srgbClr val="FAFD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endParaRPr lang="en-US" dirty="0" smtClean="0"/>
          </a:p>
        </p:txBody>
      </p:sp>
      <p:sp>
        <p:nvSpPr>
          <p:cNvPr id="12291" name="Rectangle 3"/>
          <p:cNvSpPr>
            <a:spLocks noGrp="1" noChangeArrowheads="1"/>
          </p:cNvSpPr>
          <p:nvPr>
            <p:ph type="body" idx="1"/>
          </p:nvPr>
        </p:nvSpPr>
        <p:spPr>
          <a:xfrm>
            <a:off x="319315" y="1600200"/>
            <a:ext cx="8577942" cy="4525963"/>
          </a:xfrm>
        </p:spPr>
        <p:txBody>
          <a:bodyPr/>
          <a:lstStyle/>
          <a:p>
            <a:pPr lvl="0"/>
            <a:r>
              <a:rPr lang="sk-SK" sz="2800" dirty="0" smtClean="0">
                <a:effectLst/>
              </a:rPr>
              <a:t>Každá oblasť môže byť reprezentovaná uzavretou hranicou a každá uzavretá hranica popisuje oblasť.</a:t>
            </a:r>
          </a:p>
          <a:p>
            <a:endParaRPr lang="sk-SK" sz="2800" dirty="0" smtClean="0">
              <a:effectLst/>
            </a:endParaRPr>
          </a:p>
          <a:p>
            <a:pPr lvl="0"/>
            <a:r>
              <a:rPr lang="sk-SK" sz="2800" dirty="0" smtClean="0">
                <a:effectLst/>
              </a:rPr>
              <a:t>Nejednoznačnosť obrazových dát je hlavným </a:t>
            </a:r>
            <a:r>
              <a:rPr lang="sk-SK" sz="2800" dirty="0" err="1" smtClean="0">
                <a:effectLst/>
              </a:rPr>
              <a:t>segmentačným</a:t>
            </a:r>
            <a:r>
              <a:rPr lang="sk-SK" sz="2800" dirty="0" smtClean="0">
                <a:effectLst/>
              </a:rPr>
              <a:t> problémom, často sprevádzaným informačným šumom.</a:t>
            </a:r>
          </a:p>
          <a:p>
            <a:endParaRPr lang="sk-SK" sz="2800" dirty="0" smtClean="0">
              <a:effectLst/>
            </a:endParaRPr>
          </a:p>
          <a:p>
            <a:pPr lvl="0"/>
            <a:r>
              <a:rPr lang="sk-SK" sz="2800" dirty="0" smtClean="0">
                <a:effectLst/>
              </a:rPr>
              <a:t>Čím viac </a:t>
            </a:r>
            <a:r>
              <a:rPr lang="sk-SK" sz="2800" u="sng" dirty="0" smtClean="0">
                <a:effectLst/>
              </a:rPr>
              <a:t>apriórnej informácie </a:t>
            </a:r>
            <a:r>
              <a:rPr lang="sk-SK" sz="2800" dirty="0" smtClean="0">
                <a:effectLst/>
              </a:rPr>
              <a:t>je k dispozícii pri </a:t>
            </a:r>
            <a:r>
              <a:rPr lang="sk-SK" sz="2800" dirty="0" err="1" smtClean="0">
                <a:effectLst/>
              </a:rPr>
              <a:t>segmentačnom</a:t>
            </a:r>
            <a:r>
              <a:rPr lang="sk-SK" sz="2800" dirty="0" smtClean="0">
                <a:effectLst/>
              </a:rPr>
              <a:t> procese, tým lepšie výsledky pri segmentácii možno dosiahnuť.</a:t>
            </a:r>
            <a:endParaRPr lang="sk-SK" sz="2800" dirty="0">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sk-SK" dirty="0" smtClean="0">
                <a:cs typeface="Times New Roman" pitchFamily="18" charset="0"/>
              </a:rPr>
              <a:t>Segmentácia môže byť na základe </a:t>
            </a:r>
          </a:p>
          <a:p>
            <a:pPr marL="1749425" lvl="1" indent="-274638"/>
            <a:r>
              <a:rPr lang="sk-SK" dirty="0" smtClean="0">
                <a:cs typeface="Times New Roman" pitchFamily="18" charset="0"/>
              </a:rPr>
              <a:t>úrovní šedej, </a:t>
            </a:r>
          </a:p>
          <a:p>
            <a:pPr marL="1749425" lvl="1" indent="-274638"/>
            <a:r>
              <a:rPr lang="sk-SK" dirty="0" smtClean="0">
                <a:cs typeface="Times New Roman" pitchFamily="18" charset="0"/>
              </a:rPr>
              <a:t>farby, </a:t>
            </a:r>
          </a:p>
          <a:p>
            <a:pPr marL="1749425" lvl="1" indent="-274638"/>
            <a:r>
              <a:rPr lang="sk-SK" dirty="0" smtClean="0">
                <a:cs typeface="Times New Roman" pitchFamily="18" charset="0"/>
              </a:rPr>
              <a:t>textúry, </a:t>
            </a:r>
          </a:p>
          <a:p>
            <a:pPr marL="1749425" lvl="1" indent="-274638"/>
            <a:r>
              <a:rPr lang="sk-SK" dirty="0" smtClean="0">
                <a:cs typeface="Times New Roman" pitchFamily="18" charset="0"/>
              </a:rPr>
              <a:t>hĺbky alebo </a:t>
            </a:r>
          </a:p>
          <a:p>
            <a:pPr marL="1749425" lvl="1" indent="-274638"/>
            <a:r>
              <a:rPr lang="sk-SK" dirty="0" smtClean="0">
                <a:cs typeface="Times New Roman" pitchFamily="18" charset="0"/>
              </a:rPr>
              <a:t>pohybu.</a:t>
            </a:r>
          </a:p>
        </p:txBody>
      </p:sp>
    </p:spTree>
    <p:extLst>
      <p:ext uri="{BB962C8B-B14F-4D97-AF65-F5344CB8AC3E}">
        <p14:creationId xmlns:p14="http://schemas.microsoft.com/office/powerpoint/2010/main" val="1680922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fontAlgn="auto" hangingPunct="1">
              <a:spcAft>
                <a:spcPts val="0"/>
              </a:spcAft>
              <a:defRPr/>
            </a:pPr>
            <a:r>
              <a:rPr lang="sk-SK" dirty="0" smtClean="0"/>
              <a:t>Segmentácia na základe úrovní šedej</a:t>
            </a:r>
            <a:endParaRPr lang="en-GB" dirty="0"/>
          </a:p>
        </p:txBody>
      </p:sp>
      <p:sp>
        <p:nvSpPr>
          <p:cNvPr id="45059" name="Rectangle 3"/>
          <p:cNvSpPr>
            <a:spLocks noGrp="1" noChangeArrowheads="1"/>
          </p:cNvSpPr>
          <p:nvPr>
            <p:ph idx="1"/>
          </p:nvPr>
        </p:nvSpPr>
        <p:spPr/>
        <p:txBody>
          <a:bodyPr/>
          <a:lstStyle/>
          <a:p>
            <a:pPr lvl="1" eaLnBrk="1" hangingPunct="1"/>
            <a:r>
              <a:rPr lang="sk-SK" dirty="0" smtClean="0"/>
              <a:t>Jednoduchá metóda môže viesť k nepresnostiam v segmentácii</a:t>
            </a:r>
          </a:p>
        </p:txBody>
      </p:sp>
      <p:sp>
        <p:nvSpPr>
          <p:cNvPr id="45061" name="Rectangle 5"/>
          <p:cNvSpPr>
            <a:spLocks noChangeArrowheads="1"/>
          </p:cNvSpPr>
          <p:nvPr/>
        </p:nvSpPr>
        <p:spPr bwMode="auto">
          <a:xfrm>
            <a:off x="3657600" y="2514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450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135086"/>
            <a:ext cx="3316514" cy="3316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Rectangle 7"/>
          <p:cNvSpPr>
            <a:spLocks noChangeArrowheads="1"/>
          </p:cNvSpPr>
          <p:nvPr/>
        </p:nvSpPr>
        <p:spPr bwMode="auto">
          <a:xfrm>
            <a:off x="3657600" y="2514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4506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135086"/>
            <a:ext cx="3316514" cy="3316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853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770391"/>
          </a:xfrm>
        </p:spPr>
        <p:txBody>
          <a:bodyPr>
            <a:normAutofit/>
          </a:bodyPr>
          <a:lstStyle/>
          <a:p>
            <a:pPr eaLnBrk="1" fontAlgn="auto" hangingPunct="1">
              <a:spcAft>
                <a:spcPts val="0"/>
              </a:spcAft>
              <a:defRPr/>
            </a:pPr>
            <a:r>
              <a:rPr lang="sk-SK" dirty="0" smtClean="0"/>
              <a:t>Segmentácia na základe textúry</a:t>
            </a:r>
            <a:endParaRPr lang="en-GB" dirty="0"/>
          </a:p>
        </p:txBody>
      </p:sp>
      <p:sp>
        <p:nvSpPr>
          <p:cNvPr id="46083" name="Rectangle 3"/>
          <p:cNvSpPr>
            <a:spLocks noGrp="1" noChangeArrowheads="1"/>
          </p:cNvSpPr>
          <p:nvPr>
            <p:ph idx="1"/>
          </p:nvPr>
        </p:nvSpPr>
        <p:spPr>
          <a:xfrm>
            <a:off x="660173" y="1088799"/>
            <a:ext cx="7772400" cy="4840287"/>
          </a:xfrm>
        </p:spPr>
        <p:txBody>
          <a:bodyPr/>
          <a:lstStyle/>
          <a:p>
            <a:pPr lvl="1" eaLnBrk="1" hangingPunct="1"/>
            <a:r>
              <a:rPr lang="sk-SK" dirty="0" smtClean="0">
                <a:cs typeface="Times New Roman" pitchFamily="18" charset="0"/>
              </a:rPr>
              <a:t>Umožňuje segmentovať povrchy objektov z rôznou textúrou</a:t>
            </a:r>
            <a:endParaRPr lang="en-GB" dirty="0" smtClean="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514356" y="3485855"/>
            <a:ext cx="4244073" cy="18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C:\Documents and Settings\spannm\Desktop\General Photos\sofa.gif"/>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903515" y="2237605"/>
            <a:ext cx="5047342" cy="4315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22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813933"/>
          </a:xfrm>
        </p:spPr>
        <p:txBody>
          <a:bodyPr>
            <a:normAutofit/>
          </a:bodyPr>
          <a:lstStyle/>
          <a:p>
            <a:pPr eaLnBrk="1" fontAlgn="auto" hangingPunct="1">
              <a:spcAft>
                <a:spcPts val="0"/>
              </a:spcAft>
              <a:defRPr/>
            </a:pPr>
            <a:r>
              <a:rPr lang="sk-SK" dirty="0" smtClean="0"/>
              <a:t>Segmentácia na základe pohybu</a:t>
            </a:r>
            <a:endParaRPr lang="en-GB" dirty="0"/>
          </a:p>
        </p:txBody>
      </p:sp>
      <p:sp>
        <p:nvSpPr>
          <p:cNvPr id="48131" name="Rectangle 3"/>
          <p:cNvSpPr>
            <a:spLocks noGrp="1" noChangeArrowheads="1"/>
          </p:cNvSpPr>
          <p:nvPr>
            <p:ph idx="1"/>
          </p:nvPr>
        </p:nvSpPr>
        <p:spPr>
          <a:xfrm>
            <a:off x="442686" y="1400225"/>
            <a:ext cx="8229600" cy="4525963"/>
          </a:xfrm>
        </p:spPr>
        <p:txBody>
          <a:bodyPr/>
          <a:lstStyle/>
          <a:p>
            <a:pPr lvl="1" eaLnBrk="1" hangingPunct="1"/>
            <a:r>
              <a:rPr lang="sk-SK" dirty="0" smtClean="0">
                <a:cs typeface="Times New Roman" pitchFamily="18" charset="0"/>
              </a:rPr>
              <a:t>Je potrebný medzikrok – vypočítať </a:t>
            </a:r>
            <a:r>
              <a:rPr lang="en-GB" i="1" dirty="0" smtClean="0">
                <a:cs typeface="Times New Roman" pitchFamily="18" charset="0"/>
              </a:rPr>
              <a:t>optical flow field</a:t>
            </a:r>
            <a:r>
              <a:rPr lang="en-GB" dirty="0" smtClean="0"/>
              <a:t> </a:t>
            </a:r>
          </a:p>
        </p:txBody>
      </p:sp>
      <p:grpSp>
        <p:nvGrpSpPr>
          <p:cNvPr id="5" name="Group 4"/>
          <p:cNvGrpSpPr/>
          <p:nvPr/>
        </p:nvGrpSpPr>
        <p:grpSpPr>
          <a:xfrm>
            <a:off x="1869533" y="2190236"/>
            <a:ext cx="5442857" cy="4159704"/>
            <a:chOff x="1676400" y="2362200"/>
            <a:chExt cx="4724400" cy="3876675"/>
          </a:xfrm>
        </p:grpSpPr>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362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362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1024"/>
            <p:cNvGraphicFramePr>
              <a:graphicFrameLocks noChangeAspect="1"/>
            </p:cNvGraphicFramePr>
            <p:nvPr>
              <p:extLst>
                <p:ext uri="{D42A27DB-BD31-4B8C-83A1-F6EECF244321}">
                  <p14:modId xmlns:p14="http://schemas.microsoft.com/office/powerpoint/2010/main" val="1199503158"/>
                </p:ext>
              </p:extLst>
            </p:nvPr>
          </p:nvGraphicFramePr>
          <p:xfrm>
            <a:off x="2743200" y="4419600"/>
            <a:ext cx="1819275" cy="1819275"/>
          </p:xfrm>
          <a:graphic>
            <a:graphicData uri="http://schemas.openxmlformats.org/presentationml/2006/ole">
              <mc:AlternateContent xmlns:mc="http://schemas.openxmlformats.org/markup-compatibility/2006">
                <mc:Choice xmlns:v="urn:schemas-microsoft-com:vml" Requires="v">
                  <p:oleObj spid="_x0000_s14411" r:id="rId6" imgW="1822704" imgH="1822704" progId="Word.Picture.8">
                    <p:embed/>
                  </p:oleObj>
                </mc:Choice>
                <mc:Fallback>
                  <p:oleObj r:id="rId6" imgW="1822704" imgH="1822704" progId="Word.Picture.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4419600"/>
                          <a:ext cx="1819275" cy="181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AutoShape 10"/>
            <p:cNvSpPr>
              <a:spLocks noChangeArrowheads="1"/>
            </p:cNvSpPr>
            <p:nvPr/>
          </p:nvSpPr>
          <p:spPr bwMode="auto">
            <a:xfrm>
              <a:off x="3733800" y="2895600"/>
              <a:ext cx="685800" cy="533400"/>
            </a:xfrm>
            <a:prstGeom prst="rightArrow">
              <a:avLst>
                <a:gd name="adj1" fmla="val 50000"/>
                <a:gd name="adj2" fmla="val 3214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AutoShape 11"/>
            <p:cNvSpPr>
              <a:spLocks noChangeArrowheads="1"/>
            </p:cNvSpPr>
            <p:nvPr/>
          </p:nvSpPr>
          <p:spPr bwMode="auto">
            <a:xfrm flipH="1" flipV="1">
              <a:off x="4724400" y="4343400"/>
              <a:ext cx="990600" cy="914400"/>
            </a:xfrm>
            <a:custGeom>
              <a:avLst/>
              <a:gdLst>
                <a:gd name="T0" fmla="*/ 1459007617 w 21600"/>
                <a:gd name="T1" fmla="*/ 0 h 21600"/>
                <a:gd name="T2" fmla="*/ 1459007617 w 21600"/>
                <a:gd name="T3" fmla="*/ 922379669 h 21600"/>
                <a:gd name="T4" fmla="*/ 312230311 w 21600"/>
                <a:gd name="T5" fmla="*/ 1638705130 h 21600"/>
                <a:gd name="T6" fmla="*/ 2083469524 w 21600"/>
                <a:gd name="T7" fmla="*/ 46118881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extLst>
      <p:ext uri="{BB962C8B-B14F-4D97-AF65-F5344CB8AC3E}">
        <p14:creationId xmlns:p14="http://schemas.microsoft.com/office/powerpoint/2010/main" val="3681555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784905"/>
          </a:xfrm>
        </p:spPr>
        <p:txBody>
          <a:bodyPr>
            <a:normAutofit/>
          </a:bodyPr>
          <a:lstStyle/>
          <a:p>
            <a:pPr eaLnBrk="1" fontAlgn="auto" hangingPunct="1">
              <a:spcAft>
                <a:spcPts val="0"/>
              </a:spcAft>
              <a:defRPr/>
            </a:pPr>
            <a:r>
              <a:rPr lang="sk-SK" dirty="0" smtClean="0"/>
              <a:t>Segmentácia na základe hĺbky</a:t>
            </a:r>
            <a:endParaRPr lang="en-GB" dirty="0"/>
          </a:p>
        </p:txBody>
      </p:sp>
      <p:sp>
        <p:nvSpPr>
          <p:cNvPr id="49155" name="Rectangle 3"/>
          <p:cNvSpPr>
            <a:spLocks noGrp="1" noChangeArrowheads="1"/>
          </p:cNvSpPr>
          <p:nvPr>
            <p:ph idx="1"/>
          </p:nvPr>
        </p:nvSpPr>
        <p:spPr>
          <a:xfrm>
            <a:off x="404872" y="1272170"/>
            <a:ext cx="8229600" cy="2008059"/>
          </a:xfrm>
        </p:spPr>
        <p:txBody>
          <a:bodyPr/>
          <a:lstStyle/>
          <a:p>
            <a:pPr lvl="1" eaLnBrk="1" hangingPunct="1"/>
            <a:r>
              <a:rPr lang="sk-SK" dirty="0" smtClean="0">
                <a:cs typeface="Times New Roman" pitchFamily="18" charset="0"/>
              </a:rPr>
              <a:t>Užitočné pri mobilných robotoch</a:t>
            </a:r>
            <a:endParaRPr lang="en-GB" dirty="0" smtClean="0">
              <a:cs typeface="Times New Roman" pitchFamily="18" charset="0"/>
            </a:endParaRPr>
          </a:p>
          <a:p>
            <a:pPr lvl="1" eaLnBrk="1" hangingPunct="1"/>
            <a:endParaRPr lang="en-GB" dirty="0" smtClean="0"/>
          </a:p>
        </p:txBody>
      </p:sp>
      <p:grpSp>
        <p:nvGrpSpPr>
          <p:cNvPr id="5" name="Group 4"/>
          <p:cNvGrpSpPr/>
          <p:nvPr/>
        </p:nvGrpSpPr>
        <p:grpSpPr>
          <a:xfrm>
            <a:off x="784265" y="2235200"/>
            <a:ext cx="7895279" cy="3918401"/>
            <a:chOff x="328393" y="2286000"/>
            <a:chExt cx="8053607" cy="3838575"/>
          </a:xfrm>
        </p:grpSpPr>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2286000"/>
              <a:ext cx="1704975"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2286000"/>
              <a:ext cx="1704975"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9400" y="4419600"/>
              <a:ext cx="1704975"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9"/>
            <p:cNvSpPr>
              <a:spLocks noChangeArrowheads="1"/>
            </p:cNvSpPr>
            <p:nvPr/>
          </p:nvSpPr>
          <p:spPr bwMode="auto">
            <a:xfrm>
              <a:off x="3962400" y="2819400"/>
              <a:ext cx="685800" cy="533400"/>
            </a:xfrm>
            <a:prstGeom prst="rightArrow">
              <a:avLst>
                <a:gd name="adj1" fmla="val 50000"/>
                <a:gd name="adj2" fmla="val 3214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AutoShape 10"/>
            <p:cNvSpPr>
              <a:spLocks noChangeArrowheads="1"/>
            </p:cNvSpPr>
            <p:nvPr/>
          </p:nvSpPr>
          <p:spPr bwMode="auto">
            <a:xfrm flipH="1" flipV="1">
              <a:off x="4724400" y="4343400"/>
              <a:ext cx="1066800" cy="914400"/>
            </a:xfrm>
            <a:custGeom>
              <a:avLst/>
              <a:gdLst>
                <a:gd name="T0" fmla="*/ 1822265219 w 21600"/>
                <a:gd name="T1" fmla="*/ 0 h 21600"/>
                <a:gd name="T2" fmla="*/ 1822265219 w 21600"/>
                <a:gd name="T3" fmla="*/ 922379669 h 21600"/>
                <a:gd name="T4" fmla="*/ 389969686 w 21600"/>
                <a:gd name="T5" fmla="*/ 1638705130 h 21600"/>
                <a:gd name="T6" fmla="*/ 2147483647 w 21600"/>
                <a:gd name="T7" fmla="*/ 46118881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Text Box 11"/>
            <p:cNvSpPr txBox="1">
              <a:spLocks noChangeArrowheads="1"/>
            </p:cNvSpPr>
            <p:nvPr/>
          </p:nvSpPr>
          <p:spPr bwMode="auto">
            <a:xfrm>
              <a:off x="328393" y="2727324"/>
              <a:ext cx="1273258" cy="693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GB" sz="2000" dirty="0"/>
                <a:t>Original image</a:t>
              </a:r>
            </a:p>
          </p:txBody>
        </p:sp>
        <p:sp>
          <p:nvSpPr>
            <p:cNvPr id="13" name="Text Box 12"/>
            <p:cNvSpPr txBox="1">
              <a:spLocks noChangeArrowheads="1"/>
            </p:cNvSpPr>
            <p:nvPr/>
          </p:nvSpPr>
          <p:spPr bwMode="auto">
            <a:xfrm>
              <a:off x="6781800" y="2667000"/>
              <a:ext cx="1600200" cy="938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GB" sz="2000" dirty="0"/>
                <a:t>Range image</a:t>
              </a:r>
            </a:p>
          </p:txBody>
        </p:sp>
        <p:sp>
          <p:nvSpPr>
            <p:cNvPr id="14" name="Text Box 13"/>
            <p:cNvSpPr txBox="1">
              <a:spLocks noChangeArrowheads="1"/>
            </p:cNvSpPr>
            <p:nvPr/>
          </p:nvSpPr>
          <p:spPr bwMode="auto">
            <a:xfrm>
              <a:off x="965022" y="4876800"/>
              <a:ext cx="1625276" cy="693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GB" sz="2000" dirty="0"/>
                <a:t>Segmented image</a:t>
              </a:r>
            </a:p>
          </p:txBody>
        </p:sp>
      </p:grpSp>
    </p:spTree>
    <p:extLst>
      <p:ext uri="{BB962C8B-B14F-4D97-AF65-F5344CB8AC3E}">
        <p14:creationId xmlns:p14="http://schemas.microsoft.com/office/powerpoint/2010/main" val="4251376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4882" name="Rectangle 2"/>
          <p:cNvSpPr>
            <a:spLocks noGrp="1" noChangeArrowheads="1"/>
          </p:cNvSpPr>
          <p:nvPr>
            <p:ph type="title"/>
          </p:nvPr>
        </p:nvSpPr>
        <p:spPr/>
        <p:txBody>
          <a:bodyPr/>
          <a:lstStyle/>
          <a:p>
            <a:r>
              <a:rPr lang="en-US"/>
              <a:t>Image segmentation</a:t>
            </a:r>
          </a:p>
        </p:txBody>
      </p:sp>
      <p:sp>
        <p:nvSpPr>
          <p:cNvPr id="1274883" name="Rectangle 3"/>
          <p:cNvSpPr>
            <a:spLocks noGrp="1" noChangeArrowheads="1"/>
          </p:cNvSpPr>
          <p:nvPr>
            <p:ph type="body" idx="1"/>
          </p:nvPr>
        </p:nvSpPr>
        <p:spPr>
          <a:xfrm>
            <a:off x="544513" y="2171700"/>
            <a:ext cx="8229600" cy="2790825"/>
          </a:xfrm>
        </p:spPr>
        <p:txBody>
          <a:bodyPr/>
          <a:lstStyle/>
          <a:p>
            <a:pPr>
              <a:lnSpc>
                <a:spcPct val="90000"/>
              </a:lnSpc>
              <a:buFont typeface="Wingdings" pitchFamily="2" charset="2"/>
              <a:buNone/>
            </a:pPr>
            <a:r>
              <a:rPr lang="sk-SK" sz="2800" dirty="0" smtClean="0"/>
              <a:t>Potrebujeme definovať a implementovať kritéria podobnosti</a:t>
            </a:r>
          </a:p>
          <a:p>
            <a:pPr lvl="1">
              <a:lnSpc>
                <a:spcPct val="90000"/>
              </a:lnSpc>
            </a:pPr>
            <a:r>
              <a:rPr lang="sk-SK" dirty="0" smtClean="0"/>
              <a:t>Ale čo chceme aby bolo v každom regióne podobné?</a:t>
            </a:r>
          </a:p>
          <a:p>
            <a:pPr lvl="1">
              <a:lnSpc>
                <a:spcPct val="90000"/>
              </a:lnSpc>
            </a:pPr>
            <a:r>
              <a:rPr lang="sk-SK" dirty="0" smtClean="0"/>
              <a:t>Existuje nejaká vlastnosť, ktorá spôsobí, že región bude zmysluplný objekt ?</a:t>
            </a:r>
            <a:endParaRPr lang="sk-SK" dirty="0"/>
          </a:p>
        </p:txBody>
      </p:sp>
    </p:spTree>
    <p:extLst>
      <p:ext uri="{BB962C8B-B14F-4D97-AF65-F5344CB8AC3E}">
        <p14:creationId xmlns:p14="http://schemas.microsoft.com/office/powerpoint/2010/main" val="2024717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64" name="Rectangle 4"/>
          <p:cNvSpPr>
            <a:spLocks noChangeArrowheads="1"/>
          </p:cNvSpPr>
          <p:nvPr/>
        </p:nvSpPr>
        <p:spPr bwMode="auto">
          <a:xfrm>
            <a:off x="323850" y="188913"/>
            <a:ext cx="84963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en-US" sz="4400" dirty="0">
                <a:solidFill>
                  <a:schemeClr val="tx2"/>
                </a:solidFill>
              </a:rPr>
              <a:t>Gestalt laws</a:t>
            </a:r>
          </a:p>
        </p:txBody>
      </p:sp>
      <p:sp>
        <p:nvSpPr>
          <p:cNvPr id="1269765" name="Rectangle 5"/>
          <p:cNvSpPr>
            <a:spLocks noChangeArrowheads="1"/>
          </p:cNvSpPr>
          <p:nvPr/>
        </p:nvSpPr>
        <p:spPr bwMode="auto">
          <a:xfrm>
            <a:off x="214313" y="1143000"/>
            <a:ext cx="8929687" cy="496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lnSpc>
                <a:spcPct val="80000"/>
              </a:lnSpc>
              <a:spcBef>
                <a:spcPct val="20000"/>
              </a:spcBef>
              <a:buClr>
                <a:schemeClr val="hlink"/>
              </a:buClr>
              <a:buSzPct val="75000"/>
            </a:pPr>
            <a:r>
              <a:rPr lang="en-US" sz="2800" dirty="0">
                <a:effectLst>
                  <a:outerShdw blurRad="38100" dist="38100" dir="2700000" algn="tl">
                    <a:srgbClr val="000000">
                      <a:alpha val="43137"/>
                    </a:srgbClr>
                  </a:outerShdw>
                </a:effectLst>
              </a:rPr>
              <a:t>A series of factors affect whether elements should be grouped together.</a:t>
            </a:r>
          </a:p>
          <a:p>
            <a:pPr marL="742950" lvl="1" indent="-285750" algn="l">
              <a:lnSpc>
                <a:spcPct val="110000"/>
              </a:lnSpc>
              <a:spcBef>
                <a:spcPct val="20000"/>
              </a:spcBef>
              <a:buClr>
                <a:schemeClr val="tx2"/>
              </a:buClr>
              <a:buSzPct val="75000"/>
              <a:buFont typeface="Wingdings" pitchFamily="2" charset="2"/>
              <a:buChar char="l"/>
            </a:pPr>
            <a:r>
              <a:rPr lang="en-US" sz="2800" dirty="0">
                <a:effectLst>
                  <a:outerShdw blurRad="38100" dist="38100" dir="2700000" algn="tl">
                    <a:srgbClr val="000000">
                      <a:alpha val="43137"/>
                    </a:srgbClr>
                  </a:outerShdw>
                </a:effectLst>
              </a:rPr>
              <a:t>Proximity: tokens that are nearby tend to be grouped.</a:t>
            </a:r>
          </a:p>
          <a:p>
            <a:pPr marL="742950" lvl="1" indent="-285750" algn="l">
              <a:lnSpc>
                <a:spcPct val="110000"/>
              </a:lnSpc>
              <a:spcBef>
                <a:spcPct val="20000"/>
              </a:spcBef>
              <a:buClr>
                <a:schemeClr val="tx2"/>
              </a:buClr>
              <a:buSzPct val="75000"/>
              <a:buFont typeface="Wingdings" pitchFamily="2" charset="2"/>
              <a:buChar char="l"/>
            </a:pPr>
            <a:r>
              <a:rPr lang="en-US" sz="2800" dirty="0">
                <a:effectLst>
                  <a:outerShdw blurRad="38100" dist="38100" dir="2700000" algn="tl">
                    <a:srgbClr val="000000">
                      <a:alpha val="43137"/>
                    </a:srgbClr>
                  </a:outerShdw>
                </a:effectLst>
              </a:rPr>
              <a:t>Similarity: similar tokens tend to be grouped together.</a:t>
            </a:r>
          </a:p>
          <a:p>
            <a:pPr marL="742950" lvl="1" indent="-285750" algn="l">
              <a:lnSpc>
                <a:spcPct val="110000"/>
              </a:lnSpc>
              <a:spcBef>
                <a:spcPct val="20000"/>
              </a:spcBef>
              <a:buClr>
                <a:schemeClr val="tx2"/>
              </a:buClr>
              <a:buSzPct val="75000"/>
              <a:buFont typeface="Wingdings" pitchFamily="2" charset="2"/>
              <a:buChar char="l"/>
            </a:pPr>
            <a:r>
              <a:rPr lang="en-US" sz="2800" dirty="0">
                <a:effectLst>
                  <a:outerShdw blurRad="38100" dist="38100" dir="2700000" algn="tl">
                    <a:srgbClr val="000000">
                      <a:alpha val="43137"/>
                    </a:srgbClr>
                  </a:outerShdw>
                </a:effectLst>
              </a:rPr>
              <a:t>Common fate: tokens that have coherent motion tend to be grouped together.</a:t>
            </a:r>
          </a:p>
          <a:p>
            <a:pPr marL="742950" lvl="1" indent="-285750" algn="l">
              <a:lnSpc>
                <a:spcPct val="110000"/>
              </a:lnSpc>
              <a:spcBef>
                <a:spcPct val="20000"/>
              </a:spcBef>
              <a:buClr>
                <a:schemeClr val="tx2"/>
              </a:buClr>
              <a:buSzPct val="75000"/>
              <a:buFont typeface="Wingdings" pitchFamily="2" charset="2"/>
              <a:buChar char="l"/>
            </a:pPr>
            <a:r>
              <a:rPr lang="en-US" sz="2800" dirty="0">
                <a:effectLst>
                  <a:outerShdw blurRad="38100" dist="38100" dir="2700000" algn="tl">
                    <a:srgbClr val="000000">
                      <a:alpha val="43137"/>
                    </a:srgbClr>
                  </a:outerShdw>
                </a:effectLst>
              </a:rPr>
              <a:t>Common region: tokens that lie inside the same closed region tend to be grouped together.</a:t>
            </a:r>
          </a:p>
          <a:p>
            <a:pPr marL="742950" lvl="1" indent="-285750" algn="l">
              <a:lnSpc>
                <a:spcPct val="110000"/>
              </a:lnSpc>
              <a:spcBef>
                <a:spcPct val="20000"/>
              </a:spcBef>
              <a:buClr>
                <a:schemeClr val="tx2"/>
              </a:buClr>
              <a:buSzPct val="75000"/>
              <a:buFont typeface="Wingdings" pitchFamily="2" charset="2"/>
              <a:buChar char="l"/>
            </a:pPr>
            <a:r>
              <a:rPr lang="en-US" sz="2800" dirty="0">
                <a:effectLst>
                  <a:outerShdw blurRad="38100" dist="38100" dir="2700000" algn="tl">
                    <a:srgbClr val="000000">
                      <a:alpha val="43137"/>
                    </a:srgbClr>
                  </a:outerShdw>
                </a:effectLst>
              </a:rPr>
              <a:t>Parallelism: parallel curves or tokens tend to be grouped together.</a:t>
            </a:r>
          </a:p>
        </p:txBody>
      </p:sp>
    </p:spTree>
    <p:extLst>
      <p:ext uri="{BB962C8B-B14F-4D97-AF65-F5344CB8AC3E}">
        <p14:creationId xmlns:p14="http://schemas.microsoft.com/office/powerpoint/2010/main" val="17613338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2" name="Rectangle 4"/>
          <p:cNvSpPr>
            <a:spLocks noChangeArrowheads="1"/>
          </p:cNvSpPr>
          <p:nvPr/>
        </p:nvSpPr>
        <p:spPr bwMode="auto">
          <a:xfrm>
            <a:off x="323850" y="188913"/>
            <a:ext cx="84963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en-US" sz="4400" dirty="0">
                <a:solidFill>
                  <a:schemeClr val="tx2"/>
                </a:solidFill>
                <a:effectLst>
                  <a:outerShdw blurRad="38100" dist="38100" dir="2700000" algn="tl">
                    <a:srgbClr val="FFFFFF"/>
                  </a:outerShdw>
                </a:effectLst>
              </a:rPr>
              <a:t>Gestalt laws</a:t>
            </a:r>
          </a:p>
        </p:txBody>
      </p:sp>
      <p:pic>
        <p:nvPicPr>
          <p:cNvPr id="12718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0" y="1184275"/>
            <a:ext cx="5508625" cy="5189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86626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88" name="Rectangle 4"/>
          <p:cNvSpPr>
            <a:spLocks noChangeArrowheads="1"/>
          </p:cNvSpPr>
          <p:nvPr/>
        </p:nvSpPr>
        <p:spPr bwMode="auto">
          <a:xfrm>
            <a:off x="269875" y="1679575"/>
            <a:ext cx="8637588" cy="3995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36575" lvl="1" indent="-361950" algn="l">
              <a:lnSpc>
                <a:spcPct val="110000"/>
              </a:lnSpc>
              <a:spcBef>
                <a:spcPct val="10000"/>
              </a:spcBef>
              <a:buFontTx/>
              <a:buChar char="•"/>
              <a:tabLst>
                <a:tab pos="174625" algn="l"/>
              </a:tabLst>
            </a:pPr>
            <a:r>
              <a:rPr lang="en-US" sz="2800" dirty="0" smtClean="0">
                <a:solidFill>
                  <a:schemeClr val="folHlink"/>
                </a:solidFill>
              </a:rPr>
              <a:t>Closure</a:t>
            </a:r>
            <a:r>
              <a:rPr lang="en-US" sz="2800" dirty="0"/>
              <a:t>: tokens or curves that tend to lead to closed</a:t>
            </a:r>
            <a:r>
              <a:rPr lang="sk-SK" sz="2800" dirty="0"/>
              <a:t> </a:t>
            </a:r>
            <a:r>
              <a:rPr lang="en-US" sz="2800" dirty="0"/>
              <a:t>curves tend to be grouped together.</a:t>
            </a:r>
          </a:p>
          <a:p>
            <a:pPr marL="536575" lvl="1" indent="-361950" algn="l">
              <a:lnSpc>
                <a:spcPct val="110000"/>
              </a:lnSpc>
              <a:spcBef>
                <a:spcPct val="10000"/>
              </a:spcBef>
              <a:buFontTx/>
              <a:buChar char="•"/>
              <a:tabLst>
                <a:tab pos="174625" algn="l"/>
              </a:tabLst>
            </a:pPr>
            <a:r>
              <a:rPr lang="en-US" sz="2800" dirty="0" smtClean="0">
                <a:solidFill>
                  <a:schemeClr val="folHlink"/>
                </a:solidFill>
              </a:rPr>
              <a:t>Symmetry</a:t>
            </a:r>
            <a:r>
              <a:rPr lang="en-US" sz="2800" dirty="0"/>
              <a:t>: curves that lead to symmetric groups</a:t>
            </a:r>
            <a:r>
              <a:rPr lang="sk-SK" sz="2800" dirty="0"/>
              <a:t> </a:t>
            </a:r>
            <a:r>
              <a:rPr lang="en-US" sz="2800" dirty="0"/>
              <a:t>are grouped together.</a:t>
            </a:r>
          </a:p>
          <a:p>
            <a:pPr marL="536575" lvl="1" indent="-361950" algn="l">
              <a:lnSpc>
                <a:spcPct val="110000"/>
              </a:lnSpc>
              <a:spcBef>
                <a:spcPct val="10000"/>
              </a:spcBef>
              <a:buFontTx/>
              <a:buChar char="•"/>
              <a:tabLst>
                <a:tab pos="174625" algn="l"/>
              </a:tabLst>
            </a:pPr>
            <a:r>
              <a:rPr lang="en-US" sz="2800" dirty="0" smtClean="0">
                <a:solidFill>
                  <a:schemeClr val="folHlink"/>
                </a:solidFill>
              </a:rPr>
              <a:t>Continuity</a:t>
            </a:r>
            <a:r>
              <a:rPr lang="en-US" sz="2800" dirty="0"/>
              <a:t>: tokens that lead to “continuous” curves tend to be grouped.</a:t>
            </a:r>
          </a:p>
          <a:p>
            <a:pPr marL="536575" lvl="1" indent="-361950" algn="l">
              <a:lnSpc>
                <a:spcPct val="110000"/>
              </a:lnSpc>
              <a:spcBef>
                <a:spcPct val="10000"/>
              </a:spcBef>
              <a:buFontTx/>
              <a:buChar char="•"/>
              <a:tabLst>
                <a:tab pos="174625" algn="l"/>
              </a:tabLst>
            </a:pPr>
            <a:r>
              <a:rPr lang="en-US" sz="2800" dirty="0" smtClean="0">
                <a:solidFill>
                  <a:schemeClr val="folHlink"/>
                </a:solidFill>
              </a:rPr>
              <a:t>Familiar </a:t>
            </a:r>
            <a:r>
              <a:rPr lang="en-US" sz="2800" dirty="0">
                <a:solidFill>
                  <a:schemeClr val="folHlink"/>
                </a:solidFill>
              </a:rPr>
              <a:t>configuration</a:t>
            </a:r>
            <a:r>
              <a:rPr lang="en-US" sz="2800" dirty="0"/>
              <a:t>: tokens that, when grouped, lead to a familiar object, tend to be grouped together.</a:t>
            </a:r>
          </a:p>
        </p:txBody>
      </p:sp>
      <p:sp>
        <p:nvSpPr>
          <p:cNvPr id="1270789" name="Rectangle 5"/>
          <p:cNvSpPr>
            <a:spLocks noChangeArrowheads="1"/>
          </p:cNvSpPr>
          <p:nvPr/>
        </p:nvSpPr>
        <p:spPr bwMode="auto">
          <a:xfrm>
            <a:off x="323850" y="188913"/>
            <a:ext cx="84963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en-US" sz="4400" dirty="0">
                <a:solidFill>
                  <a:schemeClr val="tx2"/>
                </a:solidFill>
              </a:rPr>
              <a:t>Gestalt laws</a:t>
            </a:r>
          </a:p>
        </p:txBody>
      </p:sp>
    </p:spTree>
    <p:extLst>
      <p:ext uri="{BB962C8B-B14F-4D97-AF65-F5344CB8AC3E}">
        <p14:creationId xmlns:p14="http://schemas.microsoft.com/office/powerpoint/2010/main" val="2634787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2836" name="Rectangle 4"/>
          <p:cNvSpPr>
            <a:spLocks noChangeArrowheads="1"/>
          </p:cNvSpPr>
          <p:nvPr/>
        </p:nvSpPr>
        <p:spPr bwMode="auto">
          <a:xfrm>
            <a:off x="323850" y="188913"/>
            <a:ext cx="84963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en-US" sz="4400" dirty="0">
                <a:solidFill>
                  <a:schemeClr val="tx2"/>
                </a:solidFill>
                <a:effectLst>
                  <a:outerShdw blurRad="38100" dist="38100" dir="2700000" algn="tl">
                    <a:srgbClr val="FFFFFF"/>
                  </a:outerShdw>
                </a:effectLst>
              </a:rPr>
              <a:t>Gestalt laws</a:t>
            </a:r>
          </a:p>
        </p:txBody>
      </p:sp>
      <p:pic>
        <p:nvPicPr>
          <p:cNvPr id="12728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7975" y="1276350"/>
            <a:ext cx="3509963" cy="5108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73935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860" name="Rectangle 4"/>
          <p:cNvSpPr>
            <a:spLocks noChangeArrowheads="1"/>
          </p:cNvSpPr>
          <p:nvPr/>
        </p:nvSpPr>
        <p:spPr bwMode="auto">
          <a:xfrm>
            <a:off x="323850" y="188913"/>
            <a:ext cx="8496300" cy="710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sk-SK" sz="4400" dirty="0" smtClean="0">
                <a:solidFill>
                  <a:schemeClr val="tx2"/>
                </a:solidFill>
              </a:rPr>
              <a:t>Segmentačné kritéria</a:t>
            </a:r>
            <a:endParaRPr lang="en-US" sz="4400" dirty="0">
              <a:solidFill>
                <a:schemeClr val="tx2"/>
              </a:solidFill>
            </a:endParaRPr>
          </a:p>
        </p:txBody>
      </p:sp>
      <p:sp>
        <p:nvSpPr>
          <p:cNvPr id="1273861" name="Rectangle 5"/>
          <p:cNvSpPr>
            <a:spLocks noChangeArrowheads="1"/>
          </p:cNvSpPr>
          <p:nvPr/>
        </p:nvSpPr>
        <p:spPr bwMode="auto">
          <a:xfrm>
            <a:off x="186531" y="1190852"/>
            <a:ext cx="8770938" cy="496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spcBef>
                <a:spcPct val="20000"/>
              </a:spcBef>
              <a:buClr>
                <a:schemeClr val="hlink"/>
              </a:buClr>
              <a:buSzPct val="75000"/>
              <a:buFont typeface="Wingdings" pitchFamily="2" charset="2"/>
              <a:buChar char="l"/>
              <a:tabLst>
                <a:tab pos="4572000" algn="l"/>
              </a:tabLst>
            </a:pPr>
            <a:r>
              <a:rPr lang="sk-SK" sz="2800" dirty="0" smtClean="0">
                <a:effectLst>
                  <a:outerShdw blurRad="38100" dist="38100" dir="2700000" algn="tl">
                    <a:srgbClr val="010199"/>
                  </a:outerShdw>
                </a:effectLst>
              </a:rPr>
              <a:t>Segmentácia je rozdelenie obrazu I na množinu regiónov S</a:t>
            </a:r>
            <a:r>
              <a:rPr lang="sk-SK" sz="2800" baseline="-25000" dirty="0">
                <a:effectLst>
                  <a:outerShdw blurRad="38100" dist="38100" dir="2700000" algn="tl">
                    <a:srgbClr val="010199"/>
                  </a:outerShdw>
                </a:effectLst>
              </a:rPr>
              <a:t>i</a:t>
            </a:r>
            <a:r>
              <a:rPr lang="sk-SK" sz="2800" dirty="0" smtClean="0">
                <a:effectLst>
                  <a:outerShdw blurRad="38100" dist="38100" dir="2700000" algn="tl">
                    <a:srgbClr val="010199"/>
                  </a:outerShdw>
                </a:effectLst>
              </a:rPr>
              <a:t>, ktoré spĺňajú nasledujúce kritéria :</a:t>
            </a:r>
          </a:p>
          <a:p>
            <a:pPr marL="457200" indent="-457200" algn="l">
              <a:spcBef>
                <a:spcPct val="20000"/>
              </a:spcBef>
              <a:buClr>
                <a:schemeClr val="hlink"/>
              </a:buClr>
              <a:buSzPct val="75000"/>
              <a:buFont typeface="Wingdings" pitchFamily="2" charset="2"/>
              <a:buChar char="l"/>
              <a:tabLst>
                <a:tab pos="4572000" algn="l"/>
              </a:tabLst>
            </a:pPr>
            <a:endParaRPr lang="sk-SK" sz="2800" dirty="0" smtClean="0">
              <a:effectLst>
                <a:outerShdw blurRad="38100" dist="38100" dir="2700000" algn="tl">
                  <a:srgbClr val="010199"/>
                </a:outerShdw>
              </a:effectLst>
            </a:endParaRPr>
          </a:p>
          <a:p>
            <a:pPr marL="838200" lvl="1" indent="-381000" algn="l">
              <a:spcBef>
                <a:spcPct val="20000"/>
              </a:spcBef>
              <a:buClr>
                <a:schemeClr val="tx2"/>
              </a:buClr>
              <a:buSzPct val="75000"/>
              <a:buFont typeface="Wingdings" pitchFamily="2" charset="2"/>
              <a:buAutoNum type="arabicPeriod"/>
              <a:tabLst>
                <a:tab pos="4035425" algn="l"/>
              </a:tabLst>
            </a:pPr>
            <a:r>
              <a:rPr lang="sk-SK" sz="2800" dirty="0" smtClean="0">
                <a:effectLst>
                  <a:outerShdw blurRad="38100" dist="38100" dir="2700000" algn="tl">
                    <a:srgbClr val="010199"/>
                  </a:outerShdw>
                </a:effectLst>
                <a:sym typeface="Symbol" pitchFamily="18" charset="2"/>
              </a:rPr>
              <a:t> </a:t>
            </a:r>
            <a:r>
              <a:rPr lang="sk-SK" sz="2800" dirty="0" smtClean="0">
                <a:effectLst>
                  <a:outerShdw blurRad="38100" dist="38100" dir="2700000" algn="tl">
                    <a:srgbClr val="010199"/>
                  </a:outerShdw>
                </a:effectLst>
              </a:rPr>
              <a:t>S</a:t>
            </a:r>
            <a:r>
              <a:rPr lang="sk-SK" sz="2800" baseline="-25000" dirty="0" smtClean="0">
                <a:effectLst>
                  <a:outerShdw blurRad="38100" dist="38100" dir="2700000" algn="tl">
                    <a:srgbClr val="010199"/>
                  </a:outerShdw>
                </a:effectLst>
              </a:rPr>
              <a:t>i</a:t>
            </a:r>
            <a:r>
              <a:rPr lang="sk-SK" sz="2800" dirty="0" smtClean="0">
                <a:effectLst>
                  <a:outerShdw blurRad="38100" dist="38100" dir="2700000" algn="tl">
                    <a:srgbClr val="010199"/>
                  </a:outerShdw>
                </a:effectLst>
              </a:rPr>
              <a:t> = S	Rozdelenie pokrýva celý obraz</a:t>
            </a:r>
          </a:p>
          <a:p>
            <a:pPr marL="838200" lvl="1" indent="-381000" algn="l">
              <a:spcBef>
                <a:spcPct val="20000"/>
              </a:spcBef>
              <a:buClr>
                <a:schemeClr val="tx2"/>
              </a:buClr>
              <a:buSzPct val="75000"/>
              <a:buFont typeface="Wingdings" pitchFamily="2" charset="2"/>
              <a:buAutoNum type="arabicPeriod"/>
              <a:tabLst>
                <a:tab pos="4035425" algn="l"/>
              </a:tabLst>
            </a:pPr>
            <a:r>
              <a:rPr lang="sk-SK" sz="2800" dirty="0" smtClean="0">
                <a:effectLst>
                  <a:outerShdw blurRad="38100" dist="38100" dir="2700000" algn="tl">
                    <a:srgbClr val="010199"/>
                  </a:outerShdw>
                </a:effectLst>
              </a:rPr>
              <a:t>S</a:t>
            </a:r>
            <a:r>
              <a:rPr lang="sk-SK" sz="2800" baseline="-25000" dirty="0" smtClean="0">
                <a:effectLst>
                  <a:outerShdw blurRad="38100" dist="38100" dir="2700000" algn="tl">
                    <a:srgbClr val="010199"/>
                  </a:outerShdw>
                </a:effectLst>
              </a:rPr>
              <a:t>i</a:t>
            </a:r>
            <a:r>
              <a:rPr lang="sk-SK" sz="2800" dirty="0" smtClean="0">
                <a:effectLst>
                  <a:outerShdw blurRad="38100" dist="38100" dir="2700000" algn="tl">
                    <a:srgbClr val="010199"/>
                  </a:outerShdw>
                </a:effectLst>
              </a:rPr>
              <a:t> </a:t>
            </a:r>
            <a:r>
              <a:rPr lang="sk-SK" sz="2800" dirty="0" smtClean="0">
                <a:effectLst>
                  <a:outerShdw blurRad="38100" dist="38100" dir="2700000" algn="tl">
                    <a:srgbClr val="010199"/>
                  </a:outerShdw>
                </a:effectLst>
                <a:sym typeface="Symbol" pitchFamily="18" charset="2"/>
              </a:rPr>
              <a:t></a:t>
            </a:r>
            <a:r>
              <a:rPr lang="sk-SK" sz="2800" dirty="0" smtClean="0">
                <a:effectLst>
                  <a:outerShdw blurRad="38100" dist="38100" dir="2700000" algn="tl">
                    <a:srgbClr val="010199"/>
                  </a:outerShdw>
                </a:effectLst>
              </a:rPr>
              <a:t> </a:t>
            </a:r>
            <a:r>
              <a:rPr lang="sk-SK" sz="2800" dirty="0" err="1" smtClean="0">
                <a:effectLst>
                  <a:outerShdw blurRad="38100" dist="38100" dir="2700000" algn="tl">
                    <a:srgbClr val="010199"/>
                  </a:outerShdw>
                </a:effectLst>
              </a:rPr>
              <a:t>S</a:t>
            </a:r>
            <a:r>
              <a:rPr lang="sk-SK" sz="2800" baseline="-25000" dirty="0" err="1" smtClean="0">
                <a:effectLst>
                  <a:outerShdw blurRad="38100" dist="38100" dir="2700000" algn="tl">
                    <a:srgbClr val="010199"/>
                  </a:outerShdw>
                </a:effectLst>
              </a:rPr>
              <a:t>j</a:t>
            </a:r>
            <a:r>
              <a:rPr lang="sk-SK" sz="2800" dirty="0" smtClean="0">
                <a:effectLst>
                  <a:outerShdw blurRad="38100" dist="38100" dir="2700000" algn="tl">
                    <a:srgbClr val="010199"/>
                  </a:outerShdw>
                </a:effectLst>
              </a:rPr>
              <a:t> = </a:t>
            </a:r>
            <a:r>
              <a:rPr lang="sk-SK" sz="2800" dirty="0" smtClean="0">
                <a:effectLst>
                  <a:outerShdw blurRad="38100" dist="38100" dir="2700000" algn="tl">
                    <a:srgbClr val="010199"/>
                  </a:outerShdw>
                </a:effectLst>
                <a:sym typeface="Symbol" pitchFamily="18" charset="2"/>
              </a:rPr>
              <a:t></a:t>
            </a:r>
            <a:r>
              <a:rPr lang="sk-SK" sz="2800" dirty="0" smtClean="0">
                <a:effectLst>
                  <a:outerShdw blurRad="38100" dist="38100" dir="2700000" algn="tl">
                    <a:srgbClr val="010199"/>
                  </a:outerShdw>
                </a:effectLst>
              </a:rPr>
              <a:t>, i </a:t>
            </a:r>
            <a:r>
              <a:rPr lang="sk-SK" sz="2800" dirty="0" smtClean="0">
                <a:effectLst>
                  <a:outerShdw blurRad="38100" dist="38100" dir="2700000" algn="tl">
                    <a:srgbClr val="010199"/>
                  </a:outerShdw>
                </a:effectLst>
                <a:sym typeface="Symbol" pitchFamily="18" charset="2"/>
              </a:rPr>
              <a:t></a:t>
            </a:r>
            <a:r>
              <a:rPr lang="sk-SK" sz="2800" dirty="0" smtClean="0">
                <a:effectLst>
                  <a:outerShdw blurRad="38100" dist="38100" dir="2700000" algn="tl">
                    <a:srgbClr val="010199"/>
                  </a:outerShdw>
                </a:effectLst>
              </a:rPr>
              <a:t> j	Žiadne regióny sa neprekrývajú </a:t>
            </a:r>
          </a:p>
          <a:p>
            <a:pPr marL="838200" lvl="1" indent="-381000" algn="l">
              <a:spcBef>
                <a:spcPct val="20000"/>
              </a:spcBef>
              <a:buClr>
                <a:schemeClr val="tx2"/>
              </a:buClr>
              <a:buSzPct val="75000"/>
              <a:buFont typeface="Wingdings" pitchFamily="2" charset="2"/>
              <a:buAutoNum type="arabicPeriod"/>
              <a:tabLst>
                <a:tab pos="4035425" algn="l"/>
              </a:tabLst>
            </a:pPr>
            <a:r>
              <a:rPr lang="sk-SK" sz="2800" dirty="0" smtClean="0">
                <a:effectLst>
                  <a:outerShdw blurRad="38100" dist="38100" dir="2700000" algn="tl">
                    <a:srgbClr val="010199"/>
                  </a:outerShdw>
                </a:effectLst>
                <a:sym typeface="Symbol" pitchFamily="18" charset="2"/>
              </a:rPr>
              <a:t></a:t>
            </a:r>
            <a:r>
              <a:rPr lang="sk-SK" sz="2800" dirty="0" smtClean="0">
                <a:effectLst>
                  <a:outerShdw blurRad="38100" dist="38100" dir="2700000" algn="tl">
                    <a:srgbClr val="010199"/>
                  </a:outerShdw>
                </a:effectLst>
              </a:rPr>
              <a:t> S</a:t>
            </a:r>
            <a:r>
              <a:rPr lang="sk-SK" sz="2800" baseline="-25000" dirty="0" smtClean="0">
                <a:effectLst>
                  <a:outerShdw blurRad="38100" dist="38100" dir="2700000" algn="tl">
                    <a:srgbClr val="010199"/>
                  </a:outerShdw>
                </a:effectLst>
              </a:rPr>
              <a:t>i</a:t>
            </a:r>
            <a:r>
              <a:rPr lang="sk-SK" sz="2800" dirty="0" smtClean="0">
                <a:effectLst>
                  <a:outerShdw blurRad="38100" dist="38100" dir="2700000" algn="tl">
                    <a:srgbClr val="010199"/>
                  </a:outerShdw>
                </a:effectLst>
              </a:rPr>
              <a:t>, P(S</a:t>
            </a:r>
            <a:r>
              <a:rPr lang="sk-SK" sz="2800" baseline="-25000" dirty="0" smtClean="0">
                <a:effectLst>
                  <a:outerShdw blurRad="38100" dist="38100" dir="2700000" algn="tl">
                    <a:srgbClr val="010199"/>
                  </a:outerShdw>
                </a:effectLst>
              </a:rPr>
              <a:t>i</a:t>
            </a:r>
            <a:r>
              <a:rPr lang="sk-SK" sz="2800" dirty="0" smtClean="0">
                <a:effectLst>
                  <a:outerShdw blurRad="38100" dist="38100" dir="2700000" algn="tl">
                    <a:srgbClr val="010199"/>
                  </a:outerShdw>
                </a:effectLst>
              </a:rPr>
              <a:t>) = </a:t>
            </a:r>
            <a:r>
              <a:rPr lang="sk-SK" sz="2800" dirty="0" err="1" smtClean="0">
                <a:effectLst>
                  <a:outerShdw blurRad="38100" dist="38100" dir="2700000" algn="tl">
                    <a:srgbClr val="010199"/>
                  </a:outerShdw>
                </a:effectLst>
              </a:rPr>
              <a:t>true</a:t>
            </a:r>
            <a:r>
              <a:rPr lang="sk-SK" sz="2800" dirty="0" smtClean="0">
                <a:effectLst>
                  <a:outerShdw blurRad="38100" dist="38100" dir="2700000" algn="tl">
                    <a:srgbClr val="010199"/>
                  </a:outerShdw>
                </a:effectLst>
              </a:rPr>
              <a:t>	Homogenita je splnená pre 	každý región</a:t>
            </a:r>
          </a:p>
          <a:p>
            <a:pPr marL="838200" lvl="1" indent="-381000" algn="l">
              <a:spcBef>
                <a:spcPct val="20000"/>
              </a:spcBef>
              <a:buClr>
                <a:schemeClr val="tx2"/>
              </a:buClr>
              <a:buSzPct val="75000"/>
              <a:buFont typeface="Wingdings" pitchFamily="2" charset="2"/>
              <a:buAutoNum type="arabicPeriod"/>
              <a:tabLst>
                <a:tab pos="4035425" algn="l"/>
              </a:tabLst>
            </a:pPr>
            <a:r>
              <a:rPr lang="sk-SK" sz="2800" dirty="0" smtClean="0">
                <a:effectLst>
                  <a:outerShdw blurRad="38100" dist="38100" dir="2700000" algn="tl">
                    <a:srgbClr val="010199"/>
                  </a:outerShdw>
                </a:effectLst>
              </a:rPr>
              <a:t>P(S</a:t>
            </a:r>
            <a:r>
              <a:rPr lang="sk-SK" sz="2800" baseline="-25000" dirty="0" smtClean="0">
                <a:effectLst>
                  <a:outerShdw blurRad="38100" dist="38100" dir="2700000" algn="tl">
                    <a:srgbClr val="010199"/>
                  </a:outerShdw>
                </a:effectLst>
              </a:rPr>
              <a:t>i</a:t>
            </a:r>
            <a:r>
              <a:rPr lang="sk-SK" sz="2800" dirty="0" smtClean="0">
                <a:effectLst>
                  <a:outerShdw blurRad="38100" dist="38100" dir="2700000" algn="tl">
                    <a:srgbClr val="010199"/>
                  </a:outerShdw>
                </a:effectLst>
              </a:rPr>
              <a:t> </a:t>
            </a:r>
            <a:r>
              <a:rPr lang="sk-SK" sz="2800" dirty="0" smtClean="0">
                <a:effectLst>
                  <a:outerShdw blurRad="38100" dist="38100" dir="2700000" algn="tl">
                    <a:srgbClr val="010199"/>
                  </a:outerShdw>
                </a:effectLst>
                <a:sym typeface="Symbol" pitchFamily="18" charset="2"/>
              </a:rPr>
              <a:t></a:t>
            </a:r>
            <a:r>
              <a:rPr lang="sk-SK" sz="2800" dirty="0" smtClean="0">
                <a:effectLst>
                  <a:outerShdw blurRad="38100" dist="38100" dir="2700000" algn="tl">
                    <a:srgbClr val="010199"/>
                  </a:outerShdw>
                </a:effectLst>
              </a:rPr>
              <a:t> </a:t>
            </a:r>
            <a:r>
              <a:rPr lang="sk-SK" sz="2800" dirty="0" err="1" smtClean="0">
                <a:effectLst>
                  <a:outerShdw blurRad="38100" dist="38100" dir="2700000" algn="tl">
                    <a:srgbClr val="010199"/>
                  </a:outerShdw>
                </a:effectLst>
              </a:rPr>
              <a:t>S</a:t>
            </a:r>
            <a:r>
              <a:rPr lang="sk-SK" sz="2800" baseline="-25000" dirty="0" err="1" smtClean="0">
                <a:effectLst>
                  <a:outerShdw blurRad="38100" dist="38100" dir="2700000" algn="tl">
                    <a:srgbClr val="010199"/>
                  </a:outerShdw>
                </a:effectLst>
              </a:rPr>
              <a:t>j</a:t>
            </a:r>
            <a:r>
              <a:rPr lang="sk-SK" sz="2800" dirty="0" smtClean="0">
                <a:effectLst>
                  <a:outerShdw blurRad="38100" dist="38100" dir="2700000" algn="tl">
                    <a:srgbClr val="010199"/>
                  </a:outerShdw>
                </a:effectLst>
              </a:rPr>
              <a:t>) = </a:t>
            </a:r>
            <a:r>
              <a:rPr lang="sk-SK" sz="2800" dirty="0" err="1" smtClean="0">
                <a:effectLst>
                  <a:outerShdw blurRad="38100" dist="38100" dir="2700000" algn="tl">
                    <a:srgbClr val="010199"/>
                  </a:outerShdw>
                </a:effectLst>
              </a:rPr>
              <a:t>false</a:t>
            </a:r>
            <a:r>
              <a:rPr lang="sk-SK" sz="2800" dirty="0" smtClean="0">
                <a:effectLst>
                  <a:outerShdw blurRad="38100" dist="38100" dir="2700000" algn="tl">
                    <a:srgbClr val="010199"/>
                  </a:outerShdw>
                </a:effectLst>
              </a:rPr>
              <a:t>,	Zjednotenie susedných regiónov</a:t>
            </a:r>
            <a:br>
              <a:rPr lang="sk-SK" sz="2800" dirty="0" smtClean="0">
                <a:effectLst>
                  <a:outerShdw blurRad="38100" dist="38100" dir="2700000" algn="tl">
                    <a:srgbClr val="010199"/>
                  </a:outerShdw>
                </a:effectLst>
              </a:rPr>
            </a:br>
            <a:r>
              <a:rPr lang="sk-SK" sz="2800" dirty="0" smtClean="0">
                <a:effectLst>
                  <a:outerShdw blurRad="38100" dist="38100" dir="2700000" algn="tl">
                    <a:srgbClr val="010199"/>
                  </a:outerShdw>
                </a:effectLst>
              </a:rPr>
              <a:t>i </a:t>
            </a:r>
            <a:r>
              <a:rPr lang="sk-SK" sz="2800" dirty="0" smtClean="0">
                <a:effectLst>
                  <a:outerShdw blurRad="38100" dist="38100" dir="2700000" algn="tl">
                    <a:srgbClr val="010199"/>
                  </a:outerShdw>
                </a:effectLst>
                <a:sym typeface="Symbol" pitchFamily="18" charset="2"/>
              </a:rPr>
              <a:t></a:t>
            </a:r>
            <a:r>
              <a:rPr lang="sk-SK" sz="2800" dirty="0" smtClean="0">
                <a:effectLst>
                  <a:outerShdw blurRad="38100" dist="38100" dir="2700000" algn="tl">
                    <a:srgbClr val="010199"/>
                  </a:outerShdw>
                </a:effectLst>
              </a:rPr>
              <a:t> j, S</a:t>
            </a:r>
            <a:r>
              <a:rPr lang="sk-SK" sz="2800" baseline="-25000" dirty="0" smtClean="0">
                <a:effectLst>
                  <a:outerShdw blurRad="38100" dist="38100" dir="2700000" algn="tl">
                    <a:srgbClr val="010199"/>
                  </a:outerShdw>
                </a:effectLst>
              </a:rPr>
              <a:t>i</a:t>
            </a:r>
            <a:r>
              <a:rPr lang="sk-SK" sz="2800" dirty="0" smtClean="0">
                <a:effectLst>
                  <a:outerShdw blurRad="38100" dist="38100" dir="2700000" algn="tl">
                    <a:srgbClr val="010199"/>
                  </a:outerShdw>
                </a:effectLst>
              </a:rPr>
              <a:t> </a:t>
            </a:r>
            <a:r>
              <a:rPr lang="sk-SK" sz="2800" dirty="0" err="1" smtClean="0">
                <a:effectLst>
                  <a:outerShdw blurRad="38100" dist="38100" dir="2700000" algn="tl">
                    <a:srgbClr val="010199"/>
                  </a:outerShdw>
                </a:effectLst>
              </a:rPr>
              <a:t>adjacent</a:t>
            </a:r>
            <a:r>
              <a:rPr lang="sk-SK" sz="2800" dirty="0" smtClean="0">
                <a:effectLst>
                  <a:outerShdw blurRad="38100" dist="38100" dir="2700000" algn="tl">
                    <a:srgbClr val="010199"/>
                  </a:outerShdw>
                </a:effectLst>
              </a:rPr>
              <a:t> </a:t>
            </a:r>
            <a:r>
              <a:rPr lang="sk-SK" sz="2800" dirty="0" err="1" smtClean="0">
                <a:effectLst>
                  <a:outerShdw blurRad="38100" dist="38100" dir="2700000" algn="tl">
                    <a:srgbClr val="010199"/>
                  </a:outerShdw>
                </a:effectLst>
              </a:rPr>
              <a:t>S</a:t>
            </a:r>
            <a:r>
              <a:rPr lang="sk-SK" sz="2800" baseline="-25000" dirty="0" err="1" smtClean="0">
                <a:effectLst>
                  <a:outerShdw blurRad="38100" dist="38100" dir="2700000" algn="tl">
                    <a:srgbClr val="010199"/>
                  </a:outerShdw>
                </a:effectLst>
              </a:rPr>
              <a:t>j</a:t>
            </a:r>
            <a:r>
              <a:rPr lang="sk-SK" sz="2800" dirty="0" smtClean="0">
                <a:effectLst>
                  <a:outerShdw blurRad="38100" dist="38100" dir="2700000" algn="tl">
                    <a:srgbClr val="010199"/>
                  </a:outerShdw>
                </a:effectLst>
              </a:rPr>
              <a:t>	nespĺňa kritéria.</a:t>
            </a:r>
            <a:endParaRPr lang="sk-SK" sz="2800" dirty="0">
              <a:effectLst>
                <a:outerShdw blurRad="38100" dist="38100" dir="2700000" algn="tl">
                  <a:srgbClr val="010199"/>
                </a:outerShdw>
              </a:effectLst>
            </a:endParaRPr>
          </a:p>
        </p:txBody>
      </p:sp>
    </p:spTree>
    <p:extLst>
      <p:ext uri="{BB962C8B-B14F-4D97-AF65-F5344CB8AC3E}">
        <p14:creationId xmlns:p14="http://schemas.microsoft.com/office/powerpoint/2010/main" val="3392961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602" name="Rectangle 2"/>
          <p:cNvSpPr>
            <a:spLocks noGrp="1" noChangeArrowheads="1"/>
          </p:cNvSpPr>
          <p:nvPr>
            <p:ph type="title"/>
          </p:nvPr>
        </p:nvSpPr>
        <p:spPr/>
        <p:txBody>
          <a:bodyPr/>
          <a:lstStyle/>
          <a:p>
            <a:r>
              <a:rPr lang="sk-SK" dirty="0" smtClean="0"/>
              <a:t>Segmentačné metódy</a:t>
            </a:r>
            <a:endParaRPr lang="sk-SK" dirty="0"/>
          </a:p>
        </p:txBody>
      </p:sp>
      <p:sp>
        <p:nvSpPr>
          <p:cNvPr id="1305603" name="Text Box 3"/>
          <p:cNvSpPr txBox="1">
            <a:spLocks noChangeArrowheads="1"/>
          </p:cNvSpPr>
          <p:nvPr/>
        </p:nvSpPr>
        <p:spPr bwMode="auto">
          <a:xfrm>
            <a:off x="2347913" y="1587500"/>
            <a:ext cx="4064000" cy="4844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defRPr>
                <a:solidFill>
                  <a:schemeClr val="tx1"/>
                </a:solidFill>
                <a:latin typeface="Arial" charset="0"/>
                <a:cs typeface="Arial" charset="0"/>
              </a:defRPr>
            </a:lvl1pPr>
            <a:lvl2pPr algn="l">
              <a:defRPr>
                <a:solidFill>
                  <a:schemeClr val="tx1"/>
                </a:solidFill>
                <a:latin typeface="Arial" charset="0"/>
                <a:cs typeface="Arial" charset="0"/>
              </a:defRPr>
            </a:lvl2pPr>
            <a:lvl3pPr marL="1168400" indent="-254000" algn="l">
              <a:defRPr>
                <a:solidFill>
                  <a:schemeClr val="tx1"/>
                </a:solidFill>
                <a:latin typeface="Arial" charset="0"/>
                <a:cs typeface="Arial" charset="0"/>
              </a:defRPr>
            </a:lvl3pPr>
            <a:lvl4pPr marL="1435100" algn="l">
              <a:defRPr>
                <a:solidFill>
                  <a:schemeClr val="tx1"/>
                </a:solidFill>
                <a:latin typeface="Arial" charset="0"/>
                <a:cs typeface="Arial" charset="0"/>
              </a:defRPr>
            </a:lvl4pPr>
            <a:lvl5pPr algn="l">
              <a:defRPr>
                <a:solidFill>
                  <a:schemeClr val="tx1"/>
                </a:solidFill>
                <a:latin typeface="Arial" charset="0"/>
                <a:cs typeface="Arial" charset="0"/>
              </a:defRPr>
            </a:lvl5pPr>
            <a:lvl6pPr fontAlgn="base">
              <a:spcBef>
                <a:spcPct val="0"/>
              </a:spcBef>
              <a:spcAft>
                <a:spcPct val="0"/>
              </a:spcAft>
              <a:defRPr>
                <a:solidFill>
                  <a:schemeClr val="tx1"/>
                </a:solidFill>
                <a:latin typeface="Arial" charset="0"/>
                <a:cs typeface="Arial" charset="0"/>
              </a:defRPr>
            </a:lvl6pPr>
            <a:lvl7pPr fontAlgn="base">
              <a:spcBef>
                <a:spcPct val="0"/>
              </a:spcBef>
              <a:spcAft>
                <a:spcPct val="0"/>
              </a:spcAft>
              <a:defRPr>
                <a:solidFill>
                  <a:schemeClr val="tx1"/>
                </a:solidFill>
                <a:latin typeface="Arial" charset="0"/>
                <a:cs typeface="Arial" charset="0"/>
              </a:defRPr>
            </a:lvl7pPr>
            <a:lvl8pPr fontAlgn="base">
              <a:spcBef>
                <a:spcPct val="0"/>
              </a:spcBef>
              <a:spcAft>
                <a:spcPct val="0"/>
              </a:spcAft>
              <a:defRPr>
                <a:solidFill>
                  <a:schemeClr val="tx1"/>
                </a:solidFill>
                <a:latin typeface="Arial" charset="0"/>
                <a:cs typeface="Arial" charset="0"/>
              </a:defRPr>
            </a:lvl8pPr>
            <a:lvl9pPr fontAlgn="base">
              <a:spcBef>
                <a:spcPct val="0"/>
              </a:spcBef>
              <a:spcAft>
                <a:spcPct val="0"/>
              </a:spcAft>
              <a:defRPr>
                <a:solidFill>
                  <a:schemeClr val="tx1"/>
                </a:solidFill>
                <a:latin typeface="Arial" charset="0"/>
                <a:cs typeface="Arial" charset="0"/>
              </a:defRPr>
            </a:lvl9pPr>
          </a:lstStyle>
          <a:p>
            <a:pPr>
              <a:spcBef>
                <a:spcPct val="30000"/>
              </a:spcBef>
            </a:pPr>
            <a:r>
              <a:rPr lang="sk-SK" sz="2400" dirty="0"/>
              <a:t>Pixel-based</a:t>
            </a:r>
          </a:p>
          <a:p>
            <a:pPr lvl="2">
              <a:buFontTx/>
              <a:buChar char="•"/>
            </a:pPr>
            <a:r>
              <a:rPr lang="sk-SK" sz="2800" dirty="0"/>
              <a:t>Histogram</a:t>
            </a:r>
          </a:p>
          <a:p>
            <a:pPr lvl="2">
              <a:buFontTx/>
              <a:buChar char="•"/>
            </a:pPr>
            <a:r>
              <a:rPr lang="sk-SK" sz="2800" dirty="0"/>
              <a:t>Clustering</a:t>
            </a:r>
            <a:r>
              <a:rPr lang="sk-SK" sz="2400" dirty="0"/>
              <a:t> </a:t>
            </a:r>
          </a:p>
          <a:p>
            <a:pPr>
              <a:spcBef>
                <a:spcPct val="30000"/>
              </a:spcBef>
            </a:pPr>
            <a:r>
              <a:rPr lang="sk-SK" sz="2400" dirty="0"/>
              <a:t>Edge-based</a:t>
            </a:r>
          </a:p>
          <a:p>
            <a:pPr>
              <a:spcBef>
                <a:spcPct val="30000"/>
              </a:spcBef>
            </a:pPr>
            <a:r>
              <a:rPr lang="sk-SK" sz="2400" dirty="0" smtClean="0"/>
              <a:t>Region-based</a:t>
            </a:r>
            <a:endParaRPr lang="sk-SK" sz="2400" dirty="0"/>
          </a:p>
          <a:p>
            <a:pPr lvl="2">
              <a:spcBef>
                <a:spcPct val="30000"/>
              </a:spcBef>
              <a:buFontTx/>
              <a:buChar char="•"/>
            </a:pPr>
            <a:r>
              <a:rPr lang="sk-SK" sz="2800" dirty="0"/>
              <a:t>Region growing</a:t>
            </a:r>
          </a:p>
          <a:p>
            <a:pPr lvl="2">
              <a:spcBef>
                <a:spcPct val="30000"/>
              </a:spcBef>
              <a:buFontTx/>
              <a:buChar char="•"/>
            </a:pPr>
            <a:r>
              <a:rPr lang="sk-SK" sz="2800" dirty="0"/>
              <a:t>Split and merge</a:t>
            </a:r>
          </a:p>
          <a:p>
            <a:pPr>
              <a:spcBef>
                <a:spcPct val="30000"/>
              </a:spcBef>
            </a:pPr>
            <a:r>
              <a:rPr lang="sk-SK" sz="2400" dirty="0" smtClean="0"/>
              <a:t>Model-based</a:t>
            </a:r>
            <a:endParaRPr lang="sk-SK" sz="2400" dirty="0"/>
          </a:p>
          <a:p>
            <a:pPr>
              <a:spcBef>
                <a:spcPct val="30000"/>
              </a:spcBef>
            </a:pPr>
            <a:r>
              <a:rPr lang="sk-SK" sz="2400" dirty="0"/>
              <a:t>Physics-based</a:t>
            </a:r>
          </a:p>
          <a:p>
            <a:pPr>
              <a:spcBef>
                <a:spcPct val="30000"/>
              </a:spcBef>
            </a:pPr>
            <a:r>
              <a:rPr lang="sk-SK" sz="2400" dirty="0"/>
              <a:t>Graph-based</a:t>
            </a:r>
            <a:endParaRPr lang="en-US" sz="2400" dirty="0"/>
          </a:p>
        </p:txBody>
      </p:sp>
    </p:spTree>
    <p:extLst>
      <p:ext uri="{BB962C8B-B14F-4D97-AF65-F5344CB8AC3E}">
        <p14:creationId xmlns:p14="http://schemas.microsoft.com/office/powerpoint/2010/main" val="18864426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Thresholding</a:t>
            </a:r>
            <a:r>
              <a:rPr lang="en-US" dirty="0"/>
              <a:t>, </a:t>
            </a:r>
            <a:r>
              <a:rPr lang="en-US" dirty="0" smtClean="0"/>
              <a:t>modifications</a:t>
            </a:r>
            <a:endParaRPr lang="en-US" dirty="0"/>
          </a:p>
        </p:txBody>
      </p:sp>
      <p:sp>
        <p:nvSpPr>
          <p:cNvPr id="3" name="Rectangle 2"/>
          <p:cNvSpPr/>
          <p:nvPr/>
        </p:nvSpPr>
        <p:spPr>
          <a:xfrm>
            <a:off x="464457" y="1484930"/>
            <a:ext cx="8345714" cy="3677930"/>
          </a:xfrm>
          <a:prstGeom prst="rect">
            <a:avLst/>
          </a:prstGeom>
        </p:spPr>
        <p:txBody>
          <a:bodyPr wrap="square">
            <a:spAutoFit/>
          </a:bodyPr>
          <a:lstStyle/>
          <a:p>
            <a:pPr>
              <a:spcBef>
                <a:spcPts val="600"/>
              </a:spcBef>
            </a:pPr>
            <a:r>
              <a:rPr lang="sk-SK" sz="2600" b="1" dirty="0" err="1" smtClean="0"/>
              <a:t>Local</a:t>
            </a:r>
            <a:r>
              <a:rPr lang="sk-SK" sz="2600" b="1" dirty="0" smtClean="0"/>
              <a:t> </a:t>
            </a:r>
            <a:r>
              <a:rPr lang="sk-SK" sz="2600" b="1" dirty="0" err="1" smtClean="0"/>
              <a:t>adaptive</a:t>
            </a:r>
            <a:r>
              <a:rPr lang="sk-SK" sz="2600" b="1" dirty="0" smtClean="0"/>
              <a:t> </a:t>
            </a:r>
            <a:r>
              <a:rPr lang="sk-SK" sz="2600" b="1" dirty="0" err="1" smtClean="0"/>
              <a:t>thresholds</a:t>
            </a:r>
            <a:r>
              <a:rPr lang="sk-SK" sz="2600" b="1" dirty="0" smtClean="0"/>
              <a:t>, </a:t>
            </a:r>
            <a:r>
              <a:rPr lang="sk-SK" sz="2600" dirty="0" smtClean="0"/>
              <a:t>rozdelí obraz na </a:t>
            </a:r>
            <a:r>
              <a:rPr lang="sk-SK" sz="2600" dirty="0" err="1" smtClean="0"/>
              <a:t>podobrazy</a:t>
            </a:r>
            <a:r>
              <a:rPr lang="sk-SK" sz="2600" dirty="0" smtClean="0"/>
              <a:t> a určí </a:t>
            </a:r>
            <a:r>
              <a:rPr lang="sk-SK" sz="2600" dirty="0" err="1" smtClean="0"/>
              <a:t>threshold</a:t>
            </a:r>
            <a:r>
              <a:rPr lang="sk-SK" sz="2600" dirty="0" smtClean="0"/>
              <a:t> pre každý z nich</a:t>
            </a:r>
          </a:p>
          <a:p>
            <a:pPr>
              <a:spcBef>
                <a:spcPts val="600"/>
              </a:spcBef>
            </a:pPr>
            <a:r>
              <a:rPr lang="sk-SK" sz="2600" b="1" dirty="0" err="1" smtClean="0"/>
              <a:t>Band</a:t>
            </a:r>
            <a:r>
              <a:rPr lang="sk-SK" sz="2600" b="1" dirty="0" smtClean="0"/>
              <a:t> </a:t>
            </a:r>
            <a:r>
              <a:rPr lang="sk-SK" sz="2600" b="1" dirty="0" err="1" smtClean="0"/>
              <a:t>thresholding</a:t>
            </a:r>
            <a:r>
              <a:rPr lang="sk-SK" sz="2600" b="1" dirty="0" smtClean="0"/>
              <a:t>, </a:t>
            </a:r>
            <a:r>
              <a:rPr lang="sk-SK" sz="2600" dirty="0" smtClean="0"/>
              <a:t>nech </a:t>
            </a:r>
            <a:r>
              <a:rPr lang="sk-SK" sz="2600" i="1" dirty="0" smtClean="0"/>
              <a:t>D </a:t>
            </a:r>
            <a:r>
              <a:rPr lang="sk-SK" sz="2600" dirty="0" smtClean="0"/>
              <a:t>je množina intenzít</a:t>
            </a:r>
          </a:p>
          <a:p>
            <a:pPr>
              <a:spcBef>
                <a:spcPts val="600"/>
              </a:spcBef>
            </a:pPr>
            <a:endParaRPr lang="sk-SK" sz="2600" b="1" dirty="0" smtClean="0"/>
          </a:p>
          <a:p>
            <a:pPr>
              <a:spcBef>
                <a:spcPts val="600"/>
              </a:spcBef>
            </a:pPr>
            <a:endParaRPr lang="sk-SK" sz="2600" b="1" dirty="0" smtClean="0"/>
          </a:p>
          <a:p>
            <a:pPr>
              <a:spcBef>
                <a:spcPts val="600"/>
              </a:spcBef>
            </a:pPr>
            <a:r>
              <a:rPr lang="sk-SK" sz="2600" b="1" dirty="0" err="1" smtClean="0"/>
              <a:t>Multiple</a:t>
            </a:r>
            <a:r>
              <a:rPr lang="sk-SK" sz="2600" b="1" dirty="0" smtClean="0"/>
              <a:t> </a:t>
            </a:r>
            <a:r>
              <a:rPr lang="sk-SK" sz="2600" b="1" dirty="0" err="1" smtClean="0"/>
              <a:t>thresholds</a:t>
            </a:r>
            <a:r>
              <a:rPr lang="sk-SK" sz="2600" b="1" dirty="0" smtClean="0"/>
              <a:t>.</a:t>
            </a:r>
          </a:p>
          <a:p>
            <a:pPr>
              <a:spcBef>
                <a:spcPts val="600"/>
              </a:spcBef>
            </a:pPr>
            <a:r>
              <a:rPr lang="sk-SK" sz="2600" b="1" dirty="0" err="1" smtClean="0"/>
              <a:t>Semi-thresholding</a:t>
            </a:r>
            <a:r>
              <a:rPr lang="sk-SK" sz="2600" b="1" dirty="0" smtClean="0"/>
              <a:t>, </a:t>
            </a:r>
            <a:r>
              <a:rPr lang="sk-SK" sz="2600" dirty="0" smtClean="0"/>
              <a:t>potláča pozadie, užitočné ak obraz je analyzovaný človekom</a:t>
            </a:r>
            <a:endParaRPr lang="sk-SK" sz="2600" dirty="0"/>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852" t="43983" r="29754" b="48763"/>
          <a:stretch/>
        </p:blipFill>
        <p:spPr bwMode="auto">
          <a:xfrm>
            <a:off x="2412583" y="5430213"/>
            <a:ext cx="5004217" cy="97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472" t="27505" r="35140" b="66676"/>
          <a:stretch/>
        </p:blipFill>
        <p:spPr bwMode="auto">
          <a:xfrm>
            <a:off x="3252033" y="2902945"/>
            <a:ext cx="3751110" cy="841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086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4905"/>
          </a:xfrm>
        </p:spPr>
        <p:txBody>
          <a:bodyPr/>
          <a:lstStyle/>
          <a:p>
            <a:r>
              <a:rPr lang="sk-SK" dirty="0" smtClean="0"/>
              <a:t>Automatický threshold</a:t>
            </a:r>
            <a:endParaRPr lang="en-US" dirty="0"/>
          </a:p>
        </p:txBody>
      </p:sp>
      <p:sp>
        <p:nvSpPr>
          <p:cNvPr id="4" name="Rectangle 3"/>
          <p:cNvSpPr/>
          <p:nvPr/>
        </p:nvSpPr>
        <p:spPr>
          <a:xfrm>
            <a:off x="595085" y="1157238"/>
            <a:ext cx="8069943" cy="3108543"/>
          </a:xfrm>
          <a:prstGeom prst="rect">
            <a:avLst/>
          </a:prstGeom>
        </p:spPr>
        <p:txBody>
          <a:bodyPr wrap="square">
            <a:spAutoFit/>
          </a:bodyPr>
          <a:lstStyle/>
          <a:p>
            <a:r>
              <a:rPr lang="sk-SK" sz="2800" i="1" dirty="0" err="1" smtClean="0"/>
              <a:t>p</a:t>
            </a:r>
            <a:r>
              <a:rPr lang="sk-SK" sz="2800" b="1" dirty="0" err="1" smtClean="0"/>
              <a:t>-tile</a:t>
            </a:r>
            <a:r>
              <a:rPr lang="sk-SK" sz="2800" b="1" dirty="0" smtClean="0"/>
              <a:t> </a:t>
            </a:r>
            <a:r>
              <a:rPr lang="sk-SK" sz="2800" b="1" dirty="0" err="1" smtClean="0"/>
              <a:t>thresholding</a:t>
            </a:r>
            <a:r>
              <a:rPr lang="sk-SK" sz="2800" b="1" dirty="0" smtClean="0"/>
              <a:t>, ak vieme že objekt pokrýva </a:t>
            </a:r>
            <a:r>
              <a:rPr lang="sk-SK" sz="2800" dirty="0" smtClean="0"/>
              <a:t>1</a:t>
            </a:r>
            <a:r>
              <a:rPr lang="sk-SK" sz="2800" i="1" dirty="0" smtClean="0"/>
              <a:t>/p </a:t>
            </a:r>
            <a:r>
              <a:rPr lang="sk-SK" sz="2800" dirty="0" smtClean="0"/>
              <a:t>obrazu</a:t>
            </a:r>
          </a:p>
          <a:p>
            <a:r>
              <a:rPr lang="sk-SK" sz="2800" dirty="0" smtClean="0"/>
              <a:t>Tlačené znaky na papieri =</a:t>
            </a:r>
            <a:r>
              <a:rPr lang="sk-SK" sz="2800" i="1" dirty="0" smtClean="0"/>
              <a:t>&gt; </a:t>
            </a:r>
            <a:r>
              <a:rPr lang="sk-SK" sz="2800" dirty="0" smtClean="0"/>
              <a:t>1</a:t>
            </a:r>
            <a:r>
              <a:rPr lang="sk-SK" sz="2800" i="1" dirty="0" smtClean="0"/>
              <a:t>/p </a:t>
            </a:r>
            <a:r>
              <a:rPr lang="sk-SK" sz="2800" dirty="0" err="1" smtClean="0"/>
              <a:t>histogramu</a:t>
            </a:r>
            <a:endParaRPr lang="sk-SK" sz="2800" dirty="0" smtClean="0"/>
          </a:p>
          <a:p>
            <a:endParaRPr lang="sk-SK" sz="2800" dirty="0" smtClean="0"/>
          </a:p>
          <a:p>
            <a:r>
              <a:rPr lang="sk-SK" sz="2800" b="1" dirty="0" smtClean="0"/>
              <a:t>Analýza tvaru </a:t>
            </a:r>
            <a:r>
              <a:rPr lang="sk-SK" sz="2800" b="1" dirty="0" err="1" smtClean="0"/>
              <a:t>histogramu</a:t>
            </a:r>
            <a:r>
              <a:rPr lang="sk-SK" sz="2800" b="1" dirty="0" smtClean="0"/>
              <a:t>, rôzne objekty na pozadí zodpovedajú </a:t>
            </a:r>
            <a:r>
              <a:rPr lang="sk-SK" sz="2800" dirty="0" err="1" smtClean="0"/>
              <a:t>bi-modalnemu</a:t>
            </a:r>
            <a:r>
              <a:rPr lang="sk-SK" sz="2800" dirty="0" smtClean="0"/>
              <a:t> </a:t>
            </a:r>
            <a:r>
              <a:rPr lang="sk-SK" sz="2800" dirty="0" err="1" smtClean="0"/>
              <a:t>histogramu</a:t>
            </a:r>
            <a:r>
              <a:rPr lang="sk-SK" sz="2800" dirty="0" smtClean="0"/>
              <a:t>. Nájdi stredy medzi módmi</a:t>
            </a:r>
            <a:endParaRPr lang="sk-SK" sz="2800" dirty="0"/>
          </a:p>
        </p:txBody>
      </p:sp>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246" t="22183" r="22940" b="61577"/>
          <a:stretch/>
        </p:blipFill>
        <p:spPr bwMode="auto">
          <a:xfrm>
            <a:off x="1422400" y="4425442"/>
            <a:ext cx="6487886" cy="2071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63892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2962"/>
          </a:xfrm>
        </p:spPr>
        <p:txBody>
          <a:bodyPr/>
          <a:lstStyle/>
          <a:p>
            <a:pPr lvl="0"/>
            <a:r>
              <a:rPr lang="sk-SK" dirty="0">
                <a:effectLst/>
              </a:rPr>
              <a:t>Multispektrálne </a:t>
            </a:r>
            <a:r>
              <a:rPr lang="sk-SK" dirty="0" smtClean="0">
                <a:effectLst/>
              </a:rPr>
              <a:t>prahovanie</a:t>
            </a:r>
            <a:endParaRPr lang="en-US" dirty="0"/>
          </a:p>
        </p:txBody>
      </p:sp>
      <p:sp>
        <p:nvSpPr>
          <p:cNvPr id="3" name="Content Placeholder 2"/>
          <p:cNvSpPr>
            <a:spLocks noGrp="1"/>
          </p:cNvSpPr>
          <p:nvPr>
            <p:ph idx="1"/>
          </p:nvPr>
        </p:nvSpPr>
        <p:spPr>
          <a:xfrm>
            <a:off x="413657" y="1280885"/>
            <a:ext cx="8229600" cy="4525963"/>
          </a:xfrm>
        </p:spPr>
        <p:txBody>
          <a:bodyPr/>
          <a:lstStyle/>
          <a:p>
            <a:pPr lvl="0"/>
            <a:r>
              <a:rPr lang="sk-SK" dirty="0">
                <a:effectLst/>
              </a:rPr>
              <a:t>Multispektrálne kombinuje prahovanie z troch </a:t>
            </a:r>
            <a:r>
              <a:rPr lang="sk-SK" dirty="0" smtClean="0">
                <a:effectLst/>
              </a:rPr>
              <a:t>zložiek</a:t>
            </a:r>
            <a:endParaRPr lang="sk-SK" dirty="0" smtClean="0"/>
          </a:p>
          <a:p>
            <a:pPr lvl="2"/>
            <a:r>
              <a:rPr lang="sk-SK" dirty="0" smtClean="0">
                <a:effectLst/>
              </a:rPr>
              <a:t>Farebný obraz</a:t>
            </a:r>
          </a:p>
          <a:p>
            <a:pPr lvl="2"/>
            <a:r>
              <a:rPr lang="sk-SK" dirty="0" smtClean="0">
                <a:effectLst/>
              </a:rPr>
              <a:t>Remote sensing</a:t>
            </a:r>
          </a:p>
          <a:p>
            <a:pPr lvl="2"/>
            <a:r>
              <a:rPr lang="sk-SK" dirty="0" smtClean="0">
                <a:effectLst/>
              </a:rPr>
              <a:t>Meteorologicke satelitne obrazy</a:t>
            </a:r>
            <a:endParaRPr lang="en-US" dirty="0">
              <a:effectLst/>
            </a:endParaRPr>
          </a:p>
        </p:txBody>
      </p:sp>
      <p:pic>
        <p:nvPicPr>
          <p:cNvPr id="491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697" t="24197" r="9106" b="20392"/>
          <a:stretch/>
        </p:blipFill>
        <p:spPr bwMode="auto">
          <a:xfrm>
            <a:off x="1611085" y="3982809"/>
            <a:ext cx="5834744" cy="2519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306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5371"/>
            <a:ext cx="8229600" cy="5240792"/>
          </a:xfrm>
        </p:spPr>
        <p:txBody>
          <a:bodyPr/>
          <a:lstStyle/>
          <a:p>
            <a:r>
              <a:rPr lang="sk-SK" sz="3600" dirty="0" smtClean="0"/>
              <a:t>Segmentácia leteckej snímky</a:t>
            </a:r>
            <a:endParaRPr lang="en-US" sz="36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5663" y="2591325"/>
            <a:ext cx="7074406" cy="3286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9378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effectLst/>
              </a:rPr>
              <a:t>Hierachické </a:t>
            </a:r>
            <a:r>
              <a:rPr lang="sk-SK" dirty="0">
                <a:effectLst/>
              </a:rPr>
              <a:t>prahovanie</a:t>
            </a:r>
            <a:endParaRPr lang="en-US" dirty="0"/>
          </a:p>
        </p:txBody>
      </p:sp>
      <p:sp>
        <p:nvSpPr>
          <p:cNvPr id="3" name="Content Placeholder 2"/>
          <p:cNvSpPr>
            <a:spLocks noGrp="1"/>
          </p:cNvSpPr>
          <p:nvPr>
            <p:ph idx="1"/>
          </p:nvPr>
        </p:nvSpPr>
        <p:spPr/>
        <p:txBody>
          <a:bodyPr/>
          <a:lstStyle/>
          <a:p>
            <a:pPr lvl="0"/>
            <a:r>
              <a:rPr lang="sk-SK" dirty="0">
                <a:effectLst/>
              </a:rPr>
              <a:t>Hierarchické kombinuje prahovanie z viacerých úrovní	</a:t>
            </a:r>
            <a:endParaRPr lang="en-US" dirty="0">
              <a:effectLst/>
            </a:endParaRPr>
          </a:p>
          <a:p>
            <a:endParaRPr lang="en-US" dirty="0"/>
          </a:p>
        </p:txBody>
      </p:sp>
      <p:pic>
        <p:nvPicPr>
          <p:cNvPr id="501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763" t="33639" r="16031" b="21443"/>
          <a:stretch/>
        </p:blipFill>
        <p:spPr bwMode="auto">
          <a:xfrm>
            <a:off x="892034" y="3108675"/>
            <a:ext cx="7584309" cy="3422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91579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829" y="274638"/>
            <a:ext cx="7590972" cy="1143000"/>
          </a:xfrm>
        </p:spPr>
        <p:txBody>
          <a:bodyPr/>
          <a:lstStyle/>
          <a:p>
            <a:r>
              <a:rPr lang="sk-SK" dirty="0" smtClean="0"/>
              <a:t>Segmentácia založená na hranách</a:t>
            </a:r>
            <a:endParaRPr lang="en-US" dirty="0"/>
          </a:p>
        </p:txBody>
      </p:sp>
      <p:sp>
        <p:nvSpPr>
          <p:cNvPr id="3" name="Content Placeholder 2"/>
          <p:cNvSpPr>
            <a:spLocks noGrp="1"/>
          </p:cNvSpPr>
          <p:nvPr>
            <p:ph idx="1"/>
          </p:nvPr>
        </p:nvSpPr>
        <p:spPr>
          <a:xfrm>
            <a:off x="457200" y="2264229"/>
            <a:ext cx="8229600" cy="4210277"/>
          </a:xfrm>
        </p:spPr>
        <p:txBody>
          <a:bodyPr/>
          <a:lstStyle/>
          <a:p>
            <a:r>
              <a:rPr lang="sk-SK" dirty="0" smtClean="0"/>
              <a:t>Nájdem hrany  (lokálne) potom ich pospájam a vytváram oblasti</a:t>
            </a:r>
          </a:p>
          <a:p>
            <a:pPr lvl="3"/>
            <a:r>
              <a:rPr lang="sk-SK" sz="2800" dirty="0" smtClean="0"/>
              <a:t>Sledovanie hranice</a:t>
            </a:r>
            <a:endParaRPr lang="en-US" sz="2800" dirty="0"/>
          </a:p>
        </p:txBody>
      </p:sp>
    </p:spTree>
    <p:extLst>
      <p:ext uri="{BB962C8B-B14F-4D97-AF65-F5344CB8AC3E}">
        <p14:creationId xmlns:p14="http://schemas.microsoft.com/office/powerpoint/2010/main" val="156405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sk-SK" dirty="0">
                <a:effectLst/>
              </a:rPr>
              <a:t>Sledovanie hranice</a:t>
            </a:r>
            <a:endParaRPr lang="en-US" dirty="0" smtClean="0"/>
          </a:p>
        </p:txBody>
      </p:sp>
      <p:sp>
        <p:nvSpPr>
          <p:cNvPr id="13315" name="Rectangle 3"/>
          <p:cNvSpPr>
            <a:spLocks noGrp="1" noChangeArrowheads="1"/>
          </p:cNvSpPr>
          <p:nvPr>
            <p:ph type="body" idx="1"/>
          </p:nvPr>
        </p:nvSpPr>
        <p:spPr/>
        <p:txBody>
          <a:bodyPr/>
          <a:lstStyle/>
          <a:p>
            <a:r>
              <a:rPr lang="sk-SK" sz="2800" dirty="0" smtClean="0">
                <a:effectLst/>
              </a:rPr>
              <a:t>Ak nie je známa hranica, ale v obraze sú známe oblasti, môžeme detegovať hranicu. Poznáme tri typy hranice oblasti: </a:t>
            </a:r>
          </a:p>
          <a:p>
            <a:pPr marL="1973263" lvl="1" indent="-274638"/>
            <a:r>
              <a:rPr lang="sk-SK" sz="2400" b="1" dirty="0" smtClean="0">
                <a:effectLst/>
              </a:rPr>
              <a:t>vnútornú, </a:t>
            </a:r>
          </a:p>
          <a:p>
            <a:pPr marL="1973263" lvl="1" indent="-274638"/>
            <a:r>
              <a:rPr lang="sk-SK" sz="2400" b="1" dirty="0" smtClean="0">
                <a:effectLst/>
              </a:rPr>
              <a:t>vonkajšiu a </a:t>
            </a:r>
          </a:p>
          <a:p>
            <a:pPr marL="1973263" lvl="1" indent="-274638"/>
            <a:r>
              <a:rPr lang="sk-SK" sz="2400" b="1" dirty="0" smtClean="0">
                <a:effectLst/>
              </a:rPr>
              <a:t>rozšírenú. </a:t>
            </a:r>
          </a:p>
          <a:p>
            <a:r>
              <a:rPr lang="sk-SK" sz="2800" dirty="0" smtClean="0">
                <a:effectLst/>
              </a:rPr>
              <a:t>Vnútorná hranica je vždy časťou oblasti, ale vonkajšia nikdy nie. Preto dve susedné oblasti nemajú spoločnú hranicu, či použijeme vnútornú hranicu alebo vonkajšiu. </a:t>
            </a:r>
            <a:endParaRPr lang="sk-SK" sz="2800" dirty="0" smtClean="0">
              <a:latin typeface="Times New Roman" pitchFamily="18" charset="0"/>
              <a:ea typeface="Arial Unicode MS"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930048"/>
          </a:xfrm>
        </p:spPr>
        <p:txBody>
          <a:bodyPr/>
          <a:lstStyle/>
          <a:p>
            <a:endParaRPr lang="en-US" dirty="0" smtClean="0"/>
          </a:p>
        </p:txBody>
      </p:sp>
      <p:sp>
        <p:nvSpPr>
          <p:cNvPr id="2" name="Rectangle 1"/>
          <p:cNvSpPr/>
          <p:nvPr/>
        </p:nvSpPr>
        <p:spPr>
          <a:xfrm>
            <a:off x="551542" y="1296965"/>
            <a:ext cx="8229599" cy="1815882"/>
          </a:xfrm>
          <a:prstGeom prst="rect">
            <a:avLst/>
          </a:prstGeom>
        </p:spPr>
        <p:txBody>
          <a:bodyPr wrap="square">
            <a:spAutoFit/>
          </a:bodyPr>
          <a:lstStyle/>
          <a:p>
            <a:r>
              <a:rPr lang="sk-SK" sz="2800" u="sng" dirty="0"/>
              <a:t>Rozšírená hranica </a:t>
            </a:r>
            <a:r>
              <a:rPr lang="sk-SK" sz="2800" dirty="0"/>
              <a:t>je definovaná ako jednoduchá spoločná hranica medzi dvoma susednými oblasťami, ktorá je špecifikovaná súradnicami obrazových bodov. Má lepšie vlastnosti ako vnútorná alebo vonkajšia hranica. </a:t>
            </a:r>
            <a:endParaRPr lang="en-US" sz="2800" dirty="0">
              <a:latin typeface="Times New Roman" pitchFamily="18" charset="0"/>
              <a:ea typeface="Arial Unicode MS" pitchFamily="34" charset="-128"/>
              <a:cs typeface="Times New Roman" pitchFamily="18" charset="0"/>
            </a:endParaRPr>
          </a:p>
        </p:txBody>
      </p:sp>
      <p:pic>
        <p:nvPicPr>
          <p:cNvPr id="512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450" t="29901" r="9412" b="20365"/>
          <a:stretch/>
        </p:blipFill>
        <p:spPr bwMode="auto">
          <a:xfrm>
            <a:off x="145142" y="3359590"/>
            <a:ext cx="8636000" cy="3349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498"/>
            <a:ext cx="8229600" cy="871991"/>
          </a:xfrm>
        </p:spPr>
        <p:txBody>
          <a:bodyPr/>
          <a:lstStyle/>
          <a:p>
            <a:r>
              <a:rPr lang="sk-SK" dirty="0" smtClean="0">
                <a:effectLst/>
              </a:rPr>
              <a:t>Sledovanie </a:t>
            </a:r>
            <a:r>
              <a:rPr lang="sk-SK" dirty="0">
                <a:effectLst/>
              </a:rPr>
              <a:t>vnútornej hranice </a:t>
            </a:r>
            <a:endParaRPr lang="en-US" dirty="0"/>
          </a:p>
        </p:txBody>
      </p:sp>
      <p:sp>
        <p:nvSpPr>
          <p:cNvPr id="3" name="Content Placeholder 2"/>
          <p:cNvSpPr>
            <a:spLocks noGrp="1"/>
          </p:cNvSpPr>
          <p:nvPr>
            <p:ph idx="1"/>
          </p:nvPr>
        </p:nvSpPr>
        <p:spPr>
          <a:xfrm>
            <a:off x="348339" y="4149722"/>
            <a:ext cx="7823204" cy="2439778"/>
          </a:xfrm>
        </p:spPr>
        <p:txBody>
          <a:bodyPr/>
          <a:lstStyle/>
          <a:p>
            <a:pPr marL="0" indent="0">
              <a:buNone/>
            </a:pPr>
            <a:r>
              <a:rPr lang="sk-SK" sz="2600" dirty="0" smtClean="0">
                <a:effectLst/>
              </a:rPr>
              <a:t>nájdeme najvrchnejší,</a:t>
            </a:r>
            <a:endParaRPr lang="en-US" sz="2600" dirty="0" smtClean="0">
              <a:effectLst/>
            </a:endParaRPr>
          </a:p>
          <a:p>
            <a:pPr marL="0" indent="0">
              <a:buNone/>
            </a:pPr>
            <a:r>
              <a:rPr lang="sk-SK" sz="2600" dirty="0" smtClean="0">
                <a:effectLst/>
              </a:rPr>
              <a:t>najľavejší </a:t>
            </a:r>
            <a:r>
              <a:rPr lang="sk-SK" sz="2600" dirty="0">
                <a:effectLst/>
              </a:rPr>
              <a:t>obrazový </a:t>
            </a:r>
            <a:endParaRPr lang="en-US" sz="2600" dirty="0" smtClean="0">
              <a:effectLst/>
            </a:endParaRPr>
          </a:p>
          <a:p>
            <a:pPr marL="0" indent="0">
              <a:buNone/>
            </a:pPr>
            <a:r>
              <a:rPr lang="sk-SK" sz="2600" dirty="0" smtClean="0">
                <a:effectLst/>
              </a:rPr>
              <a:t>bod </a:t>
            </a:r>
            <a:r>
              <a:rPr lang="sk-SK" sz="2600" dirty="0">
                <a:effectLst/>
              </a:rPr>
              <a:t>objektu, </a:t>
            </a:r>
            <a:endParaRPr lang="en-US" sz="2600" dirty="0" smtClean="0">
              <a:effectLst/>
            </a:endParaRPr>
          </a:p>
          <a:p>
            <a:pPr marL="0" indent="0">
              <a:buNone/>
            </a:pPr>
            <a:r>
              <a:rPr lang="sk-SK" sz="2600" dirty="0" smtClean="0">
                <a:effectLst/>
              </a:rPr>
              <a:t>a</a:t>
            </a:r>
            <a:r>
              <a:rPr lang="sk-SK" sz="2600" dirty="0">
                <a:effectLst/>
              </a:rPr>
              <a:t> hľadáme ďalšie body hranice buď v 4. susednosti alebo v 8-susednosti - treba osobitne </a:t>
            </a:r>
            <a:r>
              <a:rPr lang="sk-SK" sz="2600" dirty="0" smtClean="0">
                <a:effectLst/>
              </a:rPr>
              <a:t>uv</a:t>
            </a:r>
            <a:r>
              <a:rPr lang="en-US" sz="2600" dirty="0" smtClean="0">
                <a:effectLst/>
              </a:rPr>
              <a:t>a</a:t>
            </a:r>
            <a:r>
              <a:rPr lang="sk-SK" sz="2600" dirty="0" smtClean="0">
                <a:effectLst/>
              </a:rPr>
              <a:t>žovať o</a:t>
            </a:r>
            <a:r>
              <a:rPr lang="sk-SK" sz="2600" dirty="0">
                <a:effectLst/>
              </a:rPr>
              <a:t> sledovaní dier.</a:t>
            </a:r>
            <a:endParaRPr lang="en-US" sz="2600"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1475" t="66869" r="31885" b="5479"/>
          <a:stretch/>
        </p:blipFill>
        <p:spPr bwMode="auto">
          <a:xfrm>
            <a:off x="3311707" y="1146654"/>
            <a:ext cx="5733070" cy="4236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88250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effectLst/>
              </a:rPr>
              <a:t>sledovanie vonkajšej hranice </a:t>
            </a:r>
            <a:endParaRPr lang="en-US" dirty="0"/>
          </a:p>
        </p:txBody>
      </p:sp>
      <p:sp>
        <p:nvSpPr>
          <p:cNvPr id="3" name="Content Placeholder 2"/>
          <p:cNvSpPr>
            <a:spLocks noGrp="1"/>
          </p:cNvSpPr>
          <p:nvPr>
            <p:ph idx="1"/>
          </p:nvPr>
        </p:nvSpPr>
        <p:spPr/>
        <p:txBody>
          <a:bodyPr/>
          <a:lstStyle/>
          <a:p>
            <a:r>
              <a:rPr lang="sk-SK" sz="2800" dirty="0" smtClean="0">
                <a:effectLst/>
              </a:rPr>
              <a:t>niektoré </a:t>
            </a:r>
            <a:r>
              <a:rPr lang="sk-SK" sz="2800" dirty="0">
                <a:effectLst/>
              </a:rPr>
              <a:t>pixle môžu byť súčasťou vonkajšej hranice viackrát.</a:t>
            </a:r>
            <a:endParaRPr lang="en-US" sz="2800" dirty="0">
              <a:effectLst/>
            </a:endParaRPr>
          </a:p>
          <a:p>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803" t="69815" r="32131" b="14280"/>
          <a:stretch/>
        </p:blipFill>
        <p:spPr bwMode="auto">
          <a:xfrm>
            <a:off x="792337" y="3077030"/>
            <a:ext cx="7472340" cy="3226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3217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effectLst/>
              </a:rPr>
              <a:t>D</a:t>
            </a:r>
            <a:r>
              <a:rPr lang="sk-SK" dirty="0" smtClean="0">
                <a:effectLst/>
              </a:rPr>
              <a:t>efinícia </a:t>
            </a:r>
            <a:r>
              <a:rPr lang="sk-SK" dirty="0">
                <a:effectLst/>
              </a:rPr>
              <a:t>rozšírenej hranice </a:t>
            </a:r>
            <a:endParaRPr lang="en-US" dirty="0"/>
          </a:p>
        </p:txBody>
      </p:sp>
      <p:sp>
        <p:nvSpPr>
          <p:cNvPr id="3" name="Content Placeholder 2"/>
          <p:cNvSpPr>
            <a:spLocks noGrp="1"/>
          </p:cNvSpPr>
          <p:nvPr>
            <p:ph idx="1"/>
          </p:nvPr>
        </p:nvSpPr>
        <p:spPr/>
        <p:txBody>
          <a:bodyPr/>
          <a:lstStyle/>
          <a:p>
            <a:endParaRPr lang="en-US"/>
          </a:p>
        </p:txBody>
      </p:sp>
      <p:pic>
        <p:nvPicPr>
          <p:cNvPr id="3074" name="Picture 2" descr="5-rozsirena-hranic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064" y="1871436"/>
            <a:ext cx="8598409" cy="432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1787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sk-SK" dirty="0" smtClean="0">
                <a:effectLst/>
              </a:rPr>
              <a:t>rozšírená hranica sa vytvára z vonkajšej hranice, jej tvar a veľkosť zodpovedá prirodzenej hranici objektu</a:t>
            </a:r>
            <a:endParaRPr lang="sk-SK" dirty="0"/>
          </a:p>
        </p:txBody>
      </p:sp>
      <p:pic>
        <p:nvPicPr>
          <p:cNvPr id="4098" name="Picture 2" descr="5-rozsirena-hran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666" y="3730172"/>
            <a:ext cx="8512982" cy="272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0574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sk-SK" sz="2800" dirty="0" smtClean="0">
                <a:effectLst/>
              </a:rPr>
              <a:t>sledovať hranicu je možné aj v </a:t>
            </a:r>
            <a:r>
              <a:rPr lang="sk-SK" sz="2800" dirty="0" smtClean="0">
                <a:solidFill>
                  <a:srgbClr val="FFC000"/>
                </a:solidFill>
                <a:effectLst/>
              </a:rPr>
              <a:t>šedo</a:t>
            </a:r>
            <a:r>
              <a:rPr lang="en-US" sz="2800" dirty="0">
                <a:solidFill>
                  <a:srgbClr val="FFC000"/>
                </a:solidFill>
                <a:effectLst/>
              </a:rPr>
              <a:t>-</a:t>
            </a:r>
            <a:r>
              <a:rPr lang="sk-SK" sz="2800" dirty="0" smtClean="0">
                <a:solidFill>
                  <a:srgbClr val="FFC000"/>
                </a:solidFill>
                <a:effectLst/>
              </a:rPr>
              <a:t> úrovňových obrazoch</a:t>
            </a:r>
            <a:r>
              <a:rPr lang="sk-SK" sz="2800" dirty="0" smtClean="0">
                <a:effectLst/>
              </a:rPr>
              <a:t>, kde zatiaľ neboli identifikované oblasti – potom je hranica reprezentovaná jednoduchou cestou obrazových bodov s </a:t>
            </a:r>
            <a:r>
              <a:rPr lang="sk-SK" sz="2800" dirty="0" smtClean="0">
                <a:solidFill>
                  <a:srgbClr val="FFC000"/>
                </a:solidFill>
                <a:effectLst/>
              </a:rPr>
              <a:t>vysokým gradientom </a:t>
            </a:r>
            <a:r>
              <a:rPr lang="sk-SK" sz="2800" dirty="0" smtClean="0">
                <a:effectLst/>
              </a:rPr>
              <a:t>v obraze.</a:t>
            </a:r>
          </a:p>
          <a:p>
            <a:pPr marL="0" indent="0">
              <a:buNone/>
            </a:pPr>
            <a:endParaRPr lang="en-US" dirty="0"/>
          </a:p>
        </p:txBody>
      </p:sp>
    </p:spTree>
    <p:extLst>
      <p:ext uri="{BB962C8B-B14F-4D97-AF65-F5344CB8AC3E}">
        <p14:creationId xmlns:p14="http://schemas.microsoft.com/office/powerpoint/2010/main" val="1403361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526"/>
            <a:ext cx="8229600" cy="1143000"/>
          </a:xfrm>
        </p:spPr>
        <p:txBody>
          <a:bodyPr/>
          <a:lstStyle/>
          <a:p>
            <a:r>
              <a:rPr lang="sk-SK" sz="3600" dirty="0">
                <a:effectLst/>
              </a:rPr>
              <a:t>Určovanie hranice s využitím informácie o umiestnení hranice </a:t>
            </a:r>
            <a:endParaRPr lang="en-US" sz="3600" dirty="0"/>
          </a:p>
        </p:txBody>
      </p:sp>
      <p:sp>
        <p:nvSpPr>
          <p:cNvPr id="3" name="Content Placeholder 2"/>
          <p:cNvSpPr>
            <a:spLocks noGrp="1"/>
          </p:cNvSpPr>
          <p:nvPr>
            <p:ph idx="1"/>
          </p:nvPr>
        </p:nvSpPr>
        <p:spPr>
          <a:xfrm>
            <a:off x="457200" y="1527630"/>
            <a:ext cx="8229600" cy="4525963"/>
          </a:xfrm>
        </p:spPr>
        <p:txBody>
          <a:bodyPr/>
          <a:lstStyle/>
          <a:p>
            <a:r>
              <a:rPr lang="sk-SK" sz="2400" dirty="0" smtClean="0">
                <a:effectLst/>
              </a:rPr>
              <a:t>využíva apriórnu informáciu. </a:t>
            </a:r>
          </a:p>
          <a:p>
            <a:r>
              <a:rPr lang="sk-SK" sz="2400" dirty="0" smtClean="0">
                <a:effectLst/>
              </a:rPr>
              <a:t>Tá sa môže získať z nejakej znalosti vyššieho stupňa alebo zo segmentácie na nižšej úrovni rozlíšenia. </a:t>
            </a:r>
          </a:p>
          <a:p>
            <a:r>
              <a:rPr lang="sk-SK" sz="2400" dirty="0" smtClean="0">
                <a:solidFill>
                  <a:srgbClr val="FFC000"/>
                </a:solidFill>
                <a:effectLst/>
              </a:rPr>
              <a:t>Jedna možnosť </a:t>
            </a:r>
            <a:r>
              <a:rPr lang="sk-SK" sz="2400" dirty="0" smtClean="0">
                <a:effectLst/>
              </a:rPr>
              <a:t>je určiť hranicu ako umiestnenie významných lokálnych hrán, ktorú sú blízko k predpokladanej hranici. Nové body hranice sú hľadané v smere kolmom na predpokladanú hranicu. </a:t>
            </a:r>
            <a:endParaRPr lang="sk-SK" sz="2400" dirty="0"/>
          </a:p>
        </p:txBody>
      </p:sp>
      <p:pic>
        <p:nvPicPr>
          <p:cNvPr id="6146" name="Picture 2" descr="5-apriori-info-hran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1717" y="4339771"/>
            <a:ext cx="5582445" cy="223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1466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314" y="322943"/>
            <a:ext cx="8229600" cy="4525963"/>
          </a:xfrm>
        </p:spPr>
        <p:txBody>
          <a:bodyPr/>
          <a:lstStyle/>
          <a:p>
            <a:r>
              <a:rPr lang="sk-SK" sz="2600" dirty="0" smtClean="0">
                <a:solidFill>
                  <a:srgbClr val="FFC000"/>
                </a:solidFill>
                <a:effectLst/>
              </a:rPr>
              <a:t>Druhá možnosť </a:t>
            </a:r>
            <a:r>
              <a:rPr lang="sk-SK" sz="2600" dirty="0" smtClean="0">
                <a:effectLst/>
              </a:rPr>
              <a:t>je založená na apriórnej znalosti koncových bodov, predpokladá sa nízka úroveň šumu a relatívne rovná hranica. Spojnica medzi koncovými bodmi sa iteratívne delí a hľadá sa najsilnejšia hrana umiestnená v smere kolmom na spojnicu medzi dvoma bodmi delenia. Tento proces iteratívne zjemňuje priebeh hranice. </a:t>
            </a:r>
          </a:p>
          <a:p>
            <a:endParaRPr lang="en-US" dirty="0"/>
          </a:p>
        </p:txBody>
      </p:sp>
      <p:pic>
        <p:nvPicPr>
          <p:cNvPr id="7170" name="Picture 2" descr="5-hranica-delen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858" y="3368195"/>
            <a:ext cx="6876370" cy="301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1438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effectLst/>
              </a:rPr>
              <a:t>Určovanie oblasti na základe hranice</a:t>
            </a:r>
            <a:endParaRPr lang="en-US" dirty="0"/>
          </a:p>
        </p:txBody>
      </p:sp>
      <p:sp>
        <p:nvSpPr>
          <p:cNvPr id="3" name="Content Placeholder 2"/>
          <p:cNvSpPr>
            <a:spLocks noGrp="1"/>
          </p:cNvSpPr>
          <p:nvPr>
            <p:ph idx="1"/>
          </p:nvPr>
        </p:nvSpPr>
        <p:spPr>
          <a:xfrm>
            <a:off x="558800" y="2332038"/>
            <a:ext cx="8229600" cy="3125334"/>
          </a:xfrm>
        </p:spPr>
        <p:txBody>
          <a:bodyPr/>
          <a:lstStyle/>
          <a:p>
            <a:r>
              <a:rPr lang="sk-SK" sz="2800" dirty="0">
                <a:effectLst/>
              </a:rPr>
              <a:t>Ak je známa úplná </a:t>
            </a:r>
            <a:r>
              <a:rPr lang="sk-SK" sz="2800" dirty="0" smtClean="0">
                <a:effectLst/>
              </a:rPr>
              <a:t>segmentácia - </a:t>
            </a:r>
            <a:r>
              <a:rPr lang="sk-SK" sz="2800" dirty="0">
                <a:effectLst/>
              </a:rPr>
              <a:t>táto úloha je jednoduchá. </a:t>
            </a:r>
            <a:endParaRPr lang="sk-SK" sz="2800" dirty="0" smtClean="0">
              <a:effectLst/>
            </a:endParaRPr>
          </a:p>
          <a:p>
            <a:r>
              <a:rPr lang="sk-SK" sz="2800" dirty="0" smtClean="0">
                <a:effectLst/>
              </a:rPr>
              <a:t>Ak </a:t>
            </a:r>
            <a:r>
              <a:rPr lang="sk-SK" sz="2800" dirty="0">
                <a:effectLst/>
              </a:rPr>
              <a:t>je známa iba čiastočná </a:t>
            </a:r>
            <a:r>
              <a:rPr lang="sk-SK" sz="2800" dirty="0" smtClean="0">
                <a:effectLst/>
              </a:rPr>
              <a:t>segmentácia</a:t>
            </a:r>
            <a:r>
              <a:rPr lang="sk-SK" sz="2800" dirty="0">
                <a:effectLst/>
              </a:rPr>
              <a:t> </a:t>
            </a:r>
            <a:r>
              <a:rPr lang="sk-SK" sz="2800" dirty="0" smtClean="0">
                <a:effectLst/>
              </a:rPr>
              <a:t>- netriviálne</a:t>
            </a:r>
            <a:r>
              <a:rPr lang="sk-SK" sz="2800" dirty="0">
                <a:effectLst/>
              </a:rPr>
              <a:t>, pretože máme iba časti hranice, ktorá nevytvára uzavretú krivku. </a:t>
            </a:r>
            <a:endParaRPr lang="sk-SK" sz="2800" dirty="0" smtClean="0">
              <a:effectLst/>
            </a:endParaRPr>
          </a:p>
        </p:txBody>
      </p:sp>
    </p:spTree>
    <p:extLst>
      <p:ext uri="{BB962C8B-B14F-4D97-AF65-F5344CB8AC3E}">
        <p14:creationId xmlns:p14="http://schemas.microsoft.com/office/powerpoint/2010/main" val="14829542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8200"/>
            <a:ext cx="8229600" cy="4525963"/>
          </a:xfrm>
        </p:spPr>
        <p:txBody>
          <a:bodyPr/>
          <a:lstStyle/>
          <a:p>
            <a:pPr marL="252000">
              <a:spcBef>
                <a:spcPts val="1200"/>
              </a:spcBef>
            </a:pPr>
            <a:r>
              <a:rPr lang="sk-SK" sz="2800" dirty="0" smtClean="0">
                <a:effectLst/>
              </a:rPr>
              <a:t>Jedna z metód </a:t>
            </a:r>
            <a:r>
              <a:rPr lang="sk-SK" sz="2800" dirty="0" err="1" smtClean="0">
                <a:effectLst/>
              </a:rPr>
              <a:t>prahuje</a:t>
            </a:r>
            <a:r>
              <a:rPr lang="sk-SK" sz="2800" dirty="0" smtClean="0">
                <a:effectLst/>
              </a:rPr>
              <a:t> dáta z čiastočnej segmentácie s rôznym prahom. Tie oblasti, ktoré sa najlepšie zhodujú s čiastočnými známymi hranicami, sú akceptované ako správne. </a:t>
            </a:r>
          </a:p>
          <a:p>
            <a:pPr marL="252000">
              <a:spcBef>
                <a:spcPts val="1200"/>
              </a:spcBef>
            </a:pPr>
            <a:r>
              <a:rPr lang="sk-SK" sz="2800" dirty="0" smtClean="0">
                <a:effectLst/>
              </a:rPr>
              <a:t>Iná možnosť je využiť pravdepodobnosť toho, že obrazový bod sa nachádza vo vnútri uzavretej oblasti ohraničenej čiastočnou známou hranicou. Body hranice sa popisujú ich polohou a smerom lokálnej hrany. Hľadá sa protiľahlý pixel hrany.</a:t>
            </a:r>
            <a:endParaRPr lang="sk-SK" sz="2800" dirty="0" smtClean="0"/>
          </a:p>
          <a:p>
            <a:endParaRPr lang="en-US" dirty="0"/>
          </a:p>
        </p:txBody>
      </p:sp>
      <p:sp>
        <p:nvSpPr>
          <p:cNvPr id="4" name="Title 1"/>
          <p:cNvSpPr>
            <a:spLocks noGrp="1"/>
          </p:cNvSpPr>
          <p:nvPr>
            <p:ph type="title"/>
          </p:nvPr>
        </p:nvSpPr>
        <p:spPr/>
        <p:txBody>
          <a:bodyPr/>
          <a:lstStyle/>
          <a:p>
            <a:r>
              <a:rPr lang="sk-SK" dirty="0">
                <a:effectLst/>
              </a:rPr>
              <a:t>Určovanie oblasti na základe hranice</a:t>
            </a:r>
            <a:endParaRPr lang="en-US" dirty="0"/>
          </a:p>
        </p:txBody>
      </p:sp>
    </p:spTree>
    <p:extLst>
      <p:ext uri="{BB962C8B-B14F-4D97-AF65-F5344CB8AC3E}">
        <p14:creationId xmlns:p14="http://schemas.microsoft.com/office/powerpoint/2010/main" val="42813426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Untitled-Scanned-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981" y="556520"/>
            <a:ext cx="7239228" cy="610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6985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effectLst/>
              </a:rPr>
              <a:t>Simultánne hľadanie hranice </a:t>
            </a:r>
            <a:endParaRPr lang="en-US" dirty="0"/>
          </a:p>
        </p:txBody>
      </p:sp>
      <p:sp>
        <p:nvSpPr>
          <p:cNvPr id="3" name="Content Placeholder 2"/>
          <p:cNvSpPr>
            <a:spLocks noGrp="1"/>
          </p:cNvSpPr>
          <p:nvPr>
            <p:ph idx="1"/>
          </p:nvPr>
        </p:nvSpPr>
        <p:spPr/>
        <p:txBody>
          <a:bodyPr/>
          <a:lstStyle/>
          <a:p>
            <a:pPr>
              <a:spcBef>
                <a:spcPts val="1200"/>
              </a:spcBef>
            </a:pPr>
            <a:r>
              <a:rPr lang="sk-SK" sz="2800" dirty="0" smtClean="0">
                <a:effectLst/>
              </a:rPr>
              <a:t>Je založené na pozorovaní, že informácia, obsiahnutá v polohe jednej hranice môže byť užitočná pre identifikáciu polohy druhej hranice. </a:t>
            </a:r>
          </a:p>
          <a:p>
            <a:pPr>
              <a:spcBef>
                <a:spcPts val="1200"/>
              </a:spcBef>
            </a:pPr>
            <a:r>
              <a:rPr lang="sk-SK" sz="2800" dirty="0" smtClean="0">
                <a:effectLst/>
              </a:rPr>
              <a:t>Ak sa definuje </a:t>
            </a:r>
            <a:r>
              <a:rPr lang="sk-SK" sz="2800" dirty="0" err="1" smtClean="0">
                <a:effectLst/>
              </a:rPr>
              <a:t>ohodnocovacia</a:t>
            </a:r>
            <a:r>
              <a:rPr lang="sk-SK" sz="2800" dirty="0" smtClean="0">
                <a:effectLst/>
              </a:rPr>
              <a:t> funkcia, ktorá kombinuje cenu hrany z ľavej a pravej časti hranice, potom je možné použiť na optimálnu detekciu hranice buď heuristické hľadanie v grafe alebo metódy dynamického programovania.</a:t>
            </a:r>
            <a:endParaRPr lang="sk-SK" sz="2800" dirty="0"/>
          </a:p>
        </p:txBody>
      </p:sp>
    </p:spTree>
    <p:extLst>
      <p:ext uri="{BB962C8B-B14F-4D97-AF65-F5344CB8AC3E}">
        <p14:creationId xmlns:p14="http://schemas.microsoft.com/office/powerpoint/2010/main" val="715034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Segmentácia na základe regiónov</a:t>
            </a:r>
            <a:endParaRPr lang="en-US" dirty="0"/>
          </a:p>
        </p:txBody>
      </p:sp>
      <p:sp>
        <p:nvSpPr>
          <p:cNvPr id="3" name="Content Placeholder 2"/>
          <p:cNvSpPr>
            <a:spLocks noGrp="1"/>
          </p:cNvSpPr>
          <p:nvPr>
            <p:ph idx="1"/>
          </p:nvPr>
        </p:nvSpPr>
        <p:spPr>
          <a:xfrm>
            <a:off x="986970" y="2017486"/>
            <a:ext cx="7699829" cy="4108677"/>
          </a:xfrm>
        </p:spPr>
        <p:txBody>
          <a:bodyPr/>
          <a:lstStyle/>
          <a:p>
            <a:r>
              <a:rPr lang="sk-SK" dirty="0" smtClean="0"/>
              <a:t>Zgrupovanie - clustering</a:t>
            </a:r>
          </a:p>
          <a:p>
            <a:r>
              <a:rPr lang="sk-SK" dirty="0" smtClean="0"/>
              <a:t>Narastanie regiónu – region growing</a:t>
            </a:r>
          </a:p>
          <a:p>
            <a:r>
              <a:rPr lang="sk-SK" dirty="0" smtClean="0"/>
              <a:t>Split and merge</a:t>
            </a:r>
            <a:endParaRPr lang="en-US" dirty="0"/>
          </a:p>
        </p:txBody>
      </p:sp>
    </p:spTree>
    <p:extLst>
      <p:ext uri="{BB962C8B-B14F-4D97-AF65-F5344CB8AC3E}">
        <p14:creationId xmlns:p14="http://schemas.microsoft.com/office/powerpoint/2010/main" val="10622251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30" y="284163"/>
            <a:ext cx="5105400" cy="1143000"/>
          </a:xfrm>
        </p:spPr>
        <p:txBody>
          <a:bodyPr/>
          <a:lstStyle/>
          <a:p>
            <a:r>
              <a:rPr lang="sk-SK" sz="3600" dirty="0" smtClean="0">
                <a:effectLst/>
              </a:rPr>
              <a:t>Watershed - segmentácia </a:t>
            </a:r>
            <a:r>
              <a:rPr lang="sk-SK" sz="3600" dirty="0">
                <a:effectLst/>
              </a:rPr>
              <a:t>s využitím povodí</a:t>
            </a:r>
            <a:endParaRPr lang="en-US" sz="3600" dirty="0"/>
          </a:p>
        </p:txBody>
      </p:sp>
      <p:sp>
        <p:nvSpPr>
          <p:cNvPr id="3" name="Content Placeholder 2"/>
          <p:cNvSpPr>
            <a:spLocks noGrp="1"/>
          </p:cNvSpPr>
          <p:nvPr>
            <p:ph idx="1"/>
          </p:nvPr>
        </p:nvSpPr>
        <p:spPr>
          <a:xfrm>
            <a:off x="457200" y="2400300"/>
            <a:ext cx="8229600" cy="3725863"/>
          </a:xfrm>
        </p:spPr>
        <p:txBody>
          <a:bodyPr/>
          <a:lstStyle/>
          <a:p>
            <a:r>
              <a:rPr lang="sk-SK" sz="2800" dirty="0" smtClean="0">
                <a:effectLst/>
              </a:rPr>
              <a:t>Pri </a:t>
            </a:r>
            <a:r>
              <a:rPr lang="sk-SK" sz="2800" dirty="0">
                <a:effectLst/>
              </a:rPr>
              <a:t>tejto metóde reprezentujú oblasti segmentovaného obrazu zberné nádrže, a reprezentujú lokálne minimum šedej úrovne.</a:t>
            </a:r>
            <a:endParaRPr lang="en-US" sz="2800" dirty="0"/>
          </a:p>
        </p:txBody>
      </p:sp>
      <p:pic>
        <p:nvPicPr>
          <p:cNvPr id="9218" name="Picture 2" descr="5-watersh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25" y="3919538"/>
            <a:ext cx="6954611" cy="2757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78290"/>
            <a:ext cx="2381250"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8350" y="145466"/>
            <a:ext cx="3171824" cy="2144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67430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Dva prístupy pre </a:t>
            </a:r>
            <a:r>
              <a:rPr lang="sk-SK" dirty="0" err="1" smtClean="0"/>
              <a:t>watershed</a:t>
            </a:r>
            <a:endParaRPr lang="sk-SK" dirty="0"/>
          </a:p>
        </p:txBody>
      </p:sp>
      <p:sp>
        <p:nvSpPr>
          <p:cNvPr id="3" name="Content Placeholder 2"/>
          <p:cNvSpPr>
            <a:spLocks noGrp="1"/>
          </p:cNvSpPr>
          <p:nvPr>
            <p:ph idx="1"/>
          </p:nvPr>
        </p:nvSpPr>
        <p:spPr/>
        <p:txBody>
          <a:bodyPr/>
          <a:lstStyle/>
          <a:p>
            <a:pPr lvl="0"/>
            <a:r>
              <a:rPr lang="sk-SK" sz="2800" dirty="0">
                <a:effectLst/>
              </a:rPr>
              <a:t>Prvý prístup cez watershed segmentáciu spočíva v nájdení cesty vedúcej od daného pixla smerom dolu k lokálnemu minimu v zbernej nádrži. Tu sa pixle usporiadajú podľa toho, v ktorom minime sa skončí ich cesta. </a:t>
            </a:r>
            <a:endParaRPr lang="en-US" sz="2800" dirty="0">
              <a:effectLst/>
            </a:endParaRPr>
          </a:p>
          <a:p>
            <a:pPr lvl="0"/>
            <a:r>
              <a:rPr lang="sk-SK" sz="2800" dirty="0">
                <a:effectLst/>
              </a:rPr>
              <a:t>Pri druhom prístupe každé minimum šedej úrovne reprezentuje jednu zbernú nádrž a stratégia spočíva v plnení týchto nádrží smerom nahor.  </a:t>
            </a:r>
            <a:endParaRPr lang="en-US" sz="2800" dirty="0">
              <a:effectLst/>
            </a:endParaRPr>
          </a:p>
          <a:p>
            <a:endParaRPr lang="en-US" dirty="0"/>
          </a:p>
        </p:txBody>
      </p:sp>
    </p:spTree>
    <p:extLst>
      <p:ext uri="{BB962C8B-B14F-4D97-AF65-F5344CB8AC3E}">
        <p14:creationId xmlns:p14="http://schemas.microsoft.com/office/powerpoint/2010/main" val="21168725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5-watershed-druhy-prist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59" y="1190172"/>
            <a:ext cx="5465097" cy="245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772" y="1526312"/>
            <a:ext cx="2438400" cy="2438400"/>
          </a:xfrm>
          <a:prstGeom prst="rect">
            <a:avLst/>
          </a:prstGeom>
        </p:spPr>
      </p:pic>
      <p:pic>
        <p:nvPicPr>
          <p:cNvPr id="1024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743" y="4165600"/>
            <a:ext cx="24384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8308" y="4165600"/>
            <a:ext cx="24384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7258" y="4165600"/>
            <a:ext cx="24384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83750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smtClean="0"/>
              <a:t>Výpočtová zložitosť</a:t>
            </a:r>
            <a:endParaRPr lang="sk-SK" dirty="0"/>
          </a:p>
        </p:txBody>
      </p:sp>
      <p:sp>
        <p:nvSpPr>
          <p:cNvPr id="3" name="Content Placeholder 2"/>
          <p:cNvSpPr>
            <a:spLocks noGrp="1"/>
          </p:cNvSpPr>
          <p:nvPr>
            <p:ph idx="1"/>
          </p:nvPr>
        </p:nvSpPr>
        <p:spPr/>
        <p:txBody>
          <a:bodyPr/>
          <a:lstStyle/>
          <a:p>
            <a:r>
              <a:rPr lang="sk-SK" dirty="0" err="1" smtClean="0"/>
              <a:t>Sortovanie</a:t>
            </a:r>
            <a:r>
              <a:rPr lang="sk-SK" dirty="0" smtClean="0"/>
              <a:t> O(n log n)</a:t>
            </a:r>
          </a:p>
          <a:p>
            <a:r>
              <a:rPr lang="sk-SK" dirty="0" err="1" smtClean="0"/>
              <a:t>Watershed</a:t>
            </a:r>
            <a:r>
              <a:rPr lang="sk-SK" dirty="0" smtClean="0"/>
              <a:t> O (n) </a:t>
            </a:r>
          </a:p>
          <a:p>
            <a:pPr lvl="1"/>
            <a:r>
              <a:rPr lang="sk-SK" dirty="0" smtClean="0"/>
              <a:t>Obraz obvykle 256 úrovní šedej =&gt; </a:t>
            </a:r>
            <a:r>
              <a:rPr lang="sk-SK" dirty="0" err="1" smtClean="0"/>
              <a:t>bin</a:t>
            </a:r>
            <a:r>
              <a:rPr lang="sk-SK" dirty="0" smtClean="0"/>
              <a:t> sort O (n)</a:t>
            </a:r>
            <a:endParaRPr lang="sk-SK" dirty="0"/>
          </a:p>
        </p:txBody>
      </p:sp>
    </p:spTree>
    <p:extLst>
      <p:ext uri="{BB962C8B-B14F-4D97-AF65-F5344CB8AC3E}">
        <p14:creationId xmlns:p14="http://schemas.microsoft.com/office/powerpoint/2010/main" val="17494836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descr="5-watershed-vysled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686" y="352113"/>
            <a:ext cx="6005512" cy="631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1529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dirty="0"/>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583" t="11759" r="17917" b="9074"/>
          <a:stretch/>
        </p:blipFill>
        <p:spPr bwMode="auto">
          <a:xfrm>
            <a:off x="181643" y="228601"/>
            <a:ext cx="8796419" cy="6267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23096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561" t="17222" r="25053" b="17870"/>
          <a:stretch/>
        </p:blipFill>
        <p:spPr bwMode="auto">
          <a:xfrm>
            <a:off x="180975" y="76200"/>
            <a:ext cx="8848725" cy="667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67139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667" t="21667" r="25156" b="13518"/>
          <a:stretch/>
        </p:blipFill>
        <p:spPr bwMode="auto">
          <a:xfrm>
            <a:off x="142875" y="123825"/>
            <a:ext cx="8810625"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52290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err="1" smtClean="0"/>
              <a:t>Mean-shift</a:t>
            </a:r>
            <a:r>
              <a:rPr lang="sk-SK" dirty="0" smtClean="0"/>
              <a:t> </a:t>
            </a:r>
            <a:endParaRPr lang="sk-SK" dirty="0"/>
          </a:p>
        </p:txBody>
      </p:sp>
      <p:sp>
        <p:nvSpPr>
          <p:cNvPr id="3" name="Content Placeholder 2"/>
          <p:cNvSpPr>
            <a:spLocks noGrp="1"/>
          </p:cNvSpPr>
          <p:nvPr>
            <p:ph idx="1"/>
          </p:nvPr>
        </p:nvSpPr>
        <p:spPr/>
        <p:txBody>
          <a:bodyPr/>
          <a:lstStyle/>
          <a:p>
            <a:r>
              <a:rPr lang="sk-SK" dirty="0" smtClean="0"/>
              <a:t>zhlukuje </a:t>
            </a:r>
            <a:r>
              <a:rPr lang="sk-SK" dirty="0"/>
              <a:t>body obrazu (</a:t>
            </a:r>
            <a:r>
              <a:rPr lang="sk-SK" dirty="0" err="1"/>
              <a:t>pixely</a:t>
            </a:r>
            <a:r>
              <a:rPr lang="sk-SK" dirty="0"/>
              <a:t>) na základe podobnosti ich vzhľadu a blízkosti ich pozície pomocou konvergencie do </a:t>
            </a:r>
            <a:r>
              <a:rPr lang="sk-SK" dirty="0" smtClean="0"/>
              <a:t>lokálnych </a:t>
            </a:r>
            <a:r>
              <a:rPr lang="sk-SK" dirty="0"/>
              <a:t>maxím spojeného súradnicového a intenzitného priestoru </a:t>
            </a:r>
          </a:p>
          <a:p>
            <a:endParaRPr lang="sk-SK"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4428451"/>
            <a:ext cx="8696325" cy="1981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9779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err="1"/>
              <a:t>Mean-shift</a:t>
            </a:r>
            <a:r>
              <a:rPr lang="sk-SK" dirty="0"/>
              <a:t> </a:t>
            </a:r>
          </a:p>
        </p:txBody>
      </p:sp>
      <p:sp>
        <p:nvSpPr>
          <p:cNvPr id="3" name="Content Placeholder 2"/>
          <p:cNvSpPr>
            <a:spLocks noGrp="1"/>
          </p:cNvSpPr>
          <p:nvPr>
            <p:ph idx="1"/>
          </p:nvPr>
        </p:nvSpPr>
        <p:spPr>
          <a:xfrm>
            <a:off x="457199" y="1600200"/>
            <a:ext cx="8020051" cy="4525963"/>
          </a:xfrm>
        </p:spPr>
        <p:txBody>
          <a:bodyPr/>
          <a:lstStyle/>
          <a:p>
            <a:r>
              <a:rPr lang="sk-SK" sz="2800" dirty="0" smtClean="0"/>
              <a:t>v </a:t>
            </a:r>
            <a:r>
              <a:rPr lang="sk-SK" sz="2800" dirty="0"/>
              <a:t>každej iterácii pre určitú pozíciu počíta gradient hustoty bodov v blízkom okolí a pohybuje sa v smere gradientu, až kým nedosiahne lokálne maximum </a:t>
            </a:r>
          </a:p>
          <a:p>
            <a:r>
              <a:rPr lang="sk-SK" sz="2800" dirty="0" smtClean="0"/>
              <a:t>tento </a:t>
            </a:r>
            <a:r>
              <a:rPr lang="sk-SK" sz="2800" dirty="0"/>
              <a:t>proces je iniciovaný v každom bode </a:t>
            </a:r>
            <a:r>
              <a:rPr lang="sk-SK" sz="2800" dirty="0" smtClean="0"/>
              <a:t>výsledok </a:t>
            </a:r>
            <a:endParaRPr lang="sk-SK" sz="2800" dirty="0"/>
          </a:p>
          <a:p>
            <a:r>
              <a:rPr lang="sk-SK" sz="2800" dirty="0" smtClean="0"/>
              <a:t>súradnice </a:t>
            </a:r>
            <a:r>
              <a:rPr lang="sk-SK" sz="2800" dirty="0"/>
              <a:t>lokálneho maxima pre každý bod </a:t>
            </a:r>
          </a:p>
          <a:p>
            <a:r>
              <a:rPr lang="sk-SK" sz="2800" dirty="0" smtClean="0"/>
              <a:t>zhlukovanie </a:t>
            </a:r>
            <a:r>
              <a:rPr lang="sk-SK" sz="2800" dirty="0"/>
              <a:t>obrazových bodov (pixlov), ktoré dokonvergovali do rovnakého maxima s určitou toleranciou </a:t>
            </a:r>
          </a:p>
          <a:p>
            <a:endParaRPr lang="sk-SK" dirty="0"/>
          </a:p>
        </p:txBody>
      </p:sp>
    </p:spTree>
    <p:extLst>
      <p:ext uri="{BB962C8B-B14F-4D97-AF65-F5344CB8AC3E}">
        <p14:creationId xmlns:p14="http://schemas.microsoft.com/office/powerpoint/2010/main" val="30110275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739" t="13148" r="23802" b="10741"/>
          <a:stretch/>
        </p:blipFill>
        <p:spPr bwMode="auto">
          <a:xfrm>
            <a:off x="314325" y="151557"/>
            <a:ext cx="8705850" cy="6601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1526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p:txBody>
          <a:bodyPr/>
          <a:lstStyle/>
          <a:p>
            <a:r>
              <a:rPr lang="en-US"/>
              <a:t>Finding Modes in a Histogram</a:t>
            </a:r>
          </a:p>
        </p:txBody>
      </p:sp>
      <p:sp>
        <p:nvSpPr>
          <p:cNvPr id="542723" name="Rectangle 3"/>
          <p:cNvSpPr>
            <a:spLocks noGrp="1" noChangeArrowheads="1"/>
          </p:cNvSpPr>
          <p:nvPr>
            <p:ph type="body" idx="1"/>
          </p:nvPr>
        </p:nvSpPr>
        <p:spPr>
          <a:xfrm>
            <a:off x="685800" y="5334000"/>
            <a:ext cx="7772400" cy="1295400"/>
          </a:xfrm>
        </p:spPr>
        <p:txBody>
          <a:bodyPr/>
          <a:lstStyle/>
          <a:p>
            <a:r>
              <a:rPr lang="en-US" dirty="0"/>
              <a:t>How Many Modes Are There?</a:t>
            </a:r>
          </a:p>
          <a:p>
            <a:pPr lvl="1"/>
            <a:r>
              <a:rPr lang="en-US" dirty="0"/>
              <a:t>Easy to see, hard to </a:t>
            </a:r>
            <a:r>
              <a:rPr lang="en-US" dirty="0" smtClean="0"/>
              <a:t>compute</a:t>
            </a:r>
            <a:endParaRPr lang="en-US" dirty="0"/>
          </a:p>
        </p:txBody>
      </p:sp>
      <p:graphicFrame>
        <p:nvGraphicFramePr>
          <p:cNvPr id="542724" name="Object 4"/>
          <p:cNvGraphicFramePr>
            <a:graphicFrameLocks noChangeAspect="1"/>
          </p:cNvGraphicFramePr>
          <p:nvPr/>
        </p:nvGraphicFramePr>
        <p:xfrm>
          <a:off x="1028700" y="1524000"/>
          <a:ext cx="6896100" cy="3600450"/>
        </p:xfrm>
        <a:graphic>
          <a:graphicData uri="http://schemas.openxmlformats.org/presentationml/2006/ole">
            <mc:AlternateContent xmlns:mc="http://schemas.openxmlformats.org/markup-compatibility/2006">
              <mc:Choice xmlns:v="urn:schemas-microsoft-com:vml" Requires="v">
                <p:oleObj spid="_x0000_s22535" name="Image" r:id="rId3" imgW="9657607" imgH="5896223" progId="">
                  <p:embed/>
                </p:oleObj>
              </mc:Choice>
              <mc:Fallback>
                <p:oleObj name="Image" r:id="rId3" imgW="9657607" imgH="589622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 y="1524000"/>
                        <a:ext cx="689610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42725" name="Group 5"/>
          <p:cNvGrpSpPr>
            <a:grpSpLocks/>
          </p:cNvGrpSpPr>
          <p:nvPr/>
        </p:nvGrpSpPr>
        <p:grpSpPr bwMode="auto">
          <a:xfrm>
            <a:off x="1839913" y="1797050"/>
            <a:ext cx="5049837" cy="3024188"/>
            <a:chOff x="1152" y="727"/>
            <a:chExt cx="3188" cy="2310"/>
          </a:xfrm>
        </p:grpSpPr>
        <p:sp>
          <p:nvSpPr>
            <p:cNvPr id="542726" name="Rectangle 6"/>
            <p:cNvSpPr>
              <a:spLocks noChangeArrowheads="1"/>
            </p:cNvSpPr>
            <p:nvPr/>
          </p:nvSpPr>
          <p:spPr bwMode="auto">
            <a:xfrm>
              <a:off x="1152" y="733"/>
              <a:ext cx="1632" cy="2304"/>
            </a:xfrm>
            <a:prstGeom prst="rect">
              <a:avLst/>
            </a:prstGeom>
            <a:noFill/>
            <a:ln w="38100">
              <a:solidFill>
                <a:srgbClr val="FF0000"/>
              </a:solid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2727" name="Rectangle 7"/>
            <p:cNvSpPr>
              <a:spLocks noChangeArrowheads="1"/>
            </p:cNvSpPr>
            <p:nvPr/>
          </p:nvSpPr>
          <p:spPr bwMode="auto">
            <a:xfrm>
              <a:off x="2804" y="727"/>
              <a:ext cx="1536" cy="2304"/>
            </a:xfrm>
            <a:prstGeom prst="rect">
              <a:avLst/>
            </a:prstGeom>
            <a:noFill/>
            <a:ln w="38100">
              <a:solidFill>
                <a:schemeClr val="hlink"/>
              </a:solid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grpSp>
    </p:spTree>
    <p:extLst>
      <p:ext uri="{BB962C8B-B14F-4D97-AF65-F5344CB8AC3E}">
        <p14:creationId xmlns:p14="http://schemas.microsoft.com/office/powerpoint/2010/main" val="298110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42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31800" y="190500"/>
            <a:ext cx="7807325" cy="904875"/>
          </a:xfrm>
        </p:spPr>
        <p:txBody>
          <a:bodyPr/>
          <a:lstStyle/>
          <a:p>
            <a:r>
              <a:rPr lang="en-US" dirty="0"/>
              <a:t>Mean </a:t>
            </a:r>
            <a:r>
              <a:rPr lang="en-US" dirty="0" smtClean="0"/>
              <a:t>Shift</a:t>
            </a:r>
            <a:br>
              <a:rPr lang="en-US" dirty="0" smtClean="0"/>
            </a:br>
            <a:r>
              <a:rPr lang="en-US" sz="1800" dirty="0" smtClean="0"/>
              <a:t>[</a:t>
            </a:r>
            <a:r>
              <a:rPr lang="sv-SE" sz="1800" dirty="0" smtClean="0"/>
              <a:t>Fukunaga and Hostetler 1975, Cheng 1995, </a:t>
            </a:r>
            <a:r>
              <a:rPr lang="en-US" sz="1800" dirty="0" err="1" smtClean="0"/>
              <a:t>Comaniciu</a:t>
            </a:r>
            <a:r>
              <a:rPr lang="en-US" sz="1800" dirty="0" smtClean="0"/>
              <a:t> </a:t>
            </a:r>
            <a:r>
              <a:rPr lang="en-US" sz="1800" dirty="0"/>
              <a:t>&amp; </a:t>
            </a:r>
            <a:r>
              <a:rPr lang="en-US" sz="1800" dirty="0" smtClean="0"/>
              <a:t>Meer 2002]</a:t>
            </a:r>
            <a:endParaRPr lang="en-US" sz="1400" dirty="0"/>
          </a:p>
        </p:txBody>
      </p:sp>
      <mc:AlternateContent xmlns:mc="http://schemas.openxmlformats.org/markup-compatibility/2006">
        <mc:Choice xmlns:a14="http://schemas.microsoft.com/office/drawing/2010/main" Requires="a14">
          <p:sp>
            <p:nvSpPr>
              <p:cNvPr id="543747" name="Rectangle 3"/>
              <p:cNvSpPr>
                <a:spLocks noGrp="1" noChangeArrowheads="1"/>
              </p:cNvSpPr>
              <p:nvPr>
                <p:ph type="body" idx="1"/>
              </p:nvPr>
            </p:nvSpPr>
            <p:spPr>
              <a:xfrm>
                <a:off x="368790" y="4970464"/>
                <a:ext cx="8242300" cy="1828800"/>
              </a:xfrm>
            </p:spPr>
            <p:txBody>
              <a:bodyPr/>
              <a:lstStyle/>
              <a:p>
                <a:pPr marL="838200" lvl="1" indent="-381000">
                  <a:buFontTx/>
                  <a:buAutoNum type="arabicPeriod"/>
                </a:pPr>
                <a:r>
                  <a:rPr lang="en-US" sz="2400" dirty="0" smtClean="0"/>
                  <a:t>Initialize random seed, and fixed window W</a:t>
                </a:r>
                <a:endParaRPr lang="en-US" sz="2400" dirty="0"/>
              </a:p>
              <a:p>
                <a:pPr marL="838200" lvl="1" indent="-381000">
                  <a:buFontTx/>
                  <a:buAutoNum type="arabicPeriod"/>
                </a:pPr>
                <a:r>
                  <a:rPr lang="en-US" sz="2400" dirty="0"/>
                  <a:t>Calculate center of gravity ‘</a:t>
                </a:r>
                <a:r>
                  <a:rPr lang="en-US" sz="2400" dirty="0">
                    <a:solidFill>
                      <a:schemeClr val="accent1"/>
                    </a:solidFill>
                  </a:rPr>
                  <a:t>x</a:t>
                </a:r>
                <a:r>
                  <a:rPr lang="en-US" sz="2400" dirty="0"/>
                  <a:t>’ of </a:t>
                </a:r>
                <a:r>
                  <a:rPr lang="en-US" sz="2400" dirty="0" smtClean="0"/>
                  <a:t>W       </a:t>
                </a:r>
                <a14:m>
                  <m:oMath xmlns:m="http://schemas.openxmlformats.org/officeDocument/2006/math">
                    <m:d>
                      <m:dPr>
                        <m:begChr m:val="|"/>
                        <m:endChr m:val="|"/>
                        <m:ctrlPr>
                          <a:rPr lang="en-US" sz="2400" i="1" smtClean="0">
                            <a:latin typeface="Cambria Math"/>
                          </a:rPr>
                        </m:ctrlPr>
                      </m:dPr>
                      <m:e>
                        <m:r>
                          <a:rPr lang="en-US" sz="2400" b="0" i="1" smtClean="0">
                            <a:latin typeface="Cambria Math"/>
                          </a:rPr>
                          <m:t>𝑊</m:t>
                        </m:r>
                      </m:e>
                    </m:d>
                    <m:r>
                      <a:rPr lang="en-US" sz="2400" b="0" i="1" smtClean="0">
                        <a:latin typeface="Cambria Math"/>
                      </a:rPr>
                      <m:t>=</m:t>
                    </m:r>
                    <m:nary>
                      <m:naryPr>
                        <m:chr m:val="∑"/>
                        <m:supHide m:val="on"/>
                        <m:ctrlPr>
                          <a:rPr lang="en-US" sz="2400" b="0" i="1" smtClean="0">
                            <a:latin typeface="Cambria Math"/>
                          </a:rPr>
                        </m:ctrlPr>
                      </m:naryPr>
                      <m:sub>
                        <m:r>
                          <m:rPr>
                            <m:brk m:alnAt="7"/>
                          </m:rPr>
                          <a:rPr lang="en-US" sz="2400" b="0" i="1" smtClean="0">
                            <a:latin typeface="Cambria Math"/>
                          </a:rPr>
                          <m:t>𝑥</m:t>
                        </m:r>
                        <m:r>
                          <a:rPr lang="en-US" sz="2400" b="0" i="1" smtClean="0">
                            <a:latin typeface="Cambria Math"/>
                            <a:ea typeface="Cambria Math"/>
                          </a:rPr>
                          <m:t>∈</m:t>
                        </m:r>
                        <m:r>
                          <a:rPr lang="en-US" sz="2400" b="0" i="1" smtClean="0">
                            <a:latin typeface="Cambria Math"/>
                            <a:ea typeface="Cambria Math"/>
                          </a:rPr>
                          <m:t>𝑊</m:t>
                        </m:r>
                      </m:sub>
                      <m:sup/>
                      <m:e>
                        <m:r>
                          <a:rPr lang="en-US" sz="2400" b="0" i="1" smtClean="0">
                            <a:latin typeface="Cambria Math"/>
                          </a:rPr>
                          <m:t>𝑥</m:t>
                        </m:r>
                      </m:e>
                    </m:nary>
                  </m:oMath>
                </a14:m>
                <a:endParaRPr lang="en-US" sz="2400" dirty="0" smtClean="0"/>
              </a:p>
              <a:p>
                <a:pPr marL="838200" lvl="1" indent="-381000">
                  <a:buFontTx/>
                  <a:buAutoNum type="arabicPeriod"/>
                </a:pPr>
                <a:r>
                  <a:rPr lang="en-US" sz="2400" dirty="0" smtClean="0"/>
                  <a:t>Translate </a:t>
                </a:r>
                <a:r>
                  <a:rPr lang="en-US" sz="2400" dirty="0"/>
                  <a:t>the search window to the mean</a:t>
                </a:r>
              </a:p>
              <a:p>
                <a:pPr marL="838200" lvl="1" indent="-381000">
                  <a:buFontTx/>
                  <a:buAutoNum type="arabicPeriod"/>
                </a:pPr>
                <a:r>
                  <a:rPr lang="en-US" sz="2400" dirty="0"/>
                  <a:t>Repeat Step 2 until convergence</a:t>
                </a:r>
              </a:p>
            </p:txBody>
          </p:sp>
        </mc:Choice>
        <mc:Fallback>
          <p:sp>
            <p:nvSpPr>
              <p:cNvPr id="543747" name="Rectangle 3"/>
              <p:cNvSpPr>
                <a:spLocks noGrp="1" noRot="1" noChangeAspect="1" noMove="1" noResize="1" noEditPoints="1" noAdjustHandles="1" noChangeArrowheads="1" noChangeShapeType="1" noTextEdit="1"/>
              </p:cNvSpPr>
              <p:nvPr>
                <p:ph type="body" idx="1"/>
              </p:nvPr>
            </p:nvSpPr>
            <p:spPr>
              <a:xfrm>
                <a:off x="368790" y="4970464"/>
                <a:ext cx="8242300" cy="1828800"/>
              </a:xfrm>
              <a:blipFill rotWithShape="1">
                <a:blip r:embed="rId3"/>
                <a:stretch>
                  <a:fillRect t="-8667" b="-4667"/>
                </a:stretch>
              </a:blipFill>
            </p:spPr>
            <p:txBody>
              <a:bodyPr/>
              <a:lstStyle/>
              <a:p>
                <a:r>
                  <a:rPr lang="sk-SK">
                    <a:noFill/>
                  </a:rPr>
                  <a:t> </a:t>
                </a:r>
              </a:p>
            </p:txBody>
          </p:sp>
        </mc:Fallback>
      </mc:AlternateContent>
      <p:graphicFrame>
        <p:nvGraphicFramePr>
          <p:cNvPr id="543748" name="Object 4"/>
          <p:cNvGraphicFramePr>
            <a:graphicFrameLocks noChangeAspect="1"/>
          </p:cNvGraphicFramePr>
          <p:nvPr/>
        </p:nvGraphicFramePr>
        <p:xfrm>
          <a:off x="1041400" y="1328738"/>
          <a:ext cx="6896100" cy="3611562"/>
        </p:xfrm>
        <a:graphic>
          <a:graphicData uri="http://schemas.openxmlformats.org/presentationml/2006/ole">
            <mc:AlternateContent xmlns:mc="http://schemas.openxmlformats.org/markup-compatibility/2006">
              <mc:Choice xmlns:v="urn:schemas-microsoft-com:vml" Requires="v">
                <p:oleObj spid="_x0000_s23560" name="Image" r:id="rId4" imgW="9657607" imgH="5896223" progId="">
                  <p:embed/>
                </p:oleObj>
              </mc:Choice>
              <mc:Fallback>
                <p:oleObj name="Image" r:id="rId4" imgW="9657607" imgH="589622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1400" y="1328738"/>
                        <a:ext cx="6896100" cy="3611562"/>
                      </a:xfrm>
                      <a:prstGeom prst="rect">
                        <a:avLst/>
                      </a:prstGeom>
                      <a:noFill/>
                      <a:ln>
                        <a:noFill/>
                      </a:ln>
                      <a:effectLst/>
                    </p:spPr>
                  </p:pic>
                </p:oleObj>
              </mc:Fallback>
            </mc:AlternateContent>
          </a:graphicData>
        </a:graphic>
      </p:graphicFrame>
      <p:sp>
        <p:nvSpPr>
          <p:cNvPr id="543750" name="Text Box 6"/>
          <p:cNvSpPr txBox="1">
            <a:spLocks noChangeArrowheads="1"/>
          </p:cNvSpPr>
          <p:nvPr/>
        </p:nvSpPr>
        <p:spPr bwMode="auto">
          <a:xfrm rot="16200000">
            <a:off x="-490145" y="5324063"/>
            <a:ext cx="2041525" cy="993775"/>
          </a:xfrm>
          <a:prstGeom prst="rect">
            <a:avLst/>
          </a:prstGeom>
          <a:noFill/>
          <a:ln w="9525">
            <a:noFill/>
            <a:miter lim="800000"/>
            <a:headEnd/>
            <a:tailEnd/>
          </a:ln>
          <a:effectLst/>
        </p:spPr>
        <p:txBody>
          <a:bodyPr>
            <a:spAutoFit/>
          </a:bodyPr>
          <a:lstStyle/>
          <a:p>
            <a:pPr algn="ctr">
              <a:lnSpc>
                <a:spcPct val="90000"/>
              </a:lnSpc>
              <a:spcBef>
                <a:spcPct val="20000"/>
              </a:spcBef>
              <a:buClr>
                <a:srgbClr val="063DE8"/>
              </a:buClr>
              <a:buSzPct val="75000"/>
              <a:buFont typeface="Monotype Sorts" pitchFamily="2" charset="2"/>
              <a:buNone/>
            </a:pPr>
            <a:r>
              <a:rPr lang="en-US" sz="2400" b="1" dirty="0">
                <a:solidFill>
                  <a:srgbClr val="000000"/>
                </a:solidFill>
                <a:latin typeface="Times New Roman" pitchFamily="18" charset="0"/>
                <a:cs typeface="+mn-cs"/>
              </a:rPr>
              <a:t>Iterative Mode Search</a:t>
            </a:r>
          </a:p>
          <a:p>
            <a:pPr algn="ctr" eaLnBrk="1" hangingPunct="1"/>
            <a:endParaRPr lang="en-US" sz="1600" b="1" dirty="0">
              <a:solidFill>
                <a:srgbClr val="000000"/>
              </a:solidFill>
              <a:latin typeface="Tahoma" pitchFamily="34" charset="0"/>
              <a:cs typeface="+mn-cs"/>
            </a:endParaRPr>
          </a:p>
        </p:txBody>
      </p:sp>
      <p:sp>
        <p:nvSpPr>
          <p:cNvPr id="543800" name="Line 56"/>
          <p:cNvSpPr>
            <a:spLocks noChangeShapeType="1"/>
          </p:cNvSpPr>
          <p:nvPr/>
        </p:nvSpPr>
        <p:spPr bwMode="auto">
          <a:xfrm>
            <a:off x="2736850" y="4894263"/>
            <a:ext cx="450850" cy="0"/>
          </a:xfrm>
          <a:prstGeom prst="line">
            <a:avLst/>
          </a:prstGeom>
          <a:noFill/>
          <a:ln w="38100">
            <a:solidFill>
              <a:schemeClr val="accent2"/>
            </a:solidFill>
            <a:miter lim="800000"/>
            <a:headEnd/>
            <a:tailEnd type="triangle" w="med" len="me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801" name="Line 57"/>
          <p:cNvSpPr>
            <a:spLocks noChangeShapeType="1"/>
          </p:cNvSpPr>
          <p:nvPr/>
        </p:nvSpPr>
        <p:spPr bwMode="auto">
          <a:xfrm>
            <a:off x="3143250" y="4894263"/>
            <a:ext cx="361950" cy="0"/>
          </a:xfrm>
          <a:prstGeom prst="line">
            <a:avLst/>
          </a:prstGeom>
          <a:noFill/>
          <a:ln w="38100">
            <a:solidFill>
              <a:schemeClr val="accent2"/>
            </a:solidFill>
            <a:miter lim="800000"/>
            <a:headEnd/>
            <a:tailEnd type="triangle" w="med" len="me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799" name="Line 55"/>
          <p:cNvSpPr>
            <a:spLocks noChangeShapeType="1"/>
          </p:cNvSpPr>
          <p:nvPr/>
        </p:nvSpPr>
        <p:spPr bwMode="auto">
          <a:xfrm>
            <a:off x="2317750" y="4881563"/>
            <a:ext cx="450850" cy="0"/>
          </a:xfrm>
          <a:prstGeom prst="line">
            <a:avLst/>
          </a:prstGeom>
          <a:noFill/>
          <a:ln w="38100">
            <a:solidFill>
              <a:schemeClr val="accent2"/>
            </a:solidFill>
            <a:miter lim="800000"/>
            <a:headEnd/>
            <a:tailEnd type="triangle" w="med" len="med"/>
          </a:ln>
          <a:effectLst/>
        </p:spPr>
        <p:txBody>
          <a:bodyPr wrap="none" anchor="ctr"/>
          <a:lstStyle/>
          <a:p>
            <a:pPr eaLnBrk="1" hangingPunct="1"/>
            <a:endParaRPr lang="en-US" sz="1600">
              <a:solidFill>
                <a:srgbClr val="000000"/>
              </a:solidFill>
              <a:latin typeface="Tahoma" pitchFamily="34" charset="0"/>
              <a:cs typeface="+mn-cs"/>
            </a:endParaRPr>
          </a:p>
        </p:txBody>
      </p:sp>
      <p:grpSp>
        <p:nvGrpSpPr>
          <p:cNvPr id="543821" name="Group 77"/>
          <p:cNvGrpSpPr>
            <a:grpSpLocks/>
          </p:cNvGrpSpPr>
          <p:nvPr/>
        </p:nvGrpSpPr>
        <p:grpSpPr bwMode="auto">
          <a:xfrm>
            <a:off x="1536700" y="1590675"/>
            <a:ext cx="1600200" cy="3478213"/>
            <a:chOff x="968" y="1002"/>
            <a:chExt cx="1008" cy="2191"/>
          </a:xfrm>
        </p:grpSpPr>
        <p:sp>
          <p:nvSpPr>
            <p:cNvPr id="543815" name="Text Box 71"/>
            <p:cNvSpPr txBox="1">
              <a:spLocks noChangeArrowheads="1"/>
            </p:cNvSpPr>
            <p:nvPr/>
          </p:nvSpPr>
          <p:spPr bwMode="auto">
            <a:xfrm>
              <a:off x="1638" y="2943"/>
              <a:ext cx="195" cy="250"/>
            </a:xfrm>
            <a:prstGeom prst="rect">
              <a:avLst/>
            </a:prstGeom>
            <a:noFill/>
            <a:ln w="9525">
              <a:noFill/>
              <a:miter lim="800000"/>
              <a:headEnd/>
              <a:tailEnd/>
            </a:ln>
            <a:effectLst/>
          </p:spPr>
          <p:txBody>
            <a:bodyPr wrap="none">
              <a:spAutoFit/>
            </a:bodyPr>
            <a:lstStyle/>
            <a:p>
              <a:pPr eaLnBrk="1" hangingPunct="1"/>
              <a:r>
                <a:rPr lang="en-US" sz="2000">
                  <a:solidFill>
                    <a:srgbClr val="FC0128"/>
                  </a:solidFill>
                  <a:latin typeface="Tahoma" pitchFamily="34" charset="0"/>
                  <a:cs typeface="+mn-cs"/>
                </a:rPr>
                <a:t>x</a:t>
              </a:r>
            </a:p>
          </p:txBody>
        </p:sp>
        <p:grpSp>
          <p:nvGrpSpPr>
            <p:cNvPr id="543820" name="Group 76"/>
            <p:cNvGrpSpPr>
              <a:grpSpLocks/>
            </p:cNvGrpSpPr>
            <p:nvPr/>
          </p:nvGrpSpPr>
          <p:grpSpPr bwMode="auto">
            <a:xfrm>
              <a:off x="968" y="1002"/>
              <a:ext cx="1008" cy="2191"/>
              <a:chOff x="968" y="1002"/>
              <a:chExt cx="1008" cy="2191"/>
            </a:xfrm>
          </p:grpSpPr>
          <p:grpSp>
            <p:nvGrpSpPr>
              <p:cNvPr id="543803" name="Group 59"/>
              <p:cNvGrpSpPr>
                <a:grpSpLocks/>
              </p:cNvGrpSpPr>
              <p:nvPr/>
            </p:nvGrpSpPr>
            <p:grpSpPr bwMode="auto">
              <a:xfrm>
                <a:off x="968" y="1002"/>
                <a:ext cx="1008" cy="1956"/>
                <a:chOff x="0" y="930"/>
                <a:chExt cx="1008" cy="1956"/>
              </a:xfrm>
            </p:grpSpPr>
            <p:sp>
              <p:nvSpPr>
                <p:cNvPr id="543754" name="Text Box 10"/>
                <p:cNvSpPr txBox="1">
                  <a:spLocks noChangeArrowheads="1"/>
                </p:cNvSpPr>
                <p:nvPr/>
              </p:nvSpPr>
              <p:spPr bwMode="auto">
                <a:xfrm>
                  <a:off x="754" y="2598"/>
                  <a:ext cx="116" cy="288"/>
                </a:xfrm>
                <a:prstGeom prst="rect">
                  <a:avLst/>
                </a:prstGeom>
                <a:noFill/>
                <a:ln w="9525">
                  <a:noFill/>
                  <a:miter lim="800000"/>
                  <a:headEnd/>
                  <a:tailEnd/>
                </a:ln>
                <a:effectLst/>
              </p:spPr>
              <p:txBody>
                <a:bodyPr wrap="none">
                  <a:spAutoFit/>
                </a:bodyPr>
                <a:lstStyle/>
                <a:p>
                  <a:pPr eaLnBrk="1" hangingPunct="1"/>
                  <a:endParaRPr lang="en-US" sz="2400" b="1">
                    <a:solidFill>
                      <a:srgbClr val="FC0128"/>
                    </a:solidFill>
                    <a:latin typeface="Tahoma" pitchFamily="34" charset="0"/>
                    <a:cs typeface="+mn-cs"/>
                  </a:endParaRPr>
                </a:p>
              </p:txBody>
            </p:sp>
            <p:sp>
              <p:nvSpPr>
                <p:cNvPr id="543791" name="Rectangle 47"/>
                <p:cNvSpPr>
                  <a:spLocks noChangeArrowheads="1"/>
                </p:cNvSpPr>
                <p:nvPr/>
              </p:nvSpPr>
              <p:spPr bwMode="auto">
                <a:xfrm>
                  <a:off x="0" y="930"/>
                  <a:ext cx="1008" cy="1900"/>
                </a:xfrm>
                <a:prstGeom prst="rect">
                  <a:avLst/>
                </a:prstGeom>
                <a:noFill/>
                <a:ln w="38100">
                  <a:solidFill>
                    <a:srgbClr val="FF0000"/>
                  </a:solid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792" name="Text Box 48"/>
                <p:cNvSpPr txBox="1">
                  <a:spLocks noChangeArrowheads="1"/>
                </p:cNvSpPr>
                <p:nvPr/>
              </p:nvSpPr>
              <p:spPr bwMode="auto">
                <a:xfrm>
                  <a:off x="647" y="2367"/>
                  <a:ext cx="172" cy="288"/>
                </a:xfrm>
                <a:prstGeom prst="rect">
                  <a:avLst/>
                </a:prstGeom>
                <a:noFill/>
                <a:ln w="9525">
                  <a:noFill/>
                  <a:miter lim="800000"/>
                  <a:headEnd/>
                  <a:tailEnd/>
                </a:ln>
                <a:effectLst/>
              </p:spPr>
              <p:txBody>
                <a:bodyPr wrap="none">
                  <a:spAutoFit/>
                </a:bodyPr>
                <a:lstStyle/>
                <a:p>
                  <a:pPr eaLnBrk="1" hangingPunct="1"/>
                  <a:r>
                    <a:rPr lang="en-US" sz="2400" b="1">
                      <a:solidFill>
                        <a:srgbClr val="FC0128"/>
                      </a:solidFill>
                      <a:latin typeface="Tahoma" pitchFamily="34" charset="0"/>
                      <a:cs typeface="+mn-cs"/>
                    </a:rPr>
                    <a:t> </a:t>
                  </a:r>
                </a:p>
              </p:txBody>
            </p:sp>
            <p:sp>
              <p:nvSpPr>
                <p:cNvPr id="543794" name="Line 50"/>
                <p:cNvSpPr>
                  <a:spLocks noChangeShapeType="1"/>
                </p:cNvSpPr>
                <p:nvPr/>
              </p:nvSpPr>
              <p:spPr bwMode="auto">
                <a:xfrm>
                  <a:off x="498" y="933"/>
                  <a:ext cx="0" cy="1890"/>
                </a:xfrm>
                <a:prstGeom prst="line">
                  <a:avLst/>
                </a:prstGeom>
                <a:noFill/>
                <a:ln w="9525">
                  <a:solidFill>
                    <a:schemeClr val="accent2"/>
                  </a:solidFill>
                  <a:prstDash val="sysDot"/>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grpSp>
          <p:sp>
            <p:nvSpPr>
              <p:cNvPr id="543819" name="Text Box 75"/>
              <p:cNvSpPr txBox="1">
                <a:spLocks noChangeArrowheads="1"/>
              </p:cNvSpPr>
              <p:nvPr/>
            </p:nvSpPr>
            <p:spPr bwMode="auto">
              <a:xfrm>
                <a:off x="1358" y="2943"/>
                <a:ext cx="203" cy="250"/>
              </a:xfrm>
              <a:prstGeom prst="rect">
                <a:avLst/>
              </a:prstGeom>
              <a:noFill/>
              <a:ln w="9525">
                <a:noFill/>
                <a:miter lim="800000"/>
                <a:headEnd/>
                <a:tailEnd/>
              </a:ln>
              <a:effectLst/>
            </p:spPr>
            <p:txBody>
              <a:bodyPr wrap="none">
                <a:spAutoFit/>
              </a:bodyPr>
              <a:lstStyle/>
              <a:p>
                <a:pPr eaLnBrk="1" hangingPunct="1"/>
                <a:r>
                  <a:rPr lang="en-US" sz="2000">
                    <a:solidFill>
                      <a:srgbClr val="FC0128"/>
                    </a:solidFill>
                    <a:latin typeface="Tahoma" pitchFamily="34" charset="0"/>
                    <a:cs typeface="+mn-cs"/>
                  </a:rPr>
                  <a:t>o</a:t>
                </a:r>
              </a:p>
            </p:txBody>
          </p:sp>
        </p:grpSp>
      </p:grpSp>
      <p:grpSp>
        <p:nvGrpSpPr>
          <p:cNvPr id="543818" name="Group 74"/>
          <p:cNvGrpSpPr>
            <a:grpSpLocks/>
          </p:cNvGrpSpPr>
          <p:nvPr/>
        </p:nvGrpSpPr>
        <p:grpSpPr bwMode="auto">
          <a:xfrm>
            <a:off x="1936750" y="1592263"/>
            <a:ext cx="1600200" cy="3476625"/>
            <a:chOff x="1220" y="1003"/>
            <a:chExt cx="1008" cy="2190"/>
          </a:xfrm>
        </p:grpSpPr>
        <p:grpSp>
          <p:nvGrpSpPr>
            <p:cNvPr id="543805" name="Group 61"/>
            <p:cNvGrpSpPr>
              <a:grpSpLocks/>
            </p:cNvGrpSpPr>
            <p:nvPr/>
          </p:nvGrpSpPr>
          <p:grpSpPr bwMode="auto">
            <a:xfrm>
              <a:off x="1220" y="1003"/>
              <a:ext cx="1008" cy="1900"/>
              <a:chOff x="3735" y="1060"/>
              <a:chExt cx="1008" cy="1900"/>
            </a:xfrm>
          </p:grpSpPr>
          <p:sp>
            <p:nvSpPr>
              <p:cNvPr id="543778" name="Rectangle 34"/>
              <p:cNvSpPr>
                <a:spLocks noChangeArrowheads="1"/>
              </p:cNvSpPr>
              <p:nvPr/>
            </p:nvSpPr>
            <p:spPr bwMode="auto">
              <a:xfrm>
                <a:off x="3735" y="1060"/>
                <a:ext cx="1008" cy="1900"/>
              </a:xfrm>
              <a:prstGeom prst="rect">
                <a:avLst/>
              </a:prstGeom>
              <a:noFill/>
              <a:ln w="38100">
                <a:solidFill>
                  <a:srgbClr val="FF0000"/>
                </a:solid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779" name="Text Box 35"/>
              <p:cNvSpPr txBox="1">
                <a:spLocks noChangeArrowheads="1"/>
              </p:cNvSpPr>
              <p:nvPr/>
            </p:nvSpPr>
            <p:spPr bwMode="auto">
              <a:xfrm>
                <a:off x="4382" y="2497"/>
                <a:ext cx="172" cy="288"/>
              </a:xfrm>
              <a:prstGeom prst="rect">
                <a:avLst/>
              </a:prstGeom>
              <a:noFill/>
              <a:ln w="9525">
                <a:noFill/>
                <a:miter lim="800000"/>
                <a:headEnd/>
                <a:tailEnd/>
              </a:ln>
              <a:effectLst/>
            </p:spPr>
            <p:txBody>
              <a:bodyPr wrap="none">
                <a:spAutoFit/>
              </a:bodyPr>
              <a:lstStyle/>
              <a:p>
                <a:pPr eaLnBrk="1" hangingPunct="1"/>
                <a:r>
                  <a:rPr lang="en-US" sz="2400" b="1">
                    <a:solidFill>
                      <a:srgbClr val="FC0128"/>
                    </a:solidFill>
                    <a:latin typeface="Tahoma" pitchFamily="34" charset="0"/>
                    <a:cs typeface="+mn-cs"/>
                  </a:rPr>
                  <a:t> </a:t>
                </a:r>
              </a:p>
            </p:txBody>
          </p:sp>
          <p:sp>
            <p:nvSpPr>
              <p:cNvPr id="543781" name="Line 37"/>
              <p:cNvSpPr>
                <a:spLocks noChangeShapeType="1"/>
              </p:cNvSpPr>
              <p:nvPr/>
            </p:nvSpPr>
            <p:spPr bwMode="auto">
              <a:xfrm>
                <a:off x="4233" y="1063"/>
                <a:ext cx="0" cy="1890"/>
              </a:xfrm>
              <a:prstGeom prst="line">
                <a:avLst/>
              </a:prstGeom>
              <a:noFill/>
              <a:ln w="9525">
                <a:solidFill>
                  <a:schemeClr val="accent2"/>
                </a:solidFill>
                <a:prstDash val="sysDot"/>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grpSp>
        <p:sp>
          <p:nvSpPr>
            <p:cNvPr id="543816" name="Text Box 72"/>
            <p:cNvSpPr txBox="1">
              <a:spLocks noChangeArrowheads="1"/>
            </p:cNvSpPr>
            <p:nvPr/>
          </p:nvSpPr>
          <p:spPr bwMode="auto">
            <a:xfrm>
              <a:off x="1902" y="2943"/>
              <a:ext cx="195" cy="250"/>
            </a:xfrm>
            <a:prstGeom prst="rect">
              <a:avLst/>
            </a:prstGeom>
            <a:noFill/>
            <a:ln w="9525">
              <a:noFill/>
              <a:miter lim="800000"/>
              <a:headEnd/>
              <a:tailEnd/>
            </a:ln>
            <a:effectLst/>
          </p:spPr>
          <p:txBody>
            <a:bodyPr wrap="none">
              <a:spAutoFit/>
            </a:bodyPr>
            <a:lstStyle/>
            <a:p>
              <a:pPr eaLnBrk="1" hangingPunct="1"/>
              <a:r>
                <a:rPr lang="en-US" sz="2000">
                  <a:solidFill>
                    <a:srgbClr val="FC0128"/>
                  </a:solidFill>
                  <a:latin typeface="Tahoma" pitchFamily="34" charset="0"/>
                  <a:cs typeface="+mn-cs"/>
                </a:rPr>
                <a:t>x</a:t>
              </a:r>
            </a:p>
          </p:txBody>
        </p:sp>
      </p:grpSp>
      <p:grpSp>
        <p:nvGrpSpPr>
          <p:cNvPr id="543823" name="Group 79"/>
          <p:cNvGrpSpPr>
            <a:grpSpLocks/>
          </p:cNvGrpSpPr>
          <p:nvPr/>
        </p:nvGrpSpPr>
        <p:grpSpPr bwMode="auto">
          <a:xfrm>
            <a:off x="2370138" y="1603375"/>
            <a:ext cx="1600200" cy="3479800"/>
            <a:chOff x="1493" y="1010"/>
            <a:chExt cx="1008" cy="2192"/>
          </a:xfrm>
        </p:grpSpPr>
        <p:grpSp>
          <p:nvGrpSpPr>
            <p:cNvPr id="543806" name="Group 62"/>
            <p:cNvGrpSpPr>
              <a:grpSpLocks/>
            </p:cNvGrpSpPr>
            <p:nvPr/>
          </p:nvGrpSpPr>
          <p:grpSpPr bwMode="auto">
            <a:xfrm>
              <a:off x="1493" y="1010"/>
              <a:ext cx="1008" cy="1900"/>
              <a:chOff x="3845" y="930"/>
              <a:chExt cx="1008" cy="1900"/>
            </a:xfrm>
          </p:grpSpPr>
          <p:sp>
            <p:nvSpPr>
              <p:cNvPr id="543759" name="Rectangle 15"/>
              <p:cNvSpPr>
                <a:spLocks noChangeArrowheads="1"/>
              </p:cNvSpPr>
              <p:nvPr/>
            </p:nvSpPr>
            <p:spPr bwMode="auto">
              <a:xfrm>
                <a:off x="3845" y="930"/>
                <a:ext cx="1008" cy="1900"/>
              </a:xfrm>
              <a:prstGeom prst="rect">
                <a:avLst/>
              </a:prstGeom>
              <a:noFill/>
              <a:ln w="38100">
                <a:solidFill>
                  <a:srgbClr val="FF0000"/>
                </a:solid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761" name="Text Box 17"/>
              <p:cNvSpPr txBox="1">
                <a:spLocks noChangeArrowheads="1"/>
              </p:cNvSpPr>
              <p:nvPr/>
            </p:nvSpPr>
            <p:spPr bwMode="auto">
              <a:xfrm>
                <a:off x="4364" y="2367"/>
                <a:ext cx="116" cy="288"/>
              </a:xfrm>
              <a:prstGeom prst="rect">
                <a:avLst/>
              </a:prstGeom>
              <a:noFill/>
              <a:ln w="9525">
                <a:noFill/>
                <a:miter lim="800000"/>
                <a:headEnd/>
                <a:tailEnd/>
              </a:ln>
              <a:effectLst/>
            </p:spPr>
            <p:txBody>
              <a:bodyPr wrap="none">
                <a:spAutoFit/>
              </a:bodyPr>
              <a:lstStyle/>
              <a:p>
                <a:pPr eaLnBrk="1" hangingPunct="1"/>
                <a:endParaRPr lang="en-US" sz="2400" b="1">
                  <a:solidFill>
                    <a:srgbClr val="FC0128"/>
                  </a:solidFill>
                  <a:latin typeface="Tahoma" pitchFamily="34" charset="0"/>
                  <a:cs typeface="+mn-cs"/>
                </a:endParaRPr>
              </a:p>
            </p:txBody>
          </p:sp>
          <p:sp>
            <p:nvSpPr>
              <p:cNvPr id="543774" name="Line 30"/>
              <p:cNvSpPr>
                <a:spLocks noChangeShapeType="1"/>
              </p:cNvSpPr>
              <p:nvPr/>
            </p:nvSpPr>
            <p:spPr bwMode="auto">
              <a:xfrm>
                <a:off x="4343" y="933"/>
                <a:ext cx="0" cy="1890"/>
              </a:xfrm>
              <a:prstGeom prst="line">
                <a:avLst/>
              </a:prstGeom>
              <a:noFill/>
              <a:ln w="9525">
                <a:solidFill>
                  <a:schemeClr val="accent2"/>
                </a:solidFill>
                <a:prstDash val="sysDot"/>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grpSp>
        <p:sp>
          <p:nvSpPr>
            <p:cNvPr id="543822" name="Text Box 78"/>
            <p:cNvSpPr txBox="1">
              <a:spLocks noChangeArrowheads="1"/>
            </p:cNvSpPr>
            <p:nvPr/>
          </p:nvSpPr>
          <p:spPr bwMode="auto">
            <a:xfrm>
              <a:off x="2123" y="2952"/>
              <a:ext cx="195" cy="250"/>
            </a:xfrm>
            <a:prstGeom prst="rect">
              <a:avLst/>
            </a:prstGeom>
            <a:noFill/>
            <a:ln w="9525">
              <a:noFill/>
              <a:miter lim="800000"/>
              <a:headEnd/>
              <a:tailEnd/>
            </a:ln>
            <a:effectLst/>
          </p:spPr>
          <p:txBody>
            <a:bodyPr wrap="none">
              <a:spAutoFit/>
            </a:bodyPr>
            <a:lstStyle/>
            <a:p>
              <a:pPr eaLnBrk="1" hangingPunct="1"/>
              <a:r>
                <a:rPr lang="en-US" sz="2000">
                  <a:solidFill>
                    <a:srgbClr val="FC0128"/>
                  </a:solidFill>
                  <a:latin typeface="Tahoma" pitchFamily="34" charset="0"/>
                  <a:cs typeface="+mn-cs"/>
                </a:rPr>
                <a:t>x</a:t>
              </a:r>
            </a:p>
          </p:txBody>
        </p:sp>
      </p:grpSp>
      <p:grpSp>
        <p:nvGrpSpPr>
          <p:cNvPr id="543811" name="Group 67"/>
          <p:cNvGrpSpPr>
            <a:grpSpLocks/>
          </p:cNvGrpSpPr>
          <p:nvPr/>
        </p:nvGrpSpPr>
        <p:grpSpPr bwMode="auto">
          <a:xfrm>
            <a:off x="2762250" y="1592263"/>
            <a:ext cx="1600200" cy="3378200"/>
            <a:chOff x="1740" y="1003"/>
            <a:chExt cx="1008" cy="2128"/>
          </a:xfrm>
        </p:grpSpPr>
        <p:grpSp>
          <p:nvGrpSpPr>
            <p:cNvPr id="543796" name="Group 52"/>
            <p:cNvGrpSpPr>
              <a:grpSpLocks/>
            </p:cNvGrpSpPr>
            <p:nvPr/>
          </p:nvGrpSpPr>
          <p:grpSpPr bwMode="auto">
            <a:xfrm>
              <a:off x="1740" y="1003"/>
              <a:ext cx="1008" cy="1900"/>
              <a:chOff x="2716" y="1003"/>
              <a:chExt cx="1008" cy="1900"/>
            </a:xfrm>
          </p:grpSpPr>
          <p:grpSp>
            <p:nvGrpSpPr>
              <p:cNvPr id="543789" name="Group 45"/>
              <p:cNvGrpSpPr>
                <a:grpSpLocks/>
              </p:cNvGrpSpPr>
              <p:nvPr/>
            </p:nvGrpSpPr>
            <p:grpSpPr bwMode="auto">
              <a:xfrm>
                <a:off x="2716" y="1003"/>
                <a:ext cx="1008" cy="1900"/>
                <a:chOff x="1740" y="1003"/>
                <a:chExt cx="1008" cy="1900"/>
              </a:xfrm>
            </p:grpSpPr>
            <p:sp>
              <p:nvSpPr>
                <p:cNvPr id="543784" name="Rectangle 40"/>
                <p:cNvSpPr>
                  <a:spLocks noChangeArrowheads="1"/>
                </p:cNvSpPr>
                <p:nvPr/>
              </p:nvSpPr>
              <p:spPr bwMode="auto">
                <a:xfrm>
                  <a:off x="1740" y="1003"/>
                  <a:ext cx="1008" cy="1900"/>
                </a:xfrm>
                <a:prstGeom prst="rect">
                  <a:avLst/>
                </a:prstGeom>
                <a:noFill/>
                <a:ln w="38100">
                  <a:solidFill>
                    <a:srgbClr val="FF0000"/>
                  </a:solid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785" name="Text Box 41"/>
                <p:cNvSpPr txBox="1">
                  <a:spLocks noChangeArrowheads="1"/>
                </p:cNvSpPr>
                <p:nvPr/>
              </p:nvSpPr>
              <p:spPr bwMode="auto">
                <a:xfrm>
                  <a:off x="2107" y="2440"/>
                  <a:ext cx="172" cy="288"/>
                </a:xfrm>
                <a:prstGeom prst="rect">
                  <a:avLst/>
                </a:prstGeom>
                <a:noFill/>
                <a:ln w="9525">
                  <a:noFill/>
                  <a:miter lim="800000"/>
                  <a:headEnd/>
                  <a:tailEnd/>
                </a:ln>
                <a:effectLst/>
              </p:spPr>
              <p:txBody>
                <a:bodyPr wrap="none">
                  <a:spAutoFit/>
                </a:bodyPr>
                <a:lstStyle/>
                <a:p>
                  <a:pPr eaLnBrk="1" hangingPunct="1"/>
                  <a:r>
                    <a:rPr lang="en-US" sz="2400" b="1">
                      <a:solidFill>
                        <a:srgbClr val="FC0128"/>
                      </a:solidFill>
                      <a:latin typeface="Tahoma" pitchFamily="34" charset="0"/>
                      <a:cs typeface="+mn-cs"/>
                    </a:rPr>
                    <a:t> </a:t>
                  </a:r>
                </a:p>
              </p:txBody>
            </p:sp>
            <p:sp>
              <p:nvSpPr>
                <p:cNvPr id="543787" name="Line 43"/>
                <p:cNvSpPr>
                  <a:spLocks noChangeShapeType="1"/>
                </p:cNvSpPr>
                <p:nvPr/>
              </p:nvSpPr>
              <p:spPr bwMode="auto">
                <a:xfrm>
                  <a:off x="2238" y="1006"/>
                  <a:ext cx="0" cy="1890"/>
                </a:xfrm>
                <a:prstGeom prst="line">
                  <a:avLst/>
                </a:prstGeom>
                <a:noFill/>
                <a:ln w="9525">
                  <a:solidFill>
                    <a:schemeClr val="accent2"/>
                  </a:solidFill>
                  <a:prstDash val="sysDot"/>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sp>
              <p:nvSpPr>
                <p:cNvPr id="543788" name="Oval 44"/>
                <p:cNvSpPr>
                  <a:spLocks noChangeArrowheads="1"/>
                </p:cNvSpPr>
                <p:nvPr/>
              </p:nvSpPr>
              <p:spPr bwMode="auto">
                <a:xfrm>
                  <a:off x="2215" y="2735"/>
                  <a:ext cx="56" cy="56"/>
                </a:xfrm>
                <a:prstGeom prst="ellipse">
                  <a:avLst/>
                </a:prstGeom>
                <a:solidFill>
                  <a:schemeClr val="accent2"/>
                </a:solidFill>
                <a:ln w="9525">
                  <a:no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grpSp>
          <p:sp>
            <p:nvSpPr>
              <p:cNvPr id="543795" name="Text Box 51"/>
              <p:cNvSpPr txBox="1">
                <a:spLocks noChangeArrowheads="1"/>
              </p:cNvSpPr>
              <p:nvPr/>
            </p:nvSpPr>
            <p:spPr bwMode="auto">
              <a:xfrm>
                <a:off x="2839" y="1094"/>
                <a:ext cx="668" cy="327"/>
              </a:xfrm>
              <a:prstGeom prst="rect">
                <a:avLst/>
              </a:prstGeom>
              <a:noFill/>
              <a:ln w="9525">
                <a:noFill/>
                <a:miter lim="800000"/>
                <a:headEnd/>
                <a:tailEnd/>
              </a:ln>
              <a:effectLst/>
            </p:spPr>
            <p:txBody>
              <a:bodyPr wrap="none">
                <a:spAutoFit/>
              </a:bodyPr>
              <a:lstStyle/>
              <a:p>
                <a:pPr eaLnBrk="1" hangingPunct="1"/>
                <a:r>
                  <a:rPr lang="en-US" sz="2800" i="1">
                    <a:solidFill>
                      <a:srgbClr val="063DE8"/>
                    </a:solidFill>
                    <a:latin typeface="Tahoma" pitchFamily="34" charset="0"/>
                    <a:cs typeface="+mn-cs"/>
                  </a:rPr>
                  <a:t>mode</a:t>
                </a:r>
              </a:p>
            </p:txBody>
          </p:sp>
        </p:grpSp>
        <p:sp>
          <p:nvSpPr>
            <p:cNvPr id="543802" name="Oval 58"/>
            <p:cNvSpPr>
              <a:spLocks noChangeArrowheads="1"/>
            </p:cNvSpPr>
            <p:nvPr/>
          </p:nvSpPr>
          <p:spPr bwMode="auto">
            <a:xfrm>
              <a:off x="2180" y="3050"/>
              <a:ext cx="73" cy="81"/>
            </a:xfrm>
            <a:prstGeom prst="ellipse">
              <a:avLst/>
            </a:prstGeom>
            <a:solidFill>
              <a:schemeClr val="accent1"/>
            </a:solidFill>
            <a:ln w="9525">
              <a:noFill/>
              <a:miter lim="800000"/>
              <a:headEnd/>
              <a:tailEnd/>
            </a:ln>
            <a:effectLst/>
          </p:spPr>
          <p:txBody>
            <a:bodyPr wrap="none" anchor="ctr"/>
            <a:lstStyle/>
            <a:p>
              <a:pPr eaLnBrk="1" hangingPunct="1"/>
              <a:endParaRPr lang="en-US" sz="1600">
                <a:solidFill>
                  <a:srgbClr val="000000"/>
                </a:solidFill>
                <a:latin typeface="Tahoma" pitchFamily="34" charset="0"/>
                <a:cs typeface="+mn-cs"/>
              </a:endParaRPr>
            </a:p>
          </p:txBody>
        </p:sp>
      </p:grpSp>
    </p:spTree>
    <p:extLst>
      <p:ext uri="{BB962C8B-B14F-4D97-AF65-F5344CB8AC3E}">
        <p14:creationId xmlns:p14="http://schemas.microsoft.com/office/powerpoint/2010/main" val="127881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43821"/>
                                        </p:tgtEl>
                                        <p:attrNameLst>
                                          <p:attrName>style.visibility</p:attrName>
                                        </p:attrNameLst>
                                      </p:cBhvr>
                                      <p:to>
                                        <p:strVal val="visible"/>
                                      </p:to>
                                    </p:set>
                                  </p:childTnLst>
                                  <p:subTnLst>
                                    <p:animClr clrSpc="rgb" dir="cw">
                                      <p:cBhvr override="childStyle">
                                        <p:cTn dur="1" fill="hold" display="0" masterRel="nextClick" afterEffect="1"/>
                                        <p:tgtEl>
                                          <p:spTgt spid="543821"/>
                                        </p:tgtEl>
                                        <p:attrNameLst>
                                          <p:attrName>ppt_c</p:attrName>
                                        </p:attrNameLst>
                                      </p:cBhvr>
                                      <p:to>
                                        <a:srgbClr val="DDDDD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379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499"/>
                                          </p:stCondLst>
                                        </p:cTn>
                                        <p:tgtEl>
                                          <p:spTgt spid="543818"/>
                                        </p:tgtEl>
                                        <p:attrNameLst>
                                          <p:attrName>style.visibility</p:attrName>
                                        </p:attrNameLst>
                                      </p:cBhvr>
                                      <p:to>
                                        <p:strVal val="visible"/>
                                      </p:to>
                                    </p:set>
                                  </p:childTnLst>
                                  <p:subTnLst>
                                    <p:animClr clrSpc="rgb" dir="cw">
                                      <p:cBhvr override="childStyle">
                                        <p:cTn dur="1" fill="hold" display="0" masterRel="nextClick" afterEffect="1"/>
                                        <p:tgtEl>
                                          <p:spTgt spid="543818"/>
                                        </p:tgtEl>
                                        <p:attrNameLst>
                                          <p:attrName>ppt_c</p:attrName>
                                        </p:attrNameLst>
                                      </p:cBhvr>
                                      <p:to>
                                        <a:srgbClr val="DDDDDD"/>
                                      </p:to>
                                    </p:animClr>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543800"/>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499"/>
                                          </p:stCondLst>
                                        </p:cTn>
                                        <p:tgtEl>
                                          <p:spTgt spid="543823"/>
                                        </p:tgtEl>
                                        <p:attrNameLst>
                                          <p:attrName>style.visibility</p:attrName>
                                        </p:attrNameLst>
                                      </p:cBhvr>
                                      <p:to>
                                        <p:strVal val="visible"/>
                                      </p:to>
                                    </p:set>
                                  </p:childTnLst>
                                  <p:subTnLst>
                                    <p:animClr clrSpc="rgb" dir="cw">
                                      <p:cBhvr override="childStyle">
                                        <p:cTn dur="1" fill="hold" display="0" masterRel="nextClick" afterEffect="1"/>
                                        <p:tgtEl>
                                          <p:spTgt spid="543823"/>
                                        </p:tgtEl>
                                        <p:attrNameLst>
                                          <p:attrName>ppt_c</p:attrName>
                                        </p:attrNameLst>
                                      </p:cBhvr>
                                      <p:to>
                                        <a:srgbClr val="DDDDDD"/>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43801"/>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499"/>
                                          </p:stCondLst>
                                        </p:cTn>
                                        <p:tgtEl>
                                          <p:spTgt spid="5438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800" grpId="0" animBg="1"/>
      <p:bldP spid="543801" grpId="0" animBg="1"/>
      <p:bldP spid="54379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8293" name="Oval 101"/>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94" name="Oval 102"/>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95" name="Oval 103"/>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96" name="Oval 104"/>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97" name="Oval 105"/>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98" name="Oval 106"/>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99" name="Oval 107"/>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0" name="Oval 108"/>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1" name="Oval 109"/>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2" name="Oval 110"/>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3" name="Oval 111"/>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4" name="Oval 112"/>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5" name="Oval 113"/>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6" name="Oval 114"/>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7" name="Oval 115"/>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8" name="Oval 116"/>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09" name="Oval 117"/>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0" name="Oval 118"/>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1" name="Oval 119"/>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2" name="Oval 120"/>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3" name="Oval 121"/>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4" name="Oval 122"/>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5" name="Oval 123"/>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6" name="Oval 124"/>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7" name="Oval 125"/>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8" name="Oval 126"/>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19" name="Oval 127"/>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0" name="Oval 128"/>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1" name="Oval 129"/>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2" name="Oval 130"/>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3" name="Oval 131"/>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4" name="Oval 132"/>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5" name="Oval 133"/>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6" name="Oval 134"/>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7" name="Oval 135"/>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8" name="Oval 136"/>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29" name="Oval 137"/>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0" name="Oval 138"/>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1" name="Oval 139"/>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2" name="Oval 140"/>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3" name="Oval 141"/>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4" name="Oval 142"/>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5" name="Oval 143"/>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6" name="Oval 144"/>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7" name="Oval 145"/>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8" name="Oval 146"/>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39" name="Oval 147"/>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0" name="Oval 148"/>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1" name="Oval 149"/>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2" name="Oval 150"/>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3" name="Oval 151"/>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4" name="Oval 152"/>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5" name="Oval 153"/>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6" name="Oval 154"/>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7" name="Oval 155"/>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8" name="Oval 156"/>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49" name="Oval 157"/>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0" name="Oval 158"/>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1" name="Oval 159"/>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2" name="Oval 160"/>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3" name="Oval 161"/>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4" name="Oval 162"/>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5" name="Oval 163"/>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6" name="Oval 164"/>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7" name="Oval 165"/>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8" name="Oval 166"/>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59" name="Oval 167"/>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0" name="Oval 168"/>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1" name="Oval 169"/>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2" name="Oval 170"/>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3" name="Oval 171"/>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4" name="Oval 172"/>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5" name="Oval 173"/>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6" name="Oval 174"/>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7" name="Oval 175"/>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8" name="Oval 176"/>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69" name="Oval 177"/>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0" name="Oval 178"/>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1" name="Oval 179"/>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2" name="Oval 180"/>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3" name="Oval 181"/>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4" name="Oval 182"/>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5" name="Oval 183"/>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6" name="Oval 184"/>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7" name="Oval 185"/>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8" name="Oval 186"/>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79" name="Oval 187"/>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0" name="Oval 188"/>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1" name="Oval 189"/>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2" name="Oval 190"/>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3" name="Oval 191"/>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4" name="Oval 192"/>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6" name="Rectangle 194"/>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8398" name="Group 206"/>
          <p:cNvGrpSpPr>
            <a:grpSpLocks/>
          </p:cNvGrpSpPr>
          <p:nvPr/>
        </p:nvGrpSpPr>
        <p:grpSpPr bwMode="auto">
          <a:xfrm>
            <a:off x="2590800" y="1524000"/>
            <a:ext cx="2819400" cy="2895600"/>
            <a:chOff x="3744" y="4464"/>
            <a:chExt cx="1776" cy="1824"/>
          </a:xfrm>
        </p:grpSpPr>
        <p:sp>
          <p:nvSpPr>
            <p:cNvPr id="8385" name="Oval 193"/>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8393" name="Group 201"/>
            <p:cNvGrpSpPr>
              <a:grpSpLocks/>
            </p:cNvGrpSpPr>
            <p:nvPr/>
          </p:nvGrpSpPr>
          <p:grpSpPr bwMode="auto">
            <a:xfrm>
              <a:off x="4491" y="5231"/>
              <a:ext cx="288" cy="288"/>
              <a:chOff x="4486" y="3484"/>
              <a:chExt cx="288" cy="288"/>
            </a:xfrm>
          </p:grpSpPr>
          <p:sp>
            <p:nvSpPr>
              <p:cNvPr id="8387" name="Oval 195"/>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88" name="Line 196"/>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392" name="Line 200"/>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grpSp>
        <p:nvGrpSpPr>
          <p:cNvPr id="8401" name="Group 209"/>
          <p:cNvGrpSpPr>
            <a:grpSpLocks/>
          </p:cNvGrpSpPr>
          <p:nvPr/>
        </p:nvGrpSpPr>
        <p:grpSpPr bwMode="auto">
          <a:xfrm>
            <a:off x="4343400" y="2895600"/>
            <a:ext cx="457200" cy="457200"/>
            <a:chOff x="4486" y="3484"/>
            <a:chExt cx="288" cy="288"/>
          </a:xfrm>
        </p:grpSpPr>
        <p:sp>
          <p:nvSpPr>
            <p:cNvPr id="8402" name="Oval 210"/>
            <p:cNvSpPr>
              <a:spLocks noChangeArrowheads="1"/>
            </p:cNvSpPr>
            <p:nvPr/>
          </p:nvSpPr>
          <p:spPr bwMode="auto">
            <a:xfrm>
              <a:off x="4560" y="3552"/>
              <a:ext cx="144" cy="144"/>
            </a:xfrm>
            <a:prstGeom prst="ellipse">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 name="Line 211"/>
            <p:cNvSpPr>
              <a:spLocks noChangeShapeType="1"/>
            </p:cNvSpPr>
            <p:nvPr/>
          </p:nvSpPr>
          <p:spPr bwMode="auto">
            <a:xfrm>
              <a:off x="4632" y="3484"/>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404" name="Line 212"/>
            <p:cNvSpPr>
              <a:spLocks noChangeShapeType="1"/>
            </p:cNvSpPr>
            <p:nvPr/>
          </p:nvSpPr>
          <p:spPr bwMode="auto">
            <a:xfrm rot="-5400000">
              <a:off x="4630" y="3482"/>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8405" name="AutoShape 213"/>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8407" name="Freeform 215"/>
          <p:cNvSpPr>
            <a:spLocks/>
          </p:cNvSpPr>
          <p:nvPr/>
        </p:nvSpPr>
        <p:spPr bwMode="auto">
          <a:xfrm>
            <a:off x="5310188" y="1443038"/>
            <a:ext cx="2170112" cy="1014412"/>
          </a:xfrm>
          <a:custGeom>
            <a:avLst/>
            <a:gdLst>
              <a:gd name="T0" fmla="*/ 1367 w 1367"/>
              <a:gd name="T1" fmla="*/ 21 h 639"/>
              <a:gd name="T2" fmla="*/ 1263 w 1367"/>
              <a:gd name="T3" fmla="*/ 14 h 639"/>
              <a:gd name="T4" fmla="*/ 1201 w 1367"/>
              <a:gd name="T5" fmla="*/ 42 h 639"/>
              <a:gd name="T6" fmla="*/ 874 w 1367"/>
              <a:gd name="T7" fmla="*/ 139 h 639"/>
              <a:gd name="T8" fmla="*/ 798 w 1367"/>
              <a:gd name="T9" fmla="*/ 160 h 639"/>
              <a:gd name="T10" fmla="*/ 756 w 1367"/>
              <a:gd name="T11" fmla="*/ 174 h 639"/>
              <a:gd name="T12" fmla="*/ 743 w 1367"/>
              <a:gd name="T13" fmla="*/ 194 h 639"/>
              <a:gd name="T14" fmla="*/ 722 w 1367"/>
              <a:gd name="T15" fmla="*/ 201 h 639"/>
              <a:gd name="T16" fmla="*/ 715 w 1367"/>
              <a:gd name="T17" fmla="*/ 222 h 639"/>
              <a:gd name="T18" fmla="*/ 687 w 1367"/>
              <a:gd name="T19" fmla="*/ 264 h 639"/>
              <a:gd name="T20" fmla="*/ 631 w 1367"/>
              <a:gd name="T21" fmla="*/ 333 h 639"/>
              <a:gd name="T22" fmla="*/ 437 w 1367"/>
              <a:gd name="T23" fmla="*/ 375 h 639"/>
              <a:gd name="T24" fmla="*/ 402 w 1367"/>
              <a:gd name="T25" fmla="*/ 382 h 639"/>
              <a:gd name="T26" fmla="*/ 361 w 1367"/>
              <a:gd name="T27" fmla="*/ 396 h 639"/>
              <a:gd name="T28" fmla="*/ 347 w 1367"/>
              <a:gd name="T29" fmla="*/ 416 h 639"/>
              <a:gd name="T30" fmla="*/ 326 w 1367"/>
              <a:gd name="T31" fmla="*/ 430 h 639"/>
              <a:gd name="T32" fmla="*/ 250 w 1367"/>
              <a:gd name="T33" fmla="*/ 528 h 639"/>
              <a:gd name="T34" fmla="*/ 180 w 1367"/>
              <a:gd name="T35" fmla="*/ 597 h 639"/>
              <a:gd name="T36" fmla="*/ 139 w 1367"/>
              <a:gd name="T37" fmla="*/ 625 h 639"/>
              <a:gd name="T38" fmla="*/ 118 w 1367"/>
              <a:gd name="T39" fmla="*/ 639 h 639"/>
              <a:gd name="T40" fmla="*/ 0 w 1367"/>
              <a:gd name="T41" fmla="*/ 62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67" h="639">
                <a:moveTo>
                  <a:pt x="1367" y="21"/>
                </a:moveTo>
                <a:cubicBezTo>
                  <a:pt x="1305" y="0"/>
                  <a:pt x="1340" y="5"/>
                  <a:pt x="1263" y="14"/>
                </a:cubicBezTo>
                <a:cubicBezTo>
                  <a:pt x="1213" y="31"/>
                  <a:pt x="1233" y="20"/>
                  <a:pt x="1201" y="42"/>
                </a:cubicBezTo>
                <a:cubicBezTo>
                  <a:pt x="1119" y="162"/>
                  <a:pt x="1014" y="134"/>
                  <a:pt x="874" y="139"/>
                </a:cubicBezTo>
                <a:cubicBezTo>
                  <a:pt x="826" y="149"/>
                  <a:pt x="851" y="142"/>
                  <a:pt x="798" y="160"/>
                </a:cubicBezTo>
                <a:cubicBezTo>
                  <a:pt x="784" y="165"/>
                  <a:pt x="756" y="174"/>
                  <a:pt x="756" y="174"/>
                </a:cubicBezTo>
                <a:cubicBezTo>
                  <a:pt x="752" y="181"/>
                  <a:pt x="749" y="189"/>
                  <a:pt x="743" y="194"/>
                </a:cubicBezTo>
                <a:cubicBezTo>
                  <a:pt x="737" y="199"/>
                  <a:pt x="727" y="196"/>
                  <a:pt x="722" y="201"/>
                </a:cubicBezTo>
                <a:cubicBezTo>
                  <a:pt x="717" y="206"/>
                  <a:pt x="719" y="216"/>
                  <a:pt x="715" y="222"/>
                </a:cubicBezTo>
                <a:cubicBezTo>
                  <a:pt x="707" y="237"/>
                  <a:pt x="696" y="250"/>
                  <a:pt x="687" y="264"/>
                </a:cubicBezTo>
                <a:cubicBezTo>
                  <a:pt x="667" y="293"/>
                  <a:pt x="667" y="321"/>
                  <a:pt x="631" y="333"/>
                </a:cubicBezTo>
                <a:cubicBezTo>
                  <a:pt x="570" y="375"/>
                  <a:pt x="510" y="370"/>
                  <a:pt x="437" y="375"/>
                </a:cubicBezTo>
                <a:cubicBezTo>
                  <a:pt x="425" y="377"/>
                  <a:pt x="413" y="379"/>
                  <a:pt x="402" y="382"/>
                </a:cubicBezTo>
                <a:cubicBezTo>
                  <a:pt x="388" y="386"/>
                  <a:pt x="361" y="396"/>
                  <a:pt x="361" y="396"/>
                </a:cubicBezTo>
                <a:cubicBezTo>
                  <a:pt x="356" y="403"/>
                  <a:pt x="353" y="410"/>
                  <a:pt x="347" y="416"/>
                </a:cubicBezTo>
                <a:cubicBezTo>
                  <a:pt x="341" y="422"/>
                  <a:pt x="332" y="424"/>
                  <a:pt x="326" y="430"/>
                </a:cubicBezTo>
                <a:cubicBezTo>
                  <a:pt x="297" y="464"/>
                  <a:pt x="287" y="503"/>
                  <a:pt x="250" y="528"/>
                </a:cubicBezTo>
                <a:cubicBezTo>
                  <a:pt x="231" y="555"/>
                  <a:pt x="210" y="587"/>
                  <a:pt x="180" y="597"/>
                </a:cubicBezTo>
                <a:cubicBezTo>
                  <a:pt x="166" y="606"/>
                  <a:pt x="153" y="616"/>
                  <a:pt x="139" y="625"/>
                </a:cubicBezTo>
                <a:cubicBezTo>
                  <a:pt x="132" y="630"/>
                  <a:pt x="118" y="639"/>
                  <a:pt x="118" y="639"/>
                </a:cubicBezTo>
                <a:cubicBezTo>
                  <a:pt x="106" y="638"/>
                  <a:pt x="30" y="625"/>
                  <a:pt x="0" y="625"/>
                </a:cubicBezTo>
              </a:path>
            </a:pathLst>
          </a:custGeom>
          <a:noFill/>
          <a:ln w="9525" cap="flat">
            <a:solidFill>
              <a:srgbClr val="00CCFF"/>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408" name="AutoShape 216"/>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sp>
        <p:nvSpPr>
          <p:cNvPr id="8409" name="Freeform 217"/>
          <p:cNvSpPr>
            <a:spLocks/>
          </p:cNvSpPr>
          <p:nvPr/>
        </p:nvSpPr>
        <p:spPr bwMode="auto">
          <a:xfrm>
            <a:off x="4645025" y="2103438"/>
            <a:ext cx="2824163" cy="930275"/>
          </a:xfrm>
          <a:custGeom>
            <a:avLst/>
            <a:gdLst>
              <a:gd name="T0" fmla="*/ 1779 w 1779"/>
              <a:gd name="T1" fmla="*/ 42 h 586"/>
              <a:gd name="T2" fmla="*/ 1717 w 1779"/>
              <a:gd name="T3" fmla="*/ 7 h 586"/>
              <a:gd name="T4" fmla="*/ 1696 w 1779"/>
              <a:gd name="T5" fmla="*/ 0 h 586"/>
              <a:gd name="T6" fmla="*/ 1418 w 1779"/>
              <a:gd name="T7" fmla="*/ 42 h 586"/>
              <a:gd name="T8" fmla="*/ 1335 w 1779"/>
              <a:gd name="T9" fmla="*/ 98 h 586"/>
              <a:gd name="T10" fmla="*/ 1286 w 1779"/>
              <a:gd name="T11" fmla="*/ 132 h 586"/>
              <a:gd name="T12" fmla="*/ 1002 w 1779"/>
              <a:gd name="T13" fmla="*/ 250 h 586"/>
              <a:gd name="T14" fmla="*/ 801 w 1779"/>
              <a:gd name="T15" fmla="*/ 313 h 586"/>
              <a:gd name="T16" fmla="*/ 738 w 1779"/>
              <a:gd name="T17" fmla="*/ 361 h 586"/>
              <a:gd name="T18" fmla="*/ 648 w 1779"/>
              <a:gd name="T19" fmla="*/ 417 h 586"/>
              <a:gd name="T20" fmla="*/ 586 w 1779"/>
              <a:gd name="T21" fmla="*/ 472 h 586"/>
              <a:gd name="T22" fmla="*/ 558 w 1779"/>
              <a:gd name="T23" fmla="*/ 514 h 586"/>
              <a:gd name="T24" fmla="*/ 551 w 1779"/>
              <a:gd name="T25" fmla="*/ 535 h 586"/>
              <a:gd name="T26" fmla="*/ 509 w 1779"/>
              <a:gd name="T27" fmla="*/ 563 h 586"/>
              <a:gd name="T28" fmla="*/ 488 w 1779"/>
              <a:gd name="T29" fmla="*/ 576 h 586"/>
              <a:gd name="T30" fmla="*/ 176 w 1779"/>
              <a:gd name="T31" fmla="*/ 549 h 586"/>
              <a:gd name="T32" fmla="*/ 3 w 1779"/>
              <a:gd name="T33" fmla="*/ 583 h 586"/>
              <a:gd name="T34" fmla="*/ 16 w 1779"/>
              <a:gd name="T35" fmla="*/ 58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9" h="586">
                <a:moveTo>
                  <a:pt x="1779" y="42"/>
                </a:moveTo>
                <a:cubicBezTo>
                  <a:pt x="1748" y="11"/>
                  <a:pt x="1767" y="24"/>
                  <a:pt x="1717" y="7"/>
                </a:cubicBezTo>
                <a:cubicBezTo>
                  <a:pt x="1710" y="5"/>
                  <a:pt x="1696" y="0"/>
                  <a:pt x="1696" y="0"/>
                </a:cubicBezTo>
                <a:cubicBezTo>
                  <a:pt x="1633" y="3"/>
                  <a:pt x="1487" y="3"/>
                  <a:pt x="1418" y="42"/>
                </a:cubicBezTo>
                <a:cubicBezTo>
                  <a:pt x="1390" y="58"/>
                  <a:pt x="1362" y="80"/>
                  <a:pt x="1335" y="98"/>
                </a:cubicBezTo>
                <a:cubicBezTo>
                  <a:pt x="1318" y="109"/>
                  <a:pt x="1286" y="132"/>
                  <a:pt x="1286" y="132"/>
                </a:cubicBezTo>
                <a:cubicBezTo>
                  <a:pt x="1222" y="235"/>
                  <a:pt x="1110" y="243"/>
                  <a:pt x="1002" y="250"/>
                </a:cubicBezTo>
                <a:cubicBezTo>
                  <a:pt x="931" y="260"/>
                  <a:pt x="864" y="281"/>
                  <a:pt x="801" y="313"/>
                </a:cubicBezTo>
                <a:cubicBezTo>
                  <a:pt x="777" y="325"/>
                  <a:pt x="762" y="348"/>
                  <a:pt x="738" y="361"/>
                </a:cubicBezTo>
                <a:cubicBezTo>
                  <a:pt x="708" y="378"/>
                  <a:pt x="672" y="393"/>
                  <a:pt x="648" y="417"/>
                </a:cubicBezTo>
                <a:cubicBezTo>
                  <a:pt x="600" y="465"/>
                  <a:pt x="623" y="448"/>
                  <a:pt x="586" y="472"/>
                </a:cubicBezTo>
                <a:cubicBezTo>
                  <a:pt x="569" y="522"/>
                  <a:pt x="593" y="462"/>
                  <a:pt x="558" y="514"/>
                </a:cubicBezTo>
                <a:cubicBezTo>
                  <a:pt x="554" y="520"/>
                  <a:pt x="556" y="530"/>
                  <a:pt x="551" y="535"/>
                </a:cubicBezTo>
                <a:cubicBezTo>
                  <a:pt x="539" y="547"/>
                  <a:pt x="523" y="554"/>
                  <a:pt x="509" y="563"/>
                </a:cubicBezTo>
                <a:cubicBezTo>
                  <a:pt x="502" y="567"/>
                  <a:pt x="488" y="576"/>
                  <a:pt x="488" y="576"/>
                </a:cubicBezTo>
                <a:cubicBezTo>
                  <a:pt x="379" y="572"/>
                  <a:pt x="283" y="560"/>
                  <a:pt x="176" y="549"/>
                </a:cubicBezTo>
                <a:cubicBezTo>
                  <a:pt x="168" y="550"/>
                  <a:pt x="26" y="560"/>
                  <a:pt x="3" y="583"/>
                </a:cubicBezTo>
                <a:cubicBezTo>
                  <a:pt x="0" y="586"/>
                  <a:pt x="12" y="583"/>
                  <a:pt x="16" y="583"/>
                </a:cubicBezTo>
              </a:path>
            </a:pathLst>
          </a:custGeom>
          <a:noFill/>
          <a:ln w="9525" cap="flat">
            <a:solidFill>
              <a:srgbClr val="FF99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410" name="AutoShape 218"/>
          <p:cNvSpPr>
            <a:spLocks noChangeArrowheads="1"/>
          </p:cNvSpPr>
          <p:nvPr/>
        </p:nvSpPr>
        <p:spPr bwMode="auto">
          <a:xfrm rot="880212">
            <a:off x="3997325" y="2968625"/>
            <a:ext cx="609600" cy="152400"/>
          </a:xfrm>
          <a:prstGeom prst="rightArrow">
            <a:avLst>
              <a:gd name="adj1" fmla="val 50000"/>
              <a:gd name="adj2" fmla="val 10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11" name="AutoShape 219"/>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Mean Shift</a:t>
            </a:r>
          </a:p>
          <a:p>
            <a:pPr algn="ctr" eaLnBrk="1" hangingPunct="1"/>
            <a:r>
              <a:rPr lang="en-US" altLang="sk-SK" sz="1600" smtClean="0">
                <a:solidFill>
                  <a:srgbClr val="000000"/>
                </a:solidFill>
                <a:latin typeface="Arial" charset="0"/>
              </a:rPr>
              <a:t>vector</a:t>
            </a:r>
          </a:p>
        </p:txBody>
      </p:sp>
      <p:sp>
        <p:nvSpPr>
          <p:cNvPr id="8412" name="Freeform 220"/>
          <p:cNvSpPr>
            <a:spLocks/>
          </p:cNvSpPr>
          <p:nvPr/>
        </p:nvSpPr>
        <p:spPr bwMode="auto">
          <a:xfrm>
            <a:off x="4043363" y="3140075"/>
            <a:ext cx="3403600" cy="2632075"/>
          </a:xfrm>
          <a:custGeom>
            <a:avLst/>
            <a:gdLst>
              <a:gd name="T0" fmla="*/ 2144 w 2144"/>
              <a:gd name="T1" fmla="*/ 1658 h 1658"/>
              <a:gd name="T2" fmla="*/ 2033 w 2144"/>
              <a:gd name="T3" fmla="*/ 1610 h 1658"/>
              <a:gd name="T4" fmla="*/ 1978 w 2144"/>
              <a:gd name="T5" fmla="*/ 1582 h 1658"/>
              <a:gd name="T6" fmla="*/ 1915 w 2144"/>
              <a:gd name="T7" fmla="*/ 1534 h 1658"/>
              <a:gd name="T8" fmla="*/ 1881 w 2144"/>
              <a:gd name="T9" fmla="*/ 1492 h 1658"/>
              <a:gd name="T10" fmla="*/ 1853 w 2144"/>
              <a:gd name="T11" fmla="*/ 1450 h 1658"/>
              <a:gd name="T12" fmla="*/ 1811 w 2144"/>
              <a:gd name="T13" fmla="*/ 1395 h 1658"/>
              <a:gd name="T14" fmla="*/ 1485 w 2144"/>
              <a:gd name="T15" fmla="*/ 1291 h 1658"/>
              <a:gd name="T16" fmla="*/ 1402 w 2144"/>
              <a:gd name="T17" fmla="*/ 1256 h 1658"/>
              <a:gd name="T18" fmla="*/ 1381 w 2144"/>
              <a:gd name="T19" fmla="*/ 1249 h 1658"/>
              <a:gd name="T20" fmla="*/ 1318 w 2144"/>
              <a:gd name="T21" fmla="*/ 1193 h 1658"/>
              <a:gd name="T22" fmla="*/ 1284 w 2144"/>
              <a:gd name="T23" fmla="*/ 1159 h 1658"/>
              <a:gd name="T24" fmla="*/ 1249 w 2144"/>
              <a:gd name="T25" fmla="*/ 1096 h 1658"/>
              <a:gd name="T26" fmla="*/ 1166 w 2144"/>
              <a:gd name="T27" fmla="*/ 1034 h 1658"/>
              <a:gd name="T28" fmla="*/ 1131 w 2144"/>
              <a:gd name="T29" fmla="*/ 1027 h 1658"/>
              <a:gd name="T30" fmla="*/ 978 w 2144"/>
              <a:gd name="T31" fmla="*/ 1020 h 1658"/>
              <a:gd name="T32" fmla="*/ 749 w 2144"/>
              <a:gd name="T33" fmla="*/ 874 h 1658"/>
              <a:gd name="T34" fmla="*/ 701 w 2144"/>
              <a:gd name="T35" fmla="*/ 812 h 1658"/>
              <a:gd name="T36" fmla="*/ 666 w 2144"/>
              <a:gd name="T37" fmla="*/ 722 h 1658"/>
              <a:gd name="T38" fmla="*/ 624 w 2144"/>
              <a:gd name="T39" fmla="*/ 617 h 1658"/>
              <a:gd name="T40" fmla="*/ 562 w 2144"/>
              <a:gd name="T41" fmla="*/ 548 h 1658"/>
              <a:gd name="T42" fmla="*/ 541 w 2144"/>
              <a:gd name="T43" fmla="*/ 527 h 1658"/>
              <a:gd name="T44" fmla="*/ 312 w 2144"/>
              <a:gd name="T45" fmla="*/ 472 h 1658"/>
              <a:gd name="T46" fmla="*/ 48 w 2144"/>
              <a:gd name="T47" fmla="*/ 382 h 1658"/>
              <a:gd name="T48" fmla="*/ 0 w 2144"/>
              <a:gd name="T49" fmla="*/ 298 h 1658"/>
              <a:gd name="T50" fmla="*/ 69 w 2144"/>
              <a:gd name="T51" fmla="*/ 125 h 1658"/>
              <a:gd name="T52" fmla="*/ 146 w 2144"/>
              <a:gd name="T53" fmla="*/ 69 h 1658"/>
              <a:gd name="T54" fmla="*/ 187 w 2144"/>
              <a:gd name="T55" fmla="*/ 0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44" h="1658">
                <a:moveTo>
                  <a:pt x="2144" y="1658"/>
                </a:moveTo>
                <a:cubicBezTo>
                  <a:pt x="2101" y="1644"/>
                  <a:pt x="2079" y="1621"/>
                  <a:pt x="2033" y="1610"/>
                </a:cubicBezTo>
                <a:cubicBezTo>
                  <a:pt x="1970" y="1563"/>
                  <a:pt x="2038" y="1608"/>
                  <a:pt x="1978" y="1582"/>
                </a:cubicBezTo>
                <a:cubicBezTo>
                  <a:pt x="1954" y="1571"/>
                  <a:pt x="1937" y="1548"/>
                  <a:pt x="1915" y="1534"/>
                </a:cubicBezTo>
                <a:cubicBezTo>
                  <a:pt x="1905" y="1519"/>
                  <a:pt x="1891" y="1507"/>
                  <a:pt x="1881" y="1492"/>
                </a:cubicBezTo>
                <a:cubicBezTo>
                  <a:pt x="1845" y="1435"/>
                  <a:pt x="1915" y="1512"/>
                  <a:pt x="1853" y="1450"/>
                </a:cubicBezTo>
                <a:cubicBezTo>
                  <a:pt x="1844" y="1422"/>
                  <a:pt x="1835" y="1411"/>
                  <a:pt x="1811" y="1395"/>
                </a:cubicBezTo>
                <a:cubicBezTo>
                  <a:pt x="1769" y="1269"/>
                  <a:pt x="1577" y="1294"/>
                  <a:pt x="1485" y="1291"/>
                </a:cubicBezTo>
                <a:cubicBezTo>
                  <a:pt x="1455" y="1281"/>
                  <a:pt x="1432" y="1266"/>
                  <a:pt x="1402" y="1256"/>
                </a:cubicBezTo>
                <a:cubicBezTo>
                  <a:pt x="1395" y="1254"/>
                  <a:pt x="1381" y="1249"/>
                  <a:pt x="1381" y="1249"/>
                </a:cubicBezTo>
                <a:cubicBezTo>
                  <a:pt x="1333" y="1201"/>
                  <a:pt x="1355" y="1218"/>
                  <a:pt x="1318" y="1193"/>
                </a:cubicBezTo>
                <a:cubicBezTo>
                  <a:pt x="1284" y="1141"/>
                  <a:pt x="1329" y="1204"/>
                  <a:pt x="1284" y="1159"/>
                </a:cubicBezTo>
                <a:cubicBezTo>
                  <a:pt x="1266" y="1141"/>
                  <a:pt x="1265" y="1116"/>
                  <a:pt x="1249" y="1096"/>
                </a:cubicBezTo>
                <a:cubicBezTo>
                  <a:pt x="1227" y="1070"/>
                  <a:pt x="1193" y="1053"/>
                  <a:pt x="1166" y="1034"/>
                </a:cubicBezTo>
                <a:cubicBezTo>
                  <a:pt x="1156" y="1027"/>
                  <a:pt x="1143" y="1028"/>
                  <a:pt x="1131" y="1027"/>
                </a:cubicBezTo>
                <a:cubicBezTo>
                  <a:pt x="1080" y="1023"/>
                  <a:pt x="1029" y="1022"/>
                  <a:pt x="978" y="1020"/>
                </a:cubicBezTo>
                <a:cubicBezTo>
                  <a:pt x="881" y="1003"/>
                  <a:pt x="810" y="950"/>
                  <a:pt x="749" y="874"/>
                </a:cubicBezTo>
                <a:cubicBezTo>
                  <a:pt x="731" y="852"/>
                  <a:pt x="711" y="842"/>
                  <a:pt x="701" y="812"/>
                </a:cubicBezTo>
                <a:cubicBezTo>
                  <a:pt x="690" y="779"/>
                  <a:pt x="679" y="753"/>
                  <a:pt x="666" y="722"/>
                </a:cubicBezTo>
                <a:cubicBezTo>
                  <a:pt x="651" y="685"/>
                  <a:pt x="646" y="650"/>
                  <a:pt x="624" y="617"/>
                </a:cubicBezTo>
                <a:cubicBezTo>
                  <a:pt x="612" y="578"/>
                  <a:pt x="598" y="572"/>
                  <a:pt x="562" y="548"/>
                </a:cubicBezTo>
                <a:cubicBezTo>
                  <a:pt x="554" y="543"/>
                  <a:pt x="550" y="532"/>
                  <a:pt x="541" y="527"/>
                </a:cubicBezTo>
                <a:cubicBezTo>
                  <a:pt x="478" y="491"/>
                  <a:pt x="381" y="480"/>
                  <a:pt x="312" y="472"/>
                </a:cubicBezTo>
                <a:cubicBezTo>
                  <a:pt x="227" y="444"/>
                  <a:pt x="125" y="430"/>
                  <a:pt x="48" y="382"/>
                </a:cubicBezTo>
                <a:cubicBezTo>
                  <a:pt x="30" y="353"/>
                  <a:pt x="18" y="325"/>
                  <a:pt x="0" y="298"/>
                </a:cubicBezTo>
                <a:cubicBezTo>
                  <a:pt x="7" y="224"/>
                  <a:pt x="6" y="167"/>
                  <a:pt x="69" y="125"/>
                </a:cubicBezTo>
                <a:cubicBezTo>
                  <a:pt x="83" y="103"/>
                  <a:pt x="121" y="77"/>
                  <a:pt x="146" y="69"/>
                </a:cubicBezTo>
                <a:cubicBezTo>
                  <a:pt x="164" y="42"/>
                  <a:pt x="187" y="36"/>
                  <a:pt x="187" y="0"/>
                </a:cubicBezTo>
              </a:path>
            </a:pathLst>
          </a:custGeom>
          <a:noFill/>
          <a:ln w="9525" cap="flat">
            <a:solidFill>
              <a:schemeClr val="tx1"/>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413" name="Text Box 221"/>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2761575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272" fill="hold" nodeType="clickEffect">
                                  <p:stCondLst>
                                    <p:cond delay="0"/>
                                  </p:stCondLst>
                                  <p:childTnLst>
                                    <p:set>
                                      <p:cBhvr>
                                        <p:cTn id="10" dur="1" fill="hold">
                                          <p:stCondLst>
                                            <p:cond delay="0"/>
                                          </p:stCondLst>
                                        </p:cTn>
                                        <p:tgtEl>
                                          <p:spTgt spid="8398"/>
                                        </p:tgtEl>
                                        <p:attrNameLst>
                                          <p:attrName>style.visibility</p:attrName>
                                        </p:attrNameLst>
                                      </p:cBhvr>
                                      <p:to>
                                        <p:strVal val="visible"/>
                                      </p:to>
                                    </p:set>
                                    <p:anim calcmode="lin" valueType="num">
                                      <p:cBhvr>
                                        <p:cTn id="11" dur="500" fill="hold"/>
                                        <p:tgtEl>
                                          <p:spTgt spid="8398"/>
                                        </p:tgtEl>
                                        <p:attrNameLst>
                                          <p:attrName>ppt_w</p:attrName>
                                        </p:attrNameLst>
                                      </p:cBhvr>
                                      <p:tavLst>
                                        <p:tav tm="0">
                                          <p:val>
                                            <p:strVal val="2/3*#ppt_w"/>
                                          </p:val>
                                        </p:tav>
                                        <p:tav tm="100000">
                                          <p:val>
                                            <p:strVal val="#ppt_w"/>
                                          </p:val>
                                        </p:tav>
                                      </p:tavLst>
                                    </p:anim>
                                    <p:anim calcmode="lin" valueType="num">
                                      <p:cBhvr>
                                        <p:cTn id="12" dur="500" fill="hold"/>
                                        <p:tgtEl>
                                          <p:spTgt spid="8398"/>
                                        </p:tgtEl>
                                        <p:attrNameLst>
                                          <p:attrName>ppt_h</p:attrName>
                                        </p:attrNameLst>
                                      </p:cBhvr>
                                      <p:tavLst>
                                        <p:tav tm="0">
                                          <p:val>
                                            <p:strVal val="2/3*#ppt_h"/>
                                          </p:val>
                                        </p:tav>
                                        <p:tav tm="100000">
                                          <p:val>
                                            <p:strVal val="#ppt_h"/>
                                          </p:val>
                                        </p:tav>
                                      </p:tavLst>
                                    </p:anim>
                                  </p:childTnLst>
                                </p:cTn>
                              </p:par>
                              <p:par>
                                <p:cTn id="13" presetID="1" presetClass="entr" presetSubtype="0" fill="hold" grpId="0" nodeType="withEffect">
                                  <p:stCondLst>
                                    <p:cond delay="0"/>
                                  </p:stCondLst>
                                  <p:childTnLst>
                                    <p:set>
                                      <p:cBhvr>
                                        <p:cTn id="14" dur="1" fill="hold">
                                          <p:stCondLst>
                                            <p:cond delay="0"/>
                                          </p:stCondLst>
                                        </p:cTn>
                                        <p:tgtEl>
                                          <p:spTgt spid="8405"/>
                                        </p:tgtEl>
                                        <p:attrNameLst>
                                          <p:attrName>style.visibility</p:attrName>
                                        </p:attrNameLst>
                                      </p:cBhvr>
                                      <p:to>
                                        <p:strVal val="visible"/>
                                      </p:to>
                                    </p:set>
                                  </p:childTnLst>
                                </p:cTn>
                              </p:par>
                            </p:childTnLst>
                          </p:cTn>
                        </p:par>
                        <p:par>
                          <p:cTn id="15" fill="hold" nodeType="afterGroup">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8407"/>
                                        </p:tgtEl>
                                        <p:attrNameLst>
                                          <p:attrName>style.visibility</p:attrName>
                                        </p:attrNameLst>
                                      </p:cBhvr>
                                      <p:to>
                                        <p:strVal val="visible"/>
                                      </p:to>
                                    </p:set>
                                    <p:animEffect transition="in" filter="wipe(up)">
                                      <p:cBhvr>
                                        <p:cTn id="18" dur="500"/>
                                        <p:tgtEl>
                                          <p:spTgt spid="8407"/>
                                        </p:tgtEl>
                                      </p:cBhvr>
                                    </p:animEffect>
                                  </p:childTnLst>
                                </p:cTn>
                              </p:par>
                            </p:childTnLst>
                          </p:cTn>
                        </p:par>
                        <p:par>
                          <p:cTn id="19" fill="hold" nodeType="afterGroup">
                            <p:stCondLst>
                              <p:cond delay="1000"/>
                            </p:stCondLst>
                            <p:childTnLst>
                              <p:par>
                                <p:cTn id="20" presetID="1" presetClass="exit" presetSubtype="0" fill="hold" grpId="1" nodeType="afterEffect">
                                  <p:stCondLst>
                                    <p:cond delay="5000"/>
                                  </p:stCondLst>
                                  <p:childTnLst>
                                    <p:set>
                                      <p:cBhvr>
                                        <p:cTn id="21" dur="1" fill="hold">
                                          <p:stCondLst>
                                            <p:cond delay="0"/>
                                          </p:stCondLst>
                                        </p:cTn>
                                        <p:tgtEl>
                                          <p:spTgt spid="8407"/>
                                        </p:tgtEl>
                                        <p:attrNameLst>
                                          <p:attrName>style.visibility</p:attrName>
                                        </p:attrNameLst>
                                      </p:cBhvr>
                                      <p:to>
                                        <p:strVal val="hidden"/>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3" presetClass="entr" presetSubtype="32" fill="hold" nodeType="clickEffect">
                                  <p:stCondLst>
                                    <p:cond delay="0"/>
                                  </p:stCondLst>
                                  <p:childTnLst>
                                    <p:set>
                                      <p:cBhvr>
                                        <p:cTn id="25" dur="1" fill="hold">
                                          <p:stCondLst>
                                            <p:cond delay="0"/>
                                          </p:stCondLst>
                                        </p:cTn>
                                        <p:tgtEl>
                                          <p:spTgt spid="8401"/>
                                        </p:tgtEl>
                                        <p:attrNameLst>
                                          <p:attrName>style.visibility</p:attrName>
                                        </p:attrNameLst>
                                      </p:cBhvr>
                                      <p:to>
                                        <p:strVal val="visible"/>
                                      </p:to>
                                    </p:set>
                                    <p:anim calcmode="lin" valueType="num">
                                      <p:cBhvr>
                                        <p:cTn id="26" dur="500" fill="hold"/>
                                        <p:tgtEl>
                                          <p:spTgt spid="8401"/>
                                        </p:tgtEl>
                                        <p:attrNameLst>
                                          <p:attrName>ppt_w</p:attrName>
                                        </p:attrNameLst>
                                      </p:cBhvr>
                                      <p:tavLst>
                                        <p:tav tm="0">
                                          <p:val>
                                            <p:strVal val="4*#ppt_w"/>
                                          </p:val>
                                        </p:tav>
                                        <p:tav tm="100000">
                                          <p:val>
                                            <p:strVal val="#ppt_w"/>
                                          </p:val>
                                        </p:tav>
                                      </p:tavLst>
                                    </p:anim>
                                    <p:anim calcmode="lin" valueType="num">
                                      <p:cBhvr>
                                        <p:cTn id="27" dur="500" fill="hold"/>
                                        <p:tgtEl>
                                          <p:spTgt spid="8401"/>
                                        </p:tgtEl>
                                        <p:attrNameLst>
                                          <p:attrName>ppt_h</p:attrName>
                                        </p:attrNameLst>
                                      </p:cBhvr>
                                      <p:tavLst>
                                        <p:tav tm="0">
                                          <p:val>
                                            <p:strVal val="4*#ppt_h"/>
                                          </p:val>
                                        </p:tav>
                                        <p:tav tm="100000">
                                          <p:val>
                                            <p:strVal val="#ppt_h"/>
                                          </p:val>
                                        </p:tav>
                                      </p:tavLst>
                                    </p:anim>
                                  </p:childTnLst>
                                </p:cTn>
                              </p:par>
                              <p:par>
                                <p:cTn id="28" presetID="1" presetClass="entr" presetSubtype="0" fill="hold" grpId="0" nodeType="withEffect">
                                  <p:stCondLst>
                                    <p:cond delay="0"/>
                                  </p:stCondLst>
                                  <p:childTnLst>
                                    <p:set>
                                      <p:cBhvr>
                                        <p:cTn id="29" dur="1" fill="hold">
                                          <p:stCondLst>
                                            <p:cond delay="0"/>
                                          </p:stCondLst>
                                        </p:cTn>
                                        <p:tgtEl>
                                          <p:spTgt spid="8408"/>
                                        </p:tgtEl>
                                        <p:attrNameLst>
                                          <p:attrName>style.visibility</p:attrName>
                                        </p:attrNameLst>
                                      </p:cBhvr>
                                      <p:to>
                                        <p:strVal val="visible"/>
                                      </p:to>
                                    </p:set>
                                  </p:childTnLst>
                                </p:cTn>
                              </p:par>
                            </p:childTnLst>
                          </p:cTn>
                        </p:par>
                        <p:par>
                          <p:cTn id="30" fill="hold" nodeType="afterGroup">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8409"/>
                                        </p:tgtEl>
                                        <p:attrNameLst>
                                          <p:attrName>style.visibility</p:attrName>
                                        </p:attrNameLst>
                                      </p:cBhvr>
                                      <p:to>
                                        <p:strVal val="visible"/>
                                      </p:to>
                                    </p:set>
                                    <p:animEffect transition="in" filter="wipe(up)">
                                      <p:cBhvr>
                                        <p:cTn id="33" dur="500"/>
                                        <p:tgtEl>
                                          <p:spTgt spid="8409"/>
                                        </p:tgtEl>
                                      </p:cBhvr>
                                    </p:animEffect>
                                  </p:childTnLst>
                                </p:cTn>
                              </p:par>
                            </p:childTnLst>
                          </p:cTn>
                        </p:par>
                        <p:par>
                          <p:cTn id="34" fill="hold" nodeType="afterGroup">
                            <p:stCondLst>
                              <p:cond delay="1000"/>
                            </p:stCondLst>
                            <p:childTnLst>
                              <p:par>
                                <p:cTn id="35" presetID="1" presetClass="exit" presetSubtype="0" fill="hold" grpId="1" nodeType="afterEffect">
                                  <p:stCondLst>
                                    <p:cond delay="5000"/>
                                  </p:stCondLst>
                                  <p:childTnLst>
                                    <p:set>
                                      <p:cBhvr>
                                        <p:cTn id="36" dur="1" fill="hold">
                                          <p:stCondLst>
                                            <p:cond delay="0"/>
                                          </p:stCondLst>
                                        </p:cTn>
                                        <p:tgtEl>
                                          <p:spTgt spid="8409"/>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410"/>
                                        </p:tgtEl>
                                        <p:attrNameLst>
                                          <p:attrName>style.visibility</p:attrName>
                                        </p:attrNameLst>
                                      </p:cBhvr>
                                      <p:to>
                                        <p:strVal val="visible"/>
                                      </p:to>
                                    </p:set>
                                    <p:animEffect transition="in" filter="wipe(left)">
                                      <p:cBhvr>
                                        <p:cTn id="41" dur="500"/>
                                        <p:tgtEl>
                                          <p:spTgt spid="8410"/>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8411"/>
                                        </p:tgtEl>
                                        <p:attrNameLst>
                                          <p:attrName>style.visibility</p:attrName>
                                        </p:attrNameLst>
                                      </p:cBhvr>
                                      <p:to>
                                        <p:strVal val="visible"/>
                                      </p:to>
                                    </p:set>
                                  </p:childTnLst>
                                </p:cTn>
                              </p:par>
                            </p:childTnLst>
                          </p:cTn>
                        </p:par>
                        <p:par>
                          <p:cTn id="44" fill="hold" nodeType="afterGroup">
                            <p:stCondLst>
                              <p:cond delay="500"/>
                            </p:stCondLst>
                            <p:childTnLst>
                              <p:par>
                                <p:cTn id="45" presetID="1" presetClass="entr" presetSubtype="0" fill="hold" grpId="1" nodeType="afterEffect">
                                  <p:stCondLst>
                                    <p:cond delay="0"/>
                                  </p:stCondLst>
                                  <p:childTnLst>
                                    <p:set>
                                      <p:cBhvr>
                                        <p:cTn id="46" dur="1" fill="hold">
                                          <p:stCondLst>
                                            <p:cond delay="0"/>
                                          </p:stCondLst>
                                        </p:cTn>
                                        <p:tgtEl>
                                          <p:spTgt spid="8411"/>
                                        </p:tgtEl>
                                        <p:attrNameLst>
                                          <p:attrName>style.visibility</p:attrName>
                                        </p:attrNameLst>
                                      </p:cBhvr>
                                      <p:to>
                                        <p:strVal val="visible"/>
                                      </p:to>
                                    </p:set>
                                  </p:childTnLst>
                                </p:cTn>
                              </p:par>
                            </p:childTnLst>
                          </p:cTn>
                        </p:par>
                        <p:par>
                          <p:cTn id="47" fill="hold" nodeType="afterGroup">
                            <p:stCondLst>
                              <p:cond delay="500"/>
                            </p:stCondLst>
                            <p:childTnLst>
                              <p:par>
                                <p:cTn id="48" presetID="22" presetClass="entr" presetSubtype="4" fill="hold" grpId="0" nodeType="afterEffect">
                                  <p:stCondLst>
                                    <p:cond delay="0"/>
                                  </p:stCondLst>
                                  <p:childTnLst>
                                    <p:set>
                                      <p:cBhvr>
                                        <p:cTn id="49" dur="1" fill="hold">
                                          <p:stCondLst>
                                            <p:cond delay="0"/>
                                          </p:stCondLst>
                                        </p:cTn>
                                        <p:tgtEl>
                                          <p:spTgt spid="8412"/>
                                        </p:tgtEl>
                                        <p:attrNameLst>
                                          <p:attrName>style.visibility</p:attrName>
                                        </p:attrNameLst>
                                      </p:cBhvr>
                                      <p:to>
                                        <p:strVal val="visible"/>
                                      </p:to>
                                    </p:set>
                                    <p:animEffect transition="in" filter="wipe(down)">
                                      <p:cBhvr>
                                        <p:cTn id="50" dur="500"/>
                                        <p:tgtEl>
                                          <p:spTgt spid="8412"/>
                                        </p:tgtEl>
                                      </p:cBhvr>
                                    </p:animEffect>
                                  </p:childTnLst>
                                </p:cTn>
                              </p:par>
                            </p:childTnLst>
                          </p:cTn>
                        </p:par>
                        <p:par>
                          <p:cTn id="51" fill="hold" nodeType="afterGroup">
                            <p:stCondLst>
                              <p:cond delay="1000"/>
                            </p:stCondLst>
                            <p:childTnLst>
                              <p:par>
                                <p:cTn id="52" presetID="1" presetClass="exit" presetSubtype="0" fill="hold" grpId="1" nodeType="afterEffect">
                                  <p:stCondLst>
                                    <p:cond delay="3000"/>
                                  </p:stCondLst>
                                  <p:childTnLst>
                                    <p:set>
                                      <p:cBhvr>
                                        <p:cTn id="53" dur="1" fill="hold">
                                          <p:stCondLst>
                                            <p:cond delay="0"/>
                                          </p:stCondLst>
                                        </p:cTn>
                                        <p:tgtEl>
                                          <p:spTgt spid="84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5" grpId="0" animBg="1"/>
      <p:bldP spid="8407" grpId="0" animBg="1"/>
      <p:bldP spid="8407" grpId="1" animBg="1"/>
      <p:bldP spid="8408" grpId="0" animBg="1"/>
      <p:bldP spid="8409" grpId="0" animBg="1"/>
      <p:bldP spid="8409" grpId="1" animBg="1"/>
      <p:bldP spid="8410" grpId="0" animBg="1"/>
      <p:bldP spid="8411" grpId="0" animBg="1"/>
      <p:bldP spid="8411" grpId="1" animBg="1"/>
      <p:bldP spid="8412" grpId="0" animBg="1"/>
      <p:bldP spid="8412" grpId="1" animBg="1"/>
      <p:bldP spid="84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12291" name="Oval 3"/>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2" name="Oval 4"/>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3" name="Oval 5"/>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4" name="Oval 6"/>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5" name="Oval 7"/>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6" name="Oval 8"/>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7" name="Oval 9"/>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8" name="Oval 10"/>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299" name="Oval 11"/>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0" name="Oval 12"/>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1" name="Oval 13"/>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2" name="Oval 14"/>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3" name="Oval 15"/>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4" name="Oval 16"/>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5" name="Oval 17"/>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6" name="Oval 18"/>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7" name="Oval 19"/>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8" name="Oval 20"/>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09" name="Oval 21"/>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0" name="Oval 22"/>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1" name="Oval 23"/>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2" name="Oval 24"/>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3" name="Oval 25"/>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4" name="Oval 26"/>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5" name="Oval 27"/>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6" name="Oval 28"/>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7" name="Oval 29"/>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8" name="Oval 30"/>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19" name="Oval 31"/>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0" name="Oval 32"/>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1" name="Oval 33"/>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2" name="Oval 34"/>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3" name="Oval 35"/>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4" name="Oval 36"/>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5" name="Oval 37"/>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6" name="Oval 38"/>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7" name="Oval 39"/>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8" name="Oval 40"/>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29" name="Oval 41"/>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0" name="Oval 42"/>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1" name="Oval 43"/>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2" name="Oval 44"/>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3" name="Oval 45"/>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4" name="Oval 46"/>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5" name="Oval 47"/>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6" name="Oval 48"/>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7" name="Oval 49"/>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8" name="Oval 50"/>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39" name="Oval 51"/>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0" name="Oval 52"/>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1" name="Oval 53"/>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2" name="Oval 54"/>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3" name="Oval 55"/>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4" name="Oval 56"/>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5" name="Oval 57"/>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6" name="Oval 58"/>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7" name="Oval 59"/>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8" name="Oval 60"/>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49" name="Oval 61"/>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0" name="Oval 62"/>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1" name="Oval 63"/>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2" name="Oval 64"/>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3" name="Oval 65"/>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4" name="Oval 66"/>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5" name="Oval 67"/>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6" name="Oval 68"/>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7" name="Oval 69"/>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8" name="Oval 70"/>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59" name="Oval 71"/>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0" name="Oval 72"/>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1" name="Oval 73"/>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2" name="Oval 74"/>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3" name="Oval 75"/>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4" name="Oval 76"/>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5" name="Oval 77"/>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6" name="Oval 78"/>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7" name="Oval 79"/>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8" name="Oval 80"/>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69" name="Oval 81"/>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0" name="Oval 82"/>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1" name="Oval 83"/>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2" name="Oval 84"/>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3" name="Oval 85"/>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4" name="Oval 86"/>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5" name="Oval 87"/>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6" name="Oval 88"/>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7" name="Oval 89"/>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8" name="Oval 90"/>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79" name="Oval 91"/>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80" name="Oval 92"/>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81" name="Oval 93"/>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82" name="Oval 94"/>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83" name="Rectangle 95"/>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12384" name="Group 96"/>
          <p:cNvGrpSpPr>
            <a:grpSpLocks/>
          </p:cNvGrpSpPr>
          <p:nvPr/>
        </p:nvGrpSpPr>
        <p:grpSpPr bwMode="auto">
          <a:xfrm>
            <a:off x="2590800" y="1524000"/>
            <a:ext cx="2819400" cy="2895600"/>
            <a:chOff x="3744" y="4464"/>
            <a:chExt cx="1776" cy="1824"/>
          </a:xfrm>
        </p:grpSpPr>
        <p:sp>
          <p:nvSpPr>
            <p:cNvPr id="12385" name="Oval 97"/>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12386" name="Group 98"/>
            <p:cNvGrpSpPr>
              <a:grpSpLocks/>
            </p:cNvGrpSpPr>
            <p:nvPr/>
          </p:nvGrpSpPr>
          <p:grpSpPr bwMode="auto">
            <a:xfrm>
              <a:off x="4491" y="5231"/>
              <a:ext cx="288" cy="288"/>
              <a:chOff x="4486" y="3484"/>
              <a:chExt cx="288" cy="288"/>
            </a:xfrm>
          </p:grpSpPr>
          <p:sp>
            <p:nvSpPr>
              <p:cNvPr id="12387" name="Oval 99"/>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88" name="Line 100"/>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2389" name="Line 101"/>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grpSp>
        <p:nvGrpSpPr>
          <p:cNvPr id="12390" name="Group 102"/>
          <p:cNvGrpSpPr>
            <a:grpSpLocks/>
          </p:cNvGrpSpPr>
          <p:nvPr/>
        </p:nvGrpSpPr>
        <p:grpSpPr bwMode="auto">
          <a:xfrm>
            <a:off x="4343400" y="2895600"/>
            <a:ext cx="457200" cy="457200"/>
            <a:chOff x="4486" y="3484"/>
            <a:chExt cx="288" cy="288"/>
          </a:xfrm>
        </p:grpSpPr>
        <p:sp>
          <p:nvSpPr>
            <p:cNvPr id="12391" name="Oval 103"/>
            <p:cNvSpPr>
              <a:spLocks noChangeArrowheads="1"/>
            </p:cNvSpPr>
            <p:nvPr/>
          </p:nvSpPr>
          <p:spPr bwMode="auto">
            <a:xfrm>
              <a:off x="4560" y="3552"/>
              <a:ext cx="144" cy="144"/>
            </a:xfrm>
            <a:prstGeom prst="ellipse">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2392" name="Line 104"/>
            <p:cNvSpPr>
              <a:spLocks noChangeShapeType="1"/>
            </p:cNvSpPr>
            <p:nvPr/>
          </p:nvSpPr>
          <p:spPr bwMode="auto">
            <a:xfrm>
              <a:off x="4632" y="3484"/>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2393" name="Line 105"/>
            <p:cNvSpPr>
              <a:spLocks noChangeShapeType="1"/>
            </p:cNvSpPr>
            <p:nvPr/>
          </p:nvSpPr>
          <p:spPr bwMode="auto">
            <a:xfrm rot="-5400000">
              <a:off x="4630" y="3482"/>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12394" name="AutoShape 106"/>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12396" name="AutoShape 108"/>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sp>
        <p:nvSpPr>
          <p:cNvPr id="12399" name="AutoShape 111"/>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Mean Shift</a:t>
            </a:r>
          </a:p>
          <a:p>
            <a:pPr algn="ctr" eaLnBrk="1" hangingPunct="1"/>
            <a:r>
              <a:rPr lang="en-US" altLang="sk-SK" sz="1600" smtClean="0">
                <a:solidFill>
                  <a:srgbClr val="000000"/>
                </a:solidFill>
                <a:latin typeface="Arial" charset="0"/>
              </a:rPr>
              <a:t>vector</a:t>
            </a:r>
          </a:p>
        </p:txBody>
      </p:sp>
      <p:sp>
        <p:nvSpPr>
          <p:cNvPr id="12406" name="Text Box 118"/>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999501247"/>
      </p:ext>
    </p:extLst>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0.00417 -2.61624E-6 L 0.0625 0.02221 " pathEditMode="relative" rAng="0" ptsTypes="AA">
                                      <p:cBhvr>
                                        <p:cTn id="6" dur="2000" fill="hold"/>
                                        <p:tgtEl>
                                          <p:spTgt spid="12384"/>
                                        </p:tgtEl>
                                        <p:attrNameLst>
                                          <p:attrName>ppt_x</p:attrName>
                                          <p:attrName>ppt_y</p:attrName>
                                        </p:attrNameLst>
                                      </p:cBhvr>
                                      <p:rCtr x="2917" y="1110"/>
                                    </p:animMotion>
                                  </p:childTnLst>
                                </p:cTn>
                              </p:par>
                            </p:childTnLst>
                          </p:cTn>
                        </p:par>
                        <p:par>
                          <p:cTn id="7" fill="hold" nodeType="afterGroup">
                            <p:stCondLst>
                              <p:cond delay="2000"/>
                            </p:stCondLst>
                            <p:childTnLst>
                              <p:par>
                                <p:cTn id="8" presetID="1" presetClass="exit" presetSubtype="0" fill="hold" nodeType="afterEffect">
                                  <p:stCondLst>
                                    <p:cond delay="0"/>
                                  </p:stCondLst>
                                  <p:childTnLst>
                                    <p:set>
                                      <p:cBhvr>
                                        <p:cTn id="9" dur="1" fill="hold">
                                          <p:stCondLst>
                                            <p:cond delay="0"/>
                                          </p:stCondLst>
                                        </p:cTn>
                                        <p:tgtEl>
                                          <p:spTgt spid="123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14339" name="Oval 3"/>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0" name="Oval 4"/>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1" name="Oval 5"/>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2" name="Oval 6"/>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3" name="Oval 7"/>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4" name="Oval 8"/>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5" name="Oval 9"/>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6" name="Oval 10"/>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7" name="Oval 11"/>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8" name="Oval 12"/>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49" name="Oval 13"/>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0" name="Oval 14"/>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1" name="Oval 15"/>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2" name="Oval 16"/>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3" name="Oval 17"/>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4" name="Oval 18"/>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5" name="Oval 19"/>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6" name="Oval 20"/>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7" name="Oval 21"/>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8" name="Oval 22"/>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59" name="Oval 23"/>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0" name="Oval 24"/>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1" name="Oval 25"/>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2" name="Oval 26"/>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3" name="Oval 27"/>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4" name="Oval 28"/>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5" name="Oval 29"/>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6" name="Oval 30"/>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7" name="Oval 31"/>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8" name="Oval 32"/>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69" name="Oval 33"/>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0" name="Oval 34"/>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1" name="Oval 35"/>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2" name="Oval 36"/>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3" name="Oval 37"/>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4" name="Oval 38"/>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5" name="Oval 39"/>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6" name="Oval 40"/>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7" name="Oval 41"/>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8" name="Oval 42"/>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79" name="Oval 43"/>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0" name="Oval 44"/>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1" name="Oval 45"/>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2" name="Oval 46"/>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3" name="Oval 47"/>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4" name="Oval 48"/>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5" name="Oval 49"/>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6" name="Oval 50"/>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7" name="Oval 51"/>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8" name="Oval 52"/>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89" name="Oval 53"/>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0" name="Oval 54"/>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1" name="Oval 55"/>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2" name="Oval 56"/>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3" name="Oval 57"/>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4" name="Oval 58"/>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5" name="Oval 59"/>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6" name="Oval 60"/>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7" name="Oval 61"/>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8" name="Oval 62"/>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399" name="Oval 63"/>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0" name="Oval 64"/>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1" name="Oval 65"/>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2" name="Oval 66"/>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3" name="Oval 67"/>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4" name="Oval 68"/>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5" name="Oval 69"/>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6" name="Oval 70"/>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7" name="Oval 71"/>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8" name="Oval 72"/>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09" name="Oval 73"/>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0" name="Oval 74"/>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1" name="Oval 75"/>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2" name="Oval 76"/>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3" name="Oval 77"/>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4" name="Oval 78"/>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5" name="Oval 79"/>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6" name="Oval 80"/>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7" name="Oval 81"/>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8" name="Oval 82"/>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19" name="Oval 83"/>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0" name="Oval 84"/>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1" name="Oval 85"/>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2" name="Oval 86"/>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3" name="Oval 87"/>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4" name="Oval 88"/>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5" name="Oval 89"/>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6" name="Oval 90"/>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7" name="Oval 91"/>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8" name="Oval 92"/>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29" name="Oval 93"/>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30" name="Oval 94"/>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31" name="Rectangle 95"/>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14432" name="Group 96"/>
          <p:cNvGrpSpPr>
            <a:grpSpLocks/>
          </p:cNvGrpSpPr>
          <p:nvPr/>
        </p:nvGrpSpPr>
        <p:grpSpPr bwMode="auto">
          <a:xfrm>
            <a:off x="3167063" y="1676400"/>
            <a:ext cx="2819400" cy="2895600"/>
            <a:chOff x="3744" y="4464"/>
            <a:chExt cx="1776" cy="1824"/>
          </a:xfrm>
        </p:grpSpPr>
        <p:sp>
          <p:nvSpPr>
            <p:cNvPr id="14433" name="Oval 97"/>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14434" name="Group 98"/>
            <p:cNvGrpSpPr>
              <a:grpSpLocks/>
            </p:cNvGrpSpPr>
            <p:nvPr/>
          </p:nvGrpSpPr>
          <p:grpSpPr bwMode="auto">
            <a:xfrm>
              <a:off x="4491" y="5231"/>
              <a:ext cx="288" cy="288"/>
              <a:chOff x="4486" y="3484"/>
              <a:chExt cx="288" cy="288"/>
            </a:xfrm>
          </p:grpSpPr>
          <p:sp>
            <p:nvSpPr>
              <p:cNvPr id="14435" name="Oval 99"/>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36" name="Line 100"/>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4437" name="Line 101"/>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sp>
        <p:nvSpPr>
          <p:cNvPr id="14442" name="AutoShape 106"/>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14443" name="AutoShape 107"/>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sp>
        <p:nvSpPr>
          <p:cNvPr id="14444" name="AutoShape 108"/>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Mean Shift</a:t>
            </a:r>
          </a:p>
          <a:p>
            <a:pPr algn="ctr" eaLnBrk="1" hangingPunct="1"/>
            <a:r>
              <a:rPr lang="en-US" altLang="sk-SK" sz="1600" smtClean="0">
                <a:solidFill>
                  <a:srgbClr val="000000"/>
                </a:solidFill>
                <a:latin typeface="Arial" charset="0"/>
              </a:rPr>
              <a:t>vector</a:t>
            </a:r>
          </a:p>
        </p:txBody>
      </p:sp>
      <p:grpSp>
        <p:nvGrpSpPr>
          <p:cNvPr id="14446" name="Group 110"/>
          <p:cNvGrpSpPr>
            <a:grpSpLocks/>
          </p:cNvGrpSpPr>
          <p:nvPr/>
        </p:nvGrpSpPr>
        <p:grpSpPr bwMode="auto">
          <a:xfrm>
            <a:off x="5029200" y="3200400"/>
            <a:ext cx="457200" cy="457200"/>
            <a:chOff x="4486" y="3484"/>
            <a:chExt cx="288" cy="288"/>
          </a:xfrm>
        </p:grpSpPr>
        <p:sp>
          <p:nvSpPr>
            <p:cNvPr id="14447" name="Oval 111"/>
            <p:cNvSpPr>
              <a:spLocks noChangeArrowheads="1"/>
            </p:cNvSpPr>
            <p:nvPr/>
          </p:nvSpPr>
          <p:spPr bwMode="auto">
            <a:xfrm>
              <a:off x="4560" y="3552"/>
              <a:ext cx="144" cy="144"/>
            </a:xfrm>
            <a:prstGeom prst="ellipse">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4448" name="Line 112"/>
            <p:cNvSpPr>
              <a:spLocks noChangeShapeType="1"/>
            </p:cNvSpPr>
            <p:nvPr/>
          </p:nvSpPr>
          <p:spPr bwMode="auto">
            <a:xfrm>
              <a:off x="4632" y="3484"/>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4449" name="Line 113"/>
            <p:cNvSpPr>
              <a:spLocks noChangeShapeType="1"/>
            </p:cNvSpPr>
            <p:nvPr/>
          </p:nvSpPr>
          <p:spPr bwMode="auto">
            <a:xfrm rot="-5400000">
              <a:off x="4630" y="3482"/>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14450" name="AutoShape 114"/>
          <p:cNvSpPr>
            <a:spLocks noChangeArrowheads="1"/>
          </p:cNvSpPr>
          <p:nvPr/>
        </p:nvSpPr>
        <p:spPr bwMode="auto">
          <a:xfrm rot="1324470">
            <a:off x="4565650" y="3200400"/>
            <a:ext cx="685800" cy="152400"/>
          </a:xfrm>
          <a:prstGeom prst="rightArrow">
            <a:avLst>
              <a:gd name="adj1" fmla="val 50000"/>
              <a:gd name="adj2" fmla="val 1125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nchorCtr="1"/>
          <a:lstStyle/>
          <a:p>
            <a:pPr algn="ctr" eaLnBrk="1" hangingPunct="1"/>
            <a:endParaRPr lang="sk-SK" altLang="sk-SK" smtClean="0">
              <a:solidFill>
                <a:srgbClr val="000000"/>
              </a:solidFill>
              <a:latin typeface="Arial" charset="0"/>
            </a:endParaRPr>
          </a:p>
        </p:txBody>
      </p:sp>
      <p:sp>
        <p:nvSpPr>
          <p:cNvPr id="14451" name="Text Box 115"/>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36507222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nodeType="clickEffect">
                                  <p:stCondLst>
                                    <p:cond delay="0"/>
                                  </p:stCondLst>
                                  <p:childTnLst>
                                    <p:set>
                                      <p:cBhvr>
                                        <p:cTn id="6" dur="1" fill="hold">
                                          <p:stCondLst>
                                            <p:cond delay="0"/>
                                          </p:stCondLst>
                                        </p:cTn>
                                        <p:tgtEl>
                                          <p:spTgt spid="14446"/>
                                        </p:tgtEl>
                                        <p:attrNameLst>
                                          <p:attrName>style.visibility</p:attrName>
                                        </p:attrNameLst>
                                      </p:cBhvr>
                                      <p:to>
                                        <p:strVal val="visible"/>
                                      </p:to>
                                    </p:set>
                                    <p:anim calcmode="lin" valueType="num">
                                      <p:cBhvr>
                                        <p:cTn id="7" dur="500" fill="hold"/>
                                        <p:tgtEl>
                                          <p:spTgt spid="14446"/>
                                        </p:tgtEl>
                                        <p:attrNameLst>
                                          <p:attrName>ppt_w</p:attrName>
                                        </p:attrNameLst>
                                      </p:cBhvr>
                                      <p:tavLst>
                                        <p:tav tm="0">
                                          <p:val>
                                            <p:strVal val="4*#ppt_w"/>
                                          </p:val>
                                        </p:tav>
                                        <p:tav tm="100000">
                                          <p:val>
                                            <p:strVal val="#ppt_w"/>
                                          </p:val>
                                        </p:tav>
                                      </p:tavLst>
                                    </p:anim>
                                    <p:anim calcmode="lin" valueType="num">
                                      <p:cBhvr>
                                        <p:cTn id="8" dur="500" fill="hold"/>
                                        <p:tgtEl>
                                          <p:spTgt spid="14446"/>
                                        </p:tgtEl>
                                        <p:attrNameLst>
                                          <p:attrName>ppt_h</p:attrName>
                                        </p:attrNameLst>
                                      </p:cBhvr>
                                      <p:tavLst>
                                        <p:tav tm="0">
                                          <p:val>
                                            <p:strVal val="4*#ppt_h"/>
                                          </p:val>
                                        </p:tav>
                                        <p:tav tm="100000">
                                          <p:val>
                                            <p:strVal val="#ppt_h"/>
                                          </p:val>
                                        </p:tav>
                                      </p:tavLst>
                                    </p:anim>
                                  </p:childTnLst>
                                </p:cTn>
                              </p:par>
                            </p:childTnLst>
                          </p:cTn>
                        </p:par>
                        <p:par>
                          <p:cTn id="9" fill="hold" nodeType="afterGroup">
                            <p:stCondLst>
                              <p:cond delay="500"/>
                            </p:stCondLst>
                            <p:childTnLst>
                              <p:par>
                                <p:cTn id="10" presetID="22" presetClass="entr" presetSubtype="8" fill="hold" grpId="0" nodeType="afterEffect">
                                  <p:stCondLst>
                                    <p:cond delay="5000"/>
                                  </p:stCondLst>
                                  <p:childTnLst>
                                    <p:set>
                                      <p:cBhvr>
                                        <p:cTn id="11" dur="1" fill="hold">
                                          <p:stCondLst>
                                            <p:cond delay="0"/>
                                          </p:stCondLst>
                                        </p:cTn>
                                        <p:tgtEl>
                                          <p:spTgt spid="14450"/>
                                        </p:tgtEl>
                                        <p:attrNameLst>
                                          <p:attrName>style.visibility</p:attrName>
                                        </p:attrNameLst>
                                      </p:cBhvr>
                                      <p:to>
                                        <p:strVal val="visible"/>
                                      </p:to>
                                    </p:set>
                                    <p:animEffect transition="in" filter="wipe(left)">
                                      <p:cBhvr>
                                        <p:cTn id="12" dur="500"/>
                                        <p:tgtEl>
                                          <p:spTgt spid="14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5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16387" name="Oval 3"/>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88" name="Oval 4"/>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89" name="Oval 5"/>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0" name="Oval 6"/>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1" name="Oval 7"/>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2" name="Oval 8"/>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3" name="Oval 9"/>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4" name="Oval 10"/>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5" name="Oval 11"/>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6" name="Oval 12"/>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7" name="Oval 13"/>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8" name="Oval 14"/>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399" name="Oval 15"/>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0" name="Oval 16"/>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1" name="Oval 17"/>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2" name="Oval 18"/>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3" name="Oval 19"/>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4" name="Oval 20"/>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5" name="Oval 21"/>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6" name="Oval 22"/>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7" name="Oval 23"/>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8" name="Oval 24"/>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09" name="Oval 25"/>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0" name="Oval 26"/>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1" name="Oval 27"/>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2" name="Oval 28"/>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3" name="Oval 29"/>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4" name="Oval 30"/>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5" name="Oval 31"/>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6" name="Oval 32"/>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7" name="Oval 33"/>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8" name="Oval 34"/>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19" name="Oval 35"/>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0" name="Oval 36"/>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1" name="Oval 37"/>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2" name="Oval 38"/>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3" name="Oval 39"/>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4" name="Oval 40"/>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5" name="Oval 41"/>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6" name="Oval 42"/>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7" name="Oval 43"/>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8" name="Oval 44"/>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29" name="Oval 45"/>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0" name="Oval 46"/>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1" name="Oval 47"/>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2" name="Oval 48"/>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3" name="Oval 49"/>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4" name="Oval 50"/>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5" name="Oval 51"/>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6" name="Oval 52"/>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7" name="Oval 53"/>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8" name="Oval 54"/>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39" name="Oval 55"/>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0" name="Oval 56"/>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1" name="Oval 57"/>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2" name="Oval 58"/>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3" name="Oval 59"/>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4" name="Oval 60"/>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5" name="Oval 61"/>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6" name="Oval 62"/>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7" name="Oval 63"/>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8" name="Oval 64"/>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49" name="Oval 65"/>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0" name="Oval 66"/>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1" name="Oval 67"/>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2" name="Oval 68"/>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3" name="Oval 69"/>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4" name="Oval 70"/>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5" name="Oval 71"/>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6" name="Oval 72"/>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7" name="Oval 73"/>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8" name="Oval 74"/>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59" name="Oval 75"/>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0" name="Oval 76"/>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1" name="Oval 77"/>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2" name="Oval 78"/>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3" name="Oval 79"/>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4" name="Oval 80"/>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5" name="Oval 81"/>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6" name="Oval 82"/>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7" name="Oval 83"/>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8" name="Oval 84"/>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69" name="Oval 85"/>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0" name="Oval 86"/>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1" name="Oval 87"/>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2" name="Oval 88"/>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3" name="Oval 89"/>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4" name="Oval 90"/>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5" name="Oval 91"/>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6" name="Oval 92"/>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7" name="Oval 93"/>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8" name="Oval 94"/>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79" name="Rectangle 95"/>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16480" name="Group 96"/>
          <p:cNvGrpSpPr>
            <a:grpSpLocks/>
          </p:cNvGrpSpPr>
          <p:nvPr/>
        </p:nvGrpSpPr>
        <p:grpSpPr bwMode="auto">
          <a:xfrm>
            <a:off x="3167063" y="1676400"/>
            <a:ext cx="2819400" cy="2895600"/>
            <a:chOff x="3744" y="4464"/>
            <a:chExt cx="1776" cy="1824"/>
          </a:xfrm>
        </p:grpSpPr>
        <p:sp>
          <p:nvSpPr>
            <p:cNvPr id="16481" name="Oval 97"/>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16482" name="Group 98"/>
            <p:cNvGrpSpPr>
              <a:grpSpLocks/>
            </p:cNvGrpSpPr>
            <p:nvPr/>
          </p:nvGrpSpPr>
          <p:grpSpPr bwMode="auto">
            <a:xfrm>
              <a:off x="4491" y="5231"/>
              <a:ext cx="288" cy="288"/>
              <a:chOff x="4486" y="3484"/>
              <a:chExt cx="288" cy="288"/>
            </a:xfrm>
          </p:grpSpPr>
          <p:sp>
            <p:nvSpPr>
              <p:cNvPr id="16483" name="Oval 99"/>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84" name="Line 100"/>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6485" name="Line 101"/>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sp>
        <p:nvSpPr>
          <p:cNvPr id="16486" name="AutoShape 102"/>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16487" name="AutoShape 103"/>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sp>
        <p:nvSpPr>
          <p:cNvPr id="16488" name="AutoShape 104"/>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Mean Shift</a:t>
            </a:r>
          </a:p>
          <a:p>
            <a:pPr algn="ctr" eaLnBrk="1" hangingPunct="1"/>
            <a:r>
              <a:rPr lang="en-US" altLang="sk-SK" sz="1600" smtClean="0">
                <a:solidFill>
                  <a:srgbClr val="000000"/>
                </a:solidFill>
                <a:latin typeface="Arial" charset="0"/>
              </a:rPr>
              <a:t>vector</a:t>
            </a:r>
          </a:p>
        </p:txBody>
      </p:sp>
      <p:grpSp>
        <p:nvGrpSpPr>
          <p:cNvPr id="16490" name="Group 106"/>
          <p:cNvGrpSpPr>
            <a:grpSpLocks/>
          </p:cNvGrpSpPr>
          <p:nvPr/>
        </p:nvGrpSpPr>
        <p:grpSpPr bwMode="auto">
          <a:xfrm>
            <a:off x="5029200" y="3200400"/>
            <a:ext cx="457200" cy="457200"/>
            <a:chOff x="4486" y="3484"/>
            <a:chExt cx="288" cy="288"/>
          </a:xfrm>
        </p:grpSpPr>
        <p:sp>
          <p:nvSpPr>
            <p:cNvPr id="16491" name="Oval 107"/>
            <p:cNvSpPr>
              <a:spLocks noChangeArrowheads="1"/>
            </p:cNvSpPr>
            <p:nvPr/>
          </p:nvSpPr>
          <p:spPr bwMode="auto">
            <a:xfrm>
              <a:off x="4560" y="3552"/>
              <a:ext cx="144" cy="144"/>
            </a:xfrm>
            <a:prstGeom prst="ellipse">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6492" name="Line 108"/>
            <p:cNvSpPr>
              <a:spLocks noChangeShapeType="1"/>
            </p:cNvSpPr>
            <p:nvPr/>
          </p:nvSpPr>
          <p:spPr bwMode="auto">
            <a:xfrm>
              <a:off x="4632" y="3484"/>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6493" name="Line 109"/>
            <p:cNvSpPr>
              <a:spLocks noChangeShapeType="1"/>
            </p:cNvSpPr>
            <p:nvPr/>
          </p:nvSpPr>
          <p:spPr bwMode="auto">
            <a:xfrm rot="-5400000">
              <a:off x="4630" y="3482"/>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16495" name="Text Box 111"/>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3321728293"/>
      </p:ext>
    </p:extLst>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0.0 5.82929E-7 L 0.075 0.04441 " pathEditMode="relative" rAng="0" ptsTypes="AA">
                                      <p:cBhvr>
                                        <p:cTn id="6" dur="2000" fill="hold"/>
                                        <p:tgtEl>
                                          <p:spTgt spid="16480"/>
                                        </p:tgtEl>
                                        <p:attrNameLst>
                                          <p:attrName>ppt_x</p:attrName>
                                          <p:attrName>ppt_y</p:attrName>
                                        </p:attrNameLst>
                                      </p:cBhvr>
                                      <p:rCtr x="3750" y="2221"/>
                                    </p:animMotion>
                                  </p:childTnLst>
                                </p:cTn>
                              </p:par>
                            </p:childTnLst>
                          </p:cTn>
                        </p:par>
                        <p:par>
                          <p:cTn id="7" fill="hold" nodeType="afterGroup">
                            <p:stCondLst>
                              <p:cond delay="2000"/>
                            </p:stCondLst>
                            <p:childTnLst>
                              <p:par>
                                <p:cTn id="8" presetID="1" presetClass="exit" presetSubtype="0" fill="hold" nodeType="afterEffect">
                                  <p:stCondLst>
                                    <p:cond delay="0"/>
                                  </p:stCondLst>
                                  <p:childTnLst>
                                    <p:set>
                                      <p:cBhvr>
                                        <p:cTn id="9" dur="1" fill="hold">
                                          <p:stCondLst>
                                            <p:cond delay="0"/>
                                          </p:stCondLst>
                                        </p:cTn>
                                        <p:tgtEl>
                                          <p:spTgt spid="164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18435" name="Oval 3"/>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36" name="Oval 4"/>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37" name="Oval 5"/>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38" name="Oval 6"/>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39" name="Oval 7"/>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0" name="Oval 8"/>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1" name="Oval 9"/>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2" name="Oval 10"/>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3" name="Oval 11"/>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4" name="Oval 12"/>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5" name="Oval 13"/>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6" name="Oval 14"/>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7" name="Oval 15"/>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8" name="Oval 16"/>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49" name="Oval 17"/>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0" name="Oval 18"/>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1" name="Oval 19"/>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2" name="Oval 20"/>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3" name="Oval 21"/>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4" name="Oval 22"/>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5" name="Oval 23"/>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6" name="Oval 24"/>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7" name="Oval 25"/>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8" name="Oval 26"/>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59" name="Oval 27"/>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0" name="Oval 28"/>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1" name="Oval 29"/>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2" name="Oval 30"/>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3" name="Oval 31"/>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4" name="Oval 32"/>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5" name="Oval 33"/>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6" name="Oval 34"/>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7" name="Oval 35"/>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8" name="Oval 36"/>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69" name="Oval 37"/>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0" name="Oval 38"/>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1" name="Oval 39"/>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2" name="Oval 40"/>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3" name="Oval 41"/>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4" name="Oval 42"/>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5" name="Oval 43"/>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6" name="Oval 44"/>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7" name="Oval 45"/>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8" name="Oval 46"/>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79" name="Oval 47"/>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0" name="Oval 48"/>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1" name="Oval 49"/>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2" name="Oval 50"/>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3" name="Oval 51"/>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4" name="Oval 52"/>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5" name="Oval 53"/>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6" name="Oval 54"/>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7" name="Oval 55"/>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8" name="Oval 56"/>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89" name="Oval 57"/>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0" name="Oval 58"/>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1" name="Oval 59"/>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2" name="Oval 60"/>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3" name="Oval 61"/>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4" name="Oval 62"/>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5" name="Oval 63"/>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6" name="Oval 64"/>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7" name="Oval 65"/>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8" name="Oval 66"/>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499" name="Oval 67"/>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0" name="Oval 68"/>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1" name="Oval 69"/>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2" name="Oval 70"/>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3" name="Oval 71"/>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4" name="Oval 72"/>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5" name="Oval 73"/>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6" name="Oval 74"/>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7" name="Oval 75"/>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8" name="Oval 76"/>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09" name="Oval 77"/>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0" name="Oval 78"/>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1" name="Oval 79"/>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2" name="Oval 80"/>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3" name="Oval 81"/>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4" name="Oval 82"/>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5" name="Oval 83"/>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6" name="Oval 84"/>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7" name="Oval 85"/>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8" name="Oval 86"/>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19" name="Oval 87"/>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0" name="Oval 88"/>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1" name="Oval 89"/>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2" name="Oval 90"/>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3" name="Oval 91"/>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4" name="Oval 92"/>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5" name="Oval 93"/>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6" name="Oval 94"/>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27" name="Rectangle 95"/>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18528" name="Group 96"/>
          <p:cNvGrpSpPr>
            <a:grpSpLocks/>
          </p:cNvGrpSpPr>
          <p:nvPr/>
        </p:nvGrpSpPr>
        <p:grpSpPr bwMode="auto">
          <a:xfrm>
            <a:off x="3841750" y="1981200"/>
            <a:ext cx="2819400" cy="2895600"/>
            <a:chOff x="3744" y="4464"/>
            <a:chExt cx="1776" cy="1824"/>
          </a:xfrm>
        </p:grpSpPr>
        <p:sp>
          <p:nvSpPr>
            <p:cNvPr id="18529" name="Oval 97"/>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18530" name="Group 98"/>
            <p:cNvGrpSpPr>
              <a:grpSpLocks/>
            </p:cNvGrpSpPr>
            <p:nvPr/>
          </p:nvGrpSpPr>
          <p:grpSpPr bwMode="auto">
            <a:xfrm>
              <a:off x="4491" y="5231"/>
              <a:ext cx="288" cy="288"/>
              <a:chOff x="4486" y="3484"/>
              <a:chExt cx="288" cy="288"/>
            </a:xfrm>
          </p:grpSpPr>
          <p:sp>
            <p:nvSpPr>
              <p:cNvPr id="18531" name="Oval 99"/>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32" name="Line 100"/>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8533" name="Line 101"/>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sp>
        <p:nvSpPr>
          <p:cNvPr id="18534" name="AutoShape 102"/>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18535" name="AutoShape 103"/>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sp>
        <p:nvSpPr>
          <p:cNvPr id="18536" name="AutoShape 104"/>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Mean Shift</a:t>
            </a:r>
          </a:p>
          <a:p>
            <a:pPr algn="ctr" eaLnBrk="1" hangingPunct="1"/>
            <a:r>
              <a:rPr lang="en-US" altLang="sk-SK" sz="1600" smtClean="0">
                <a:solidFill>
                  <a:srgbClr val="000000"/>
                </a:solidFill>
                <a:latin typeface="Arial" charset="0"/>
              </a:rPr>
              <a:t>vector</a:t>
            </a:r>
          </a:p>
        </p:txBody>
      </p:sp>
      <p:grpSp>
        <p:nvGrpSpPr>
          <p:cNvPr id="18542" name="Group 110"/>
          <p:cNvGrpSpPr>
            <a:grpSpLocks/>
          </p:cNvGrpSpPr>
          <p:nvPr/>
        </p:nvGrpSpPr>
        <p:grpSpPr bwMode="auto">
          <a:xfrm>
            <a:off x="5389563" y="3265488"/>
            <a:ext cx="457200" cy="457200"/>
            <a:chOff x="4486" y="3484"/>
            <a:chExt cx="288" cy="288"/>
          </a:xfrm>
        </p:grpSpPr>
        <p:sp>
          <p:nvSpPr>
            <p:cNvPr id="18543" name="Oval 111"/>
            <p:cNvSpPr>
              <a:spLocks noChangeArrowheads="1"/>
            </p:cNvSpPr>
            <p:nvPr/>
          </p:nvSpPr>
          <p:spPr bwMode="auto">
            <a:xfrm>
              <a:off x="4560" y="3552"/>
              <a:ext cx="144" cy="144"/>
            </a:xfrm>
            <a:prstGeom prst="ellipse">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44" name="Line 112"/>
            <p:cNvSpPr>
              <a:spLocks noChangeShapeType="1"/>
            </p:cNvSpPr>
            <p:nvPr/>
          </p:nvSpPr>
          <p:spPr bwMode="auto">
            <a:xfrm>
              <a:off x="4632" y="3484"/>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8545" name="Line 113"/>
            <p:cNvSpPr>
              <a:spLocks noChangeShapeType="1"/>
            </p:cNvSpPr>
            <p:nvPr/>
          </p:nvSpPr>
          <p:spPr bwMode="auto">
            <a:xfrm rot="-5400000">
              <a:off x="4630" y="3482"/>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18546" name="AutoShape 114"/>
          <p:cNvSpPr>
            <a:spLocks noChangeArrowheads="1"/>
          </p:cNvSpPr>
          <p:nvPr/>
        </p:nvSpPr>
        <p:spPr bwMode="auto">
          <a:xfrm rot="618372">
            <a:off x="5280025" y="3375025"/>
            <a:ext cx="381000" cy="152400"/>
          </a:xfrm>
          <a:prstGeom prst="rightArrow">
            <a:avLst>
              <a:gd name="adj1" fmla="val 50000"/>
              <a:gd name="adj2" fmla="val 625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8547" name="Text Box 115"/>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37595522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nodeType="clickEffect">
                                  <p:stCondLst>
                                    <p:cond delay="0"/>
                                  </p:stCondLst>
                                  <p:childTnLst>
                                    <p:set>
                                      <p:cBhvr>
                                        <p:cTn id="6" dur="1" fill="hold">
                                          <p:stCondLst>
                                            <p:cond delay="0"/>
                                          </p:stCondLst>
                                        </p:cTn>
                                        <p:tgtEl>
                                          <p:spTgt spid="18542"/>
                                        </p:tgtEl>
                                        <p:attrNameLst>
                                          <p:attrName>style.visibility</p:attrName>
                                        </p:attrNameLst>
                                      </p:cBhvr>
                                      <p:to>
                                        <p:strVal val="visible"/>
                                      </p:to>
                                    </p:set>
                                    <p:anim calcmode="lin" valueType="num">
                                      <p:cBhvr>
                                        <p:cTn id="7" dur="500" fill="hold"/>
                                        <p:tgtEl>
                                          <p:spTgt spid="18542"/>
                                        </p:tgtEl>
                                        <p:attrNameLst>
                                          <p:attrName>ppt_w</p:attrName>
                                        </p:attrNameLst>
                                      </p:cBhvr>
                                      <p:tavLst>
                                        <p:tav tm="0">
                                          <p:val>
                                            <p:strVal val="4*#ppt_w"/>
                                          </p:val>
                                        </p:tav>
                                        <p:tav tm="100000">
                                          <p:val>
                                            <p:strVal val="#ppt_w"/>
                                          </p:val>
                                        </p:tav>
                                      </p:tavLst>
                                    </p:anim>
                                    <p:anim calcmode="lin" valueType="num">
                                      <p:cBhvr>
                                        <p:cTn id="8" dur="500" fill="hold"/>
                                        <p:tgtEl>
                                          <p:spTgt spid="18542"/>
                                        </p:tgtEl>
                                        <p:attrNameLst>
                                          <p:attrName>ppt_h</p:attrName>
                                        </p:attrNameLst>
                                      </p:cBhvr>
                                      <p:tavLst>
                                        <p:tav tm="0">
                                          <p:val>
                                            <p:strVal val="4*#ppt_h"/>
                                          </p:val>
                                        </p:tav>
                                        <p:tav tm="100000">
                                          <p:val>
                                            <p:strVal val="#ppt_h"/>
                                          </p:val>
                                        </p:tav>
                                      </p:tavLst>
                                    </p:anim>
                                  </p:childTnLst>
                                </p:cTn>
                              </p:par>
                            </p:childTnLst>
                          </p:cTn>
                        </p:par>
                        <p:par>
                          <p:cTn id="9" fill="hold" nodeType="afterGroup">
                            <p:stCondLst>
                              <p:cond delay="500"/>
                            </p:stCondLst>
                            <p:childTnLst>
                              <p:par>
                                <p:cTn id="10" presetID="22" presetClass="entr" presetSubtype="8" fill="hold" grpId="0" nodeType="afterEffect">
                                  <p:stCondLst>
                                    <p:cond delay="3000"/>
                                  </p:stCondLst>
                                  <p:childTnLst>
                                    <p:set>
                                      <p:cBhvr>
                                        <p:cTn id="11" dur="1" fill="hold">
                                          <p:stCondLst>
                                            <p:cond delay="0"/>
                                          </p:stCondLst>
                                        </p:cTn>
                                        <p:tgtEl>
                                          <p:spTgt spid="18546"/>
                                        </p:tgtEl>
                                        <p:attrNameLst>
                                          <p:attrName>style.visibility</p:attrName>
                                        </p:attrNameLst>
                                      </p:cBhvr>
                                      <p:to>
                                        <p:strVal val="visible"/>
                                      </p:to>
                                    </p:set>
                                    <p:animEffect transition="in" filter="wipe(left)">
                                      <p:cBhvr>
                                        <p:cTn id="12" dur="500"/>
                                        <p:tgtEl>
                                          <p:spTgt spid="18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4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20483" name="Oval 3"/>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84" name="Oval 4"/>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85" name="Oval 5"/>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86" name="Oval 6"/>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87" name="Oval 7"/>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88" name="Oval 8"/>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89" name="Oval 9"/>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0" name="Oval 10"/>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1" name="Oval 11"/>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2" name="Oval 12"/>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3" name="Oval 13"/>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4" name="Oval 14"/>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5" name="Oval 15"/>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6" name="Oval 16"/>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7" name="Oval 17"/>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8" name="Oval 18"/>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499" name="Oval 19"/>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0" name="Oval 20"/>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1" name="Oval 21"/>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2" name="Oval 22"/>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3" name="Oval 23"/>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4" name="Oval 24"/>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5" name="Oval 25"/>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6" name="Oval 26"/>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7" name="Oval 27"/>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8" name="Oval 28"/>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09" name="Oval 29"/>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0" name="Oval 30"/>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1" name="Oval 31"/>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2" name="Oval 32"/>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3" name="Oval 33"/>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4" name="Oval 34"/>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5" name="Oval 35"/>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6" name="Oval 36"/>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7" name="Oval 37"/>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8" name="Oval 38"/>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19" name="Oval 39"/>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0" name="Oval 40"/>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1" name="Oval 41"/>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2" name="Oval 42"/>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3" name="Oval 43"/>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4" name="Oval 44"/>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5" name="Oval 45"/>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6" name="Oval 46"/>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7" name="Oval 47"/>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8" name="Oval 48"/>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29" name="Oval 49"/>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0" name="Oval 50"/>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1" name="Oval 51"/>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2" name="Oval 52"/>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3" name="Oval 53"/>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4" name="Oval 54"/>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5" name="Oval 55"/>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6" name="Oval 56"/>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7" name="Oval 57"/>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8" name="Oval 58"/>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39" name="Oval 59"/>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0" name="Oval 60"/>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1" name="Oval 61"/>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2" name="Oval 62"/>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3" name="Oval 63"/>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4" name="Oval 64"/>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5" name="Oval 65"/>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6" name="Oval 66"/>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7" name="Oval 67"/>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8" name="Oval 68"/>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49" name="Oval 69"/>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0" name="Oval 70"/>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1" name="Oval 71"/>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2" name="Oval 72"/>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3" name="Oval 73"/>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4" name="Oval 74"/>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5" name="Oval 75"/>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6" name="Oval 76"/>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7" name="Oval 77"/>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8" name="Oval 78"/>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59" name="Oval 79"/>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0" name="Oval 80"/>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1" name="Oval 81"/>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2" name="Oval 82"/>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3" name="Oval 83"/>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4" name="Oval 84"/>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5" name="Oval 85"/>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6" name="Oval 86"/>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7" name="Oval 87"/>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8" name="Oval 88"/>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69" name="Oval 89"/>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70" name="Oval 90"/>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71" name="Oval 91"/>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72" name="Oval 92"/>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73" name="Oval 93"/>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74" name="Oval 94"/>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75" name="Rectangle 95"/>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20576" name="Group 96"/>
          <p:cNvGrpSpPr>
            <a:grpSpLocks/>
          </p:cNvGrpSpPr>
          <p:nvPr/>
        </p:nvGrpSpPr>
        <p:grpSpPr bwMode="auto">
          <a:xfrm>
            <a:off x="3841750" y="1981200"/>
            <a:ext cx="2819400" cy="2895600"/>
            <a:chOff x="3744" y="4464"/>
            <a:chExt cx="1776" cy="1824"/>
          </a:xfrm>
        </p:grpSpPr>
        <p:sp>
          <p:nvSpPr>
            <p:cNvPr id="20577" name="Oval 97"/>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20578" name="Group 98"/>
            <p:cNvGrpSpPr>
              <a:grpSpLocks/>
            </p:cNvGrpSpPr>
            <p:nvPr/>
          </p:nvGrpSpPr>
          <p:grpSpPr bwMode="auto">
            <a:xfrm>
              <a:off x="4491" y="5231"/>
              <a:ext cx="288" cy="288"/>
              <a:chOff x="4486" y="3484"/>
              <a:chExt cx="288" cy="288"/>
            </a:xfrm>
          </p:grpSpPr>
          <p:sp>
            <p:nvSpPr>
              <p:cNvPr id="20579" name="Oval 99"/>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80" name="Line 100"/>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20581" name="Line 101"/>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sp>
        <p:nvSpPr>
          <p:cNvPr id="20582" name="AutoShape 102"/>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20583" name="AutoShape 103"/>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sp>
        <p:nvSpPr>
          <p:cNvPr id="20584" name="AutoShape 104"/>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Mean Shift</a:t>
            </a:r>
          </a:p>
          <a:p>
            <a:pPr algn="ctr" eaLnBrk="1" hangingPunct="1"/>
            <a:r>
              <a:rPr lang="en-US" altLang="sk-SK" sz="1600" smtClean="0">
                <a:solidFill>
                  <a:srgbClr val="000000"/>
                </a:solidFill>
                <a:latin typeface="Arial" charset="0"/>
              </a:rPr>
              <a:t>vector</a:t>
            </a:r>
          </a:p>
        </p:txBody>
      </p:sp>
      <p:grpSp>
        <p:nvGrpSpPr>
          <p:cNvPr id="20586" name="Group 106"/>
          <p:cNvGrpSpPr>
            <a:grpSpLocks/>
          </p:cNvGrpSpPr>
          <p:nvPr/>
        </p:nvGrpSpPr>
        <p:grpSpPr bwMode="auto">
          <a:xfrm>
            <a:off x="5389563" y="3265488"/>
            <a:ext cx="457200" cy="457200"/>
            <a:chOff x="4486" y="3484"/>
            <a:chExt cx="288" cy="288"/>
          </a:xfrm>
        </p:grpSpPr>
        <p:sp>
          <p:nvSpPr>
            <p:cNvPr id="20587" name="Oval 107"/>
            <p:cNvSpPr>
              <a:spLocks noChangeArrowheads="1"/>
            </p:cNvSpPr>
            <p:nvPr/>
          </p:nvSpPr>
          <p:spPr bwMode="auto">
            <a:xfrm>
              <a:off x="4560" y="3552"/>
              <a:ext cx="144" cy="144"/>
            </a:xfrm>
            <a:prstGeom prst="ellipse">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0588" name="Line 108"/>
            <p:cNvSpPr>
              <a:spLocks noChangeShapeType="1"/>
            </p:cNvSpPr>
            <p:nvPr/>
          </p:nvSpPr>
          <p:spPr bwMode="auto">
            <a:xfrm>
              <a:off x="4632" y="3484"/>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20589" name="Line 109"/>
            <p:cNvSpPr>
              <a:spLocks noChangeShapeType="1"/>
            </p:cNvSpPr>
            <p:nvPr/>
          </p:nvSpPr>
          <p:spPr bwMode="auto">
            <a:xfrm rot="-5400000">
              <a:off x="4630" y="3482"/>
              <a:ext cx="0" cy="288"/>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20591" name="Text Box 111"/>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3354262795"/>
      </p:ext>
    </p:extLst>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3.88889E-6 -3.01874E-6 L 0.03993 0.01111 " pathEditMode="relative" rAng="0" ptsTypes="AA">
                                      <p:cBhvr>
                                        <p:cTn id="6" dur="2000" fill="hold"/>
                                        <p:tgtEl>
                                          <p:spTgt spid="20576"/>
                                        </p:tgtEl>
                                        <p:attrNameLst>
                                          <p:attrName>ppt_x</p:attrName>
                                          <p:attrName>ppt_y</p:attrName>
                                        </p:attrNameLst>
                                      </p:cBhvr>
                                      <p:rCtr x="1997" y="555"/>
                                    </p:animMotion>
                                  </p:childTnLst>
                                </p:cTn>
                              </p:par>
                            </p:childTnLst>
                          </p:cTn>
                        </p:par>
                        <p:par>
                          <p:cTn id="7" fill="hold" nodeType="afterGroup">
                            <p:stCondLst>
                              <p:cond delay="2000"/>
                            </p:stCondLst>
                            <p:childTnLst>
                              <p:par>
                                <p:cTn id="8" presetID="1" presetClass="exit" presetSubtype="0" fill="hold" nodeType="afterEffect">
                                  <p:stCondLst>
                                    <p:cond delay="0"/>
                                  </p:stCondLst>
                                  <p:childTnLst>
                                    <p:set>
                                      <p:cBhvr>
                                        <p:cTn id="9" dur="1" fill="hold">
                                          <p:stCondLst>
                                            <p:cond delay="0"/>
                                          </p:stCondLst>
                                        </p:cTn>
                                        <p:tgtEl>
                                          <p:spTgt spid="205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152400" y="0"/>
            <a:ext cx="9448800" cy="1143000"/>
          </a:xfrm>
          <a:ln/>
        </p:spPr>
        <p:txBody>
          <a:bodyPr/>
          <a:lstStyle/>
          <a:p>
            <a:r>
              <a:rPr lang="en-US" altLang="he-IL" b="1">
                <a:solidFill>
                  <a:srgbClr val="0066FF"/>
                </a:solidFill>
              </a:rPr>
              <a:t>Intuitive Description</a:t>
            </a:r>
          </a:p>
        </p:txBody>
      </p:sp>
      <p:sp>
        <p:nvSpPr>
          <p:cNvPr id="22531" name="Oval 3"/>
          <p:cNvSpPr>
            <a:spLocks noChangeArrowheads="1"/>
          </p:cNvSpPr>
          <p:nvPr/>
        </p:nvSpPr>
        <p:spPr bwMode="auto">
          <a:xfrm>
            <a:off x="55626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2" name="Oval 4"/>
          <p:cNvSpPr>
            <a:spLocks noChangeArrowheads="1"/>
          </p:cNvSpPr>
          <p:nvPr/>
        </p:nvSpPr>
        <p:spPr bwMode="auto">
          <a:xfrm>
            <a:off x="5768975"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3" name="Oval 5"/>
          <p:cNvSpPr>
            <a:spLocks noChangeArrowheads="1"/>
          </p:cNvSpPr>
          <p:nvPr/>
        </p:nvSpPr>
        <p:spPr bwMode="auto">
          <a:xfrm>
            <a:off x="5692775" y="3276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4" name="Oval 6"/>
          <p:cNvSpPr>
            <a:spLocks noChangeArrowheads="1"/>
          </p:cNvSpPr>
          <p:nvPr/>
        </p:nvSpPr>
        <p:spPr bwMode="auto">
          <a:xfrm>
            <a:off x="5440363" y="32210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5" name="Oval 7"/>
          <p:cNvSpPr>
            <a:spLocks noChangeArrowheads="1"/>
          </p:cNvSpPr>
          <p:nvPr/>
        </p:nvSpPr>
        <p:spPr bwMode="auto">
          <a:xfrm>
            <a:off x="5681663"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6" name="Oval 8"/>
          <p:cNvSpPr>
            <a:spLocks noChangeArrowheads="1"/>
          </p:cNvSpPr>
          <p:nvPr/>
        </p:nvSpPr>
        <p:spPr bwMode="auto">
          <a:xfrm>
            <a:off x="5454650" y="359251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7" name="Oval 9"/>
          <p:cNvSpPr>
            <a:spLocks noChangeArrowheads="1"/>
          </p:cNvSpPr>
          <p:nvPr/>
        </p:nvSpPr>
        <p:spPr bwMode="auto">
          <a:xfrm>
            <a:off x="5932488" y="36147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8" name="Oval 10"/>
          <p:cNvSpPr>
            <a:spLocks noChangeArrowheads="1"/>
          </p:cNvSpPr>
          <p:nvPr/>
        </p:nvSpPr>
        <p:spPr bwMode="auto">
          <a:xfrm>
            <a:off x="5322888"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39" name="Oval 11"/>
          <p:cNvSpPr>
            <a:spLocks noChangeArrowheads="1"/>
          </p:cNvSpPr>
          <p:nvPr/>
        </p:nvSpPr>
        <p:spPr bwMode="auto">
          <a:xfrm>
            <a:off x="6062663"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0" name="Oval 12"/>
          <p:cNvSpPr>
            <a:spLocks noChangeArrowheads="1"/>
          </p:cNvSpPr>
          <p:nvPr/>
        </p:nvSpPr>
        <p:spPr bwMode="auto">
          <a:xfrm>
            <a:off x="5921375" y="314325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1" name="Oval 13"/>
          <p:cNvSpPr>
            <a:spLocks noChangeArrowheads="1"/>
          </p:cNvSpPr>
          <p:nvPr/>
        </p:nvSpPr>
        <p:spPr bwMode="auto">
          <a:xfrm>
            <a:off x="563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2" name="Oval 14"/>
          <p:cNvSpPr>
            <a:spLocks noChangeArrowheads="1"/>
          </p:cNvSpPr>
          <p:nvPr/>
        </p:nvSpPr>
        <p:spPr bwMode="auto">
          <a:xfrm>
            <a:off x="5791200" y="3810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3" name="Oval 15"/>
          <p:cNvSpPr>
            <a:spLocks noChangeArrowheads="1"/>
          </p:cNvSpPr>
          <p:nvPr/>
        </p:nvSpPr>
        <p:spPr bwMode="auto">
          <a:xfrm>
            <a:off x="5486400" y="383063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4" name="Oval 16"/>
          <p:cNvSpPr>
            <a:spLocks noChangeArrowheads="1"/>
          </p:cNvSpPr>
          <p:nvPr/>
        </p:nvSpPr>
        <p:spPr bwMode="auto">
          <a:xfrm>
            <a:off x="5181600" y="36798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5" name="Oval 17"/>
          <p:cNvSpPr>
            <a:spLocks noChangeArrowheads="1"/>
          </p:cNvSpPr>
          <p:nvPr/>
        </p:nvSpPr>
        <p:spPr bwMode="auto">
          <a:xfrm>
            <a:off x="49530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6" name="Oval 18"/>
          <p:cNvSpPr>
            <a:spLocks noChangeArrowheads="1"/>
          </p:cNvSpPr>
          <p:nvPr/>
        </p:nvSpPr>
        <p:spPr bwMode="auto">
          <a:xfrm>
            <a:off x="5181600" y="3200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7" name="Oval 19"/>
          <p:cNvSpPr>
            <a:spLocks noChangeArrowheads="1"/>
          </p:cNvSpPr>
          <p:nvPr/>
        </p:nvSpPr>
        <p:spPr bwMode="auto">
          <a:xfrm>
            <a:off x="62484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8" name="Oval 20"/>
          <p:cNvSpPr>
            <a:spLocks noChangeArrowheads="1"/>
          </p:cNvSpPr>
          <p:nvPr/>
        </p:nvSpPr>
        <p:spPr bwMode="auto">
          <a:xfrm>
            <a:off x="6172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49" name="Oval 21"/>
          <p:cNvSpPr>
            <a:spLocks noChangeArrowheads="1"/>
          </p:cNvSpPr>
          <p:nvPr/>
        </p:nvSpPr>
        <p:spPr bwMode="auto">
          <a:xfrm>
            <a:off x="5888038" y="4094163"/>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0" name="Oval 22"/>
          <p:cNvSpPr>
            <a:spLocks noChangeArrowheads="1"/>
          </p:cNvSpPr>
          <p:nvPr/>
        </p:nvSpPr>
        <p:spPr bwMode="auto">
          <a:xfrm>
            <a:off x="5486400" y="4114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1" name="Oval 23"/>
          <p:cNvSpPr>
            <a:spLocks noChangeArrowheads="1"/>
          </p:cNvSpPr>
          <p:nvPr/>
        </p:nvSpPr>
        <p:spPr bwMode="auto">
          <a:xfrm>
            <a:off x="50292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2" name="Oval 24"/>
          <p:cNvSpPr>
            <a:spLocks noChangeArrowheads="1"/>
          </p:cNvSpPr>
          <p:nvPr/>
        </p:nvSpPr>
        <p:spPr bwMode="auto">
          <a:xfrm>
            <a:off x="4648200" y="3657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3" name="Oval 25"/>
          <p:cNvSpPr>
            <a:spLocks noChangeArrowheads="1"/>
          </p:cNvSpPr>
          <p:nvPr/>
        </p:nvSpPr>
        <p:spPr bwMode="auto">
          <a:xfrm>
            <a:off x="45720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4" name="Oval 26"/>
          <p:cNvSpPr>
            <a:spLocks noChangeArrowheads="1"/>
          </p:cNvSpPr>
          <p:nvPr/>
        </p:nvSpPr>
        <p:spPr bwMode="auto">
          <a:xfrm>
            <a:off x="49530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5" name="Oval 27"/>
          <p:cNvSpPr>
            <a:spLocks noChangeArrowheads="1"/>
          </p:cNvSpPr>
          <p:nvPr/>
        </p:nvSpPr>
        <p:spPr bwMode="auto">
          <a:xfrm>
            <a:off x="53340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6" name="Oval 28"/>
          <p:cNvSpPr>
            <a:spLocks noChangeArrowheads="1"/>
          </p:cNvSpPr>
          <p:nvPr/>
        </p:nvSpPr>
        <p:spPr bwMode="auto">
          <a:xfrm>
            <a:off x="5921375"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7" name="Oval 29"/>
          <p:cNvSpPr>
            <a:spLocks noChangeArrowheads="1"/>
          </p:cNvSpPr>
          <p:nvPr/>
        </p:nvSpPr>
        <p:spPr bwMode="auto">
          <a:xfrm>
            <a:off x="56388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8" name="Oval 30"/>
          <p:cNvSpPr>
            <a:spLocks noChangeArrowheads="1"/>
          </p:cNvSpPr>
          <p:nvPr/>
        </p:nvSpPr>
        <p:spPr bwMode="auto">
          <a:xfrm>
            <a:off x="4724400" y="2819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59" name="Oval 31"/>
          <p:cNvSpPr>
            <a:spLocks noChangeArrowheads="1"/>
          </p:cNvSpPr>
          <p:nvPr/>
        </p:nvSpPr>
        <p:spPr bwMode="auto">
          <a:xfrm>
            <a:off x="51054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0" name="Oval 32"/>
          <p:cNvSpPr>
            <a:spLocks noChangeArrowheads="1"/>
          </p:cNvSpPr>
          <p:nvPr/>
        </p:nvSpPr>
        <p:spPr bwMode="auto">
          <a:xfrm>
            <a:off x="5638800" y="198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1" name="Oval 33"/>
          <p:cNvSpPr>
            <a:spLocks noChangeArrowheads="1"/>
          </p:cNvSpPr>
          <p:nvPr/>
        </p:nvSpPr>
        <p:spPr bwMode="auto">
          <a:xfrm>
            <a:off x="5181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2" name="Oval 34"/>
          <p:cNvSpPr>
            <a:spLocks noChangeArrowheads="1"/>
          </p:cNvSpPr>
          <p:nvPr/>
        </p:nvSpPr>
        <p:spPr bwMode="auto">
          <a:xfrm>
            <a:off x="5921375"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3" name="Oval 35"/>
          <p:cNvSpPr>
            <a:spLocks noChangeArrowheads="1"/>
          </p:cNvSpPr>
          <p:nvPr/>
        </p:nvSpPr>
        <p:spPr bwMode="auto">
          <a:xfrm>
            <a:off x="5921375" y="1371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4" name="Oval 36"/>
          <p:cNvSpPr>
            <a:spLocks noChangeArrowheads="1"/>
          </p:cNvSpPr>
          <p:nvPr/>
        </p:nvSpPr>
        <p:spPr bwMode="auto">
          <a:xfrm>
            <a:off x="6172200" y="2133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5" name="Oval 37"/>
          <p:cNvSpPr>
            <a:spLocks noChangeArrowheads="1"/>
          </p:cNvSpPr>
          <p:nvPr/>
        </p:nvSpPr>
        <p:spPr bwMode="auto">
          <a:xfrm>
            <a:off x="6259513" y="2676525"/>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6" name="Oval 38"/>
          <p:cNvSpPr>
            <a:spLocks noChangeArrowheads="1"/>
          </p:cNvSpPr>
          <p:nvPr/>
        </p:nvSpPr>
        <p:spPr bwMode="auto">
          <a:xfrm>
            <a:off x="6248400" y="3124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7" name="Oval 39"/>
          <p:cNvSpPr>
            <a:spLocks noChangeArrowheads="1"/>
          </p:cNvSpPr>
          <p:nvPr/>
        </p:nvSpPr>
        <p:spPr bwMode="auto">
          <a:xfrm>
            <a:off x="66294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8" name="Oval 40"/>
          <p:cNvSpPr>
            <a:spLocks noChangeArrowheads="1"/>
          </p:cNvSpPr>
          <p:nvPr/>
        </p:nvSpPr>
        <p:spPr bwMode="auto">
          <a:xfrm>
            <a:off x="6629400" y="2514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69" name="Oval 41"/>
          <p:cNvSpPr>
            <a:spLocks noChangeArrowheads="1"/>
          </p:cNvSpPr>
          <p:nvPr/>
        </p:nvSpPr>
        <p:spPr bwMode="auto">
          <a:xfrm>
            <a:off x="6553200" y="2057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0" name="Oval 42"/>
          <p:cNvSpPr>
            <a:spLocks noChangeArrowheads="1"/>
          </p:cNvSpPr>
          <p:nvPr/>
        </p:nvSpPr>
        <p:spPr bwMode="auto">
          <a:xfrm>
            <a:off x="63246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1" name="Oval 43"/>
          <p:cNvSpPr>
            <a:spLocks noChangeArrowheads="1"/>
          </p:cNvSpPr>
          <p:nvPr/>
        </p:nvSpPr>
        <p:spPr bwMode="auto">
          <a:xfrm>
            <a:off x="6934200" y="1295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2" name="Oval 44"/>
          <p:cNvSpPr>
            <a:spLocks noChangeArrowheads="1"/>
          </p:cNvSpPr>
          <p:nvPr/>
        </p:nvSpPr>
        <p:spPr bwMode="auto">
          <a:xfrm>
            <a:off x="7010400" y="1752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3" name="Oval 45"/>
          <p:cNvSpPr>
            <a:spLocks noChangeArrowheads="1"/>
          </p:cNvSpPr>
          <p:nvPr/>
        </p:nvSpPr>
        <p:spPr bwMode="auto">
          <a:xfrm>
            <a:off x="7315200" y="2362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4" name="Oval 46"/>
          <p:cNvSpPr>
            <a:spLocks noChangeArrowheads="1"/>
          </p:cNvSpPr>
          <p:nvPr/>
        </p:nvSpPr>
        <p:spPr bwMode="auto">
          <a:xfrm>
            <a:off x="6705600" y="3352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5" name="Oval 47"/>
          <p:cNvSpPr>
            <a:spLocks noChangeArrowheads="1"/>
          </p:cNvSpPr>
          <p:nvPr/>
        </p:nvSpPr>
        <p:spPr bwMode="auto">
          <a:xfrm>
            <a:off x="7162800" y="2895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6" name="Oval 48"/>
          <p:cNvSpPr>
            <a:spLocks noChangeArrowheads="1"/>
          </p:cNvSpPr>
          <p:nvPr/>
        </p:nvSpPr>
        <p:spPr bwMode="auto">
          <a:xfrm>
            <a:off x="7924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7" name="Oval 49"/>
          <p:cNvSpPr>
            <a:spLocks noChangeArrowheads="1"/>
          </p:cNvSpPr>
          <p:nvPr/>
        </p:nvSpPr>
        <p:spPr bwMode="auto">
          <a:xfrm>
            <a:off x="6934200" y="3886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8" name="Oval 50"/>
          <p:cNvSpPr>
            <a:spLocks noChangeArrowheads="1"/>
          </p:cNvSpPr>
          <p:nvPr/>
        </p:nvSpPr>
        <p:spPr bwMode="auto">
          <a:xfrm>
            <a:off x="7478713" y="3430588"/>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79" name="Oval 51"/>
          <p:cNvSpPr>
            <a:spLocks noChangeArrowheads="1"/>
          </p:cNvSpPr>
          <p:nvPr/>
        </p:nvSpPr>
        <p:spPr bwMode="auto">
          <a:xfrm>
            <a:off x="64770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0" name="Oval 52"/>
          <p:cNvSpPr>
            <a:spLocks noChangeArrowheads="1"/>
          </p:cNvSpPr>
          <p:nvPr/>
        </p:nvSpPr>
        <p:spPr bwMode="auto">
          <a:xfrm>
            <a:off x="7543800" y="4343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1" name="Oval 53"/>
          <p:cNvSpPr>
            <a:spLocks noChangeArrowheads="1"/>
          </p:cNvSpPr>
          <p:nvPr/>
        </p:nvSpPr>
        <p:spPr bwMode="auto">
          <a:xfrm>
            <a:off x="69342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2" name="Oval 54"/>
          <p:cNvSpPr>
            <a:spLocks noChangeArrowheads="1"/>
          </p:cNvSpPr>
          <p:nvPr/>
        </p:nvSpPr>
        <p:spPr bwMode="auto">
          <a:xfrm>
            <a:off x="60960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3" name="Oval 55"/>
          <p:cNvSpPr>
            <a:spLocks noChangeArrowheads="1"/>
          </p:cNvSpPr>
          <p:nvPr/>
        </p:nvSpPr>
        <p:spPr bwMode="auto">
          <a:xfrm>
            <a:off x="5638800" y="4495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4" name="Oval 56"/>
          <p:cNvSpPr>
            <a:spLocks noChangeArrowheads="1"/>
          </p:cNvSpPr>
          <p:nvPr/>
        </p:nvSpPr>
        <p:spPr bwMode="auto">
          <a:xfrm>
            <a:off x="60198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5" name="Oval 57"/>
          <p:cNvSpPr>
            <a:spLocks noChangeArrowheads="1"/>
          </p:cNvSpPr>
          <p:nvPr/>
        </p:nvSpPr>
        <p:spPr bwMode="auto">
          <a:xfrm>
            <a:off x="6477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6" name="Oval 58"/>
          <p:cNvSpPr>
            <a:spLocks noChangeArrowheads="1"/>
          </p:cNvSpPr>
          <p:nvPr/>
        </p:nvSpPr>
        <p:spPr bwMode="auto">
          <a:xfrm>
            <a:off x="58674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7" name="Oval 59"/>
          <p:cNvSpPr>
            <a:spLocks noChangeArrowheads="1"/>
          </p:cNvSpPr>
          <p:nvPr/>
        </p:nvSpPr>
        <p:spPr bwMode="auto">
          <a:xfrm>
            <a:off x="54102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8" name="Oval 60"/>
          <p:cNvSpPr>
            <a:spLocks noChangeArrowheads="1"/>
          </p:cNvSpPr>
          <p:nvPr/>
        </p:nvSpPr>
        <p:spPr bwMode="auto">
          <a:xfrm>
            <a:off x="5105400" y="4572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89" name="Oval 61"/>
          <p:cNvSpPr>
            <a:spLocks noChangeArrowheads="1"/>
          </p:cNvSpPr>
          <p:nvPr/>
        </p:nvSpPr>
        <p:spPr bwMode="auto">
          <a:xfrm>
            <a:off x="44958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0" name="Oval 62"/>
          <p:cNvSpPr>
            <a:spLocks noChangeArrowheads="1"/>
          </p:cNvSpPr>
          <p:nvPr/>
        </p:nvSpPr>
        <p:spPr bwMode="auto">
          <a:xfrm>
            <a:off x="4724400" y="4953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1" name="Oval 63"/>
          <p:cNvSpPr>
            <a:spLocks noChangeArrowheads="1"/>
          </p:cNvSpPr>
          <p:nvPr/>
        </p:nvSpPr>
        <p:spPr bwMode="auto">
          <a:xfrm>
            <a:off x="4953000" y="5486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2" name="Oval 64"/>
          <p:cNvSpPr>
            <a:spLocks noChangeArrowheads="1"/>
          </p:cNvSpPr>
          <p:nvPr/>
        </p:nvSpPr>
        <p:spPr bwMode="auto">
          <a:xfrm>
            <a:off x="41148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3" name="Oval 65"/>
          <p:cNvSpPr>
            <a:spLocks noChangeArrowheads="1"/>
          </p:cNvSpPr>
          <p:nvPr/>
        </p:nvSpPr>
        <p:spPr bwMode="auto">
          <a:xfrm>
            <a:off x="4038600" y="502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4" name="Oval 66"/>
          <p:cNvSpPr>
            <a:spLocks noChangeArrowheads="1"/>
          </p:cNvSpPr>
          <p:nvPr/>
        </p:nvSpPr>
        <p:spPr bwMode="auto">
          <a:xfrm>
            <a:off x="3505200" y="4267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5" name="Oval 67"/>
          <p:cNvSpPr>
            <a:spLocks noChangeArrowheads="1"/>
          </p:cNvSpPr>
          <p:nvPr/>
        </p:nvSpPr>
        <p:spPr bwMode="auto">
          <a:xfrm>
            <a:off x="40386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6" name="Oval 68"/>
          <p:cNvSpPr>
            <a:spLocks noChangeArrowheads="1"/>
          </p:cNvSpPr>
          <p:nvPr/>
        </p:nvSpPr>
        <p:spPr bwMode="auto">
          <a:xfrm>
            <a:off x="4267200" y="3429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7" name="Oval 69"/>
          <p:cNvSpPr>
            <a:spLocks noChangeArrowheads="1"/>
          </p:cNvSpPr>
          <p:nvPr/>
        </p:nvSpPr>
        <p:spPr bwMode="auto">
          <a:xfrm>
            <a:off x="3733800" y="2971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8" name="Oval 70"/>
          <p:cNvSpPr>
            <a:spLocks noChangeArrowheads="1"/>
          </p:cNvSpPr>
          <p:nvPr/>
        </p:nvSpPr>
        <p:spPr bwMode="auto">
          <a:xfrm>
            <a:off x="4267200" y="2590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599" name="Oval 71"/>
          <p:cNvSpPr>
            <a:spLocks noChangeArrowheads="1"/>
          </p:cNvSpPr>
          <p:nvPr/>
        </p:nvSpPr>
        <p:spPr bwMode="auto">
          <a:xfrm>
            <a:off x="4724400" y="2438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0" name="Oval 72"/>
          <p:cNvSpPr>
            <a:spLocks noChangeArrowheads="1"/>
          </p:cNvSpPr>
          <p:nvPr/>
        </p:nvSpPr>
        <p:spPr bwMode="auto">
          <a:xfrm>
            <a:off x="4343400" y="182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1" name="Oval 73"/>
          <p:cNvSpPr>
            <a:spLocks noChangeArrowheads="1"/>
          </p:cNvSpPr>
          <p:nvPr/>
        </p:nvSpPr>
        <p:spPr bwMode="auto">
          <a:xfrm>
            <a:off x="50292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2" name="Oval 74"/>
          <p:cNvSpPr>
            <a:spLocks noChangeArrowheads="1"/>
          </p:cNvSpPr>
          <p:nvPr/>
        </p:nvSpPr>
        <p:spPr bwMode="auto">
          <a:xfrm>
            <a:off x="4191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3" name="Oval 75"/>
          <p:cNvSpPr>
            <a:spLocks noChangeArrowheads="1"/>
          </p:cNvSpPr>
          <p:nvPr/>
        </p:nvSpPr>
        <p:spPr bwMode="auto">
          <a:xfrm>
            <a:off x="3733800" y="1600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4" name="Oval 76"/>
          <p:cNvSpPr>
            <a:spLocks noChangeArrowheads="1"/>
          </p:cNvSpPr>
          <p:nvPr/>
        </p:nvSpPr>
        <p:spPr bwMode="auto">
          <a:xfrm>
            <a:off x="3657600" y="2209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5" name="Oval 77"/>
          <p:cNvSpPr>
            <a:spLocks noChangeArrowheads="1"/>
          </p:cNvSpPr>
          <p:nvPr/>
        </p:nvSpPr>
        <p:spPr bwMode="auto">
          <a:xfrm>
            <a:off x="3276600" y="2667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6" name="Oval 78"/>
          <p:cNvSpPr>
            <a:spLocks noChangeArrowheads="1"/>
          </p:cNvSpPr>
          <p:nvPr/>
        </p:nvSpPr>
        <p:spPr bwMode="auto">
          <a:xfrm>
            <a:off x="36576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7" name="Oval 79"/>
          <p:cNvSpPr>
            <a:spLocks noChangeArrowheads="1"/>
          </p:cNvSpPr>
          <p:nvPr/>
        </p:nvSpPr>
        <p:spPr bwMode="auto">
          <a:xfrm>
            <a:off x="2895600" y="3581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8" name="Oval 80"/>
          <p:cNvSpPr>
            <a:spLocks noChangeArrowheads="1"/>
          </p:cNvSpPr>
          <p:nvPr/>
        </p:nvSpPr>
        <p:spPr bwMode="auto">
          <a:xfrm>
            <a:off x="2819400" y="44196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09" name="Oval 81"/>
          <p:cNvSpPr>
            <a:spLocks noChangeArrowheads="1"/>
          </p:cNvSpPr>
          <p:nvPr/>
        </p:nvSpPr>
        <p:spPr bwMode="auto">
          <a:xfrm>
            <a:off x="3048000" y="5257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0" name="Oval 82"/>
          <p:cNvSpPr>
            <a:spLocks noChangeArrowheads="1"/>
          </p:cNvSpPr>
          <p:nvPr/>
        </p:nvSpPr>
        <p:spPr bwMode="auto">
          <a:xfrm>
            <a:off x="2362200" y="5638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1" name="Oval 83"/>
          <p:cNvSpPr>
            <a:spLocks noChangeArrowheads="1"/>
          </p:cNvSpPr>
          <p:nvPr/>
        </p:nvSpPr>
        <p:spPr bwMode="auto">
          <a:xfrm>
            <a:off x="1905000" y="487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2" name="Oval 84"/>
          <p:cNvSpPr>
            <a:spLocks noChangeArrowheads="1"/>
          </p:cNvSpPr>
          <p:nvPr/>
        </p:nvSpPr>
        <p:spPr bwMode="auto">
          <a:xfrm>
            <a:off x="1905000" y="3962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3" name="Oval 85"/>
          <p:cNvSpPr>
            <a:spLocks noChangeArrowheads="1"/>
          </p:cNvSpPr>
          <p:nvPr/>
        </p:nvSpPr>
        <p:spPr bwMode="auto">
          <a:xfrm>
            <a:off x="2514600" y="2743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4" name="Oval 86"/>
          <p:cNvSpPr>
            <a:spLocks noChangeArrowheads="1"/>
          </p:cNvSpPr>
          <p:nvPr/>
        </p:nvSpPr>
        <p:spPr bwMode="auto">
          <a:xfrm>
            <a:off x="28956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5" name="Oval 87"/>
          <p:cNvSpPr>
            <a:spLocks noChangeArrowheads="1"/>
          </p:cNvSpPr>
          <p:nvPr/>
        </p:nvSpPr>
        <p:spPr bwMode="auto">
          <a:xfrm>
            <a:off x="1981200" y="1905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6" name="Oval 88"/>
          <p:cNvSpPr>
            <a:spLocks noChangeArrowheads="1"/>
          </p:cNvSpPr>
          <p:nvPr/>
        </p:nvSpPr>
        <p:spPr bwMode="auto">
          <a:xfrm>
            <a:off x="1828800" y="3048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7" name="Oval 89"/>
          <p:cNvSpPr>
            <a:spLocks noChangeArrowheads="1"/>
          </p:cNvSpPr>
          <p:nvPr/>
        </p:nvSpPr>
        <p:spPr bwMode="auto">
          <a:xfrm>
            <a:off x="762000" y="47244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8" name="Oval 90"/>
          <p:cNvSpPr>
            <a:spLocks noChangeArrowheads="1"/>
          </p:cNvSpPr>
          <p:nvPr/>
        </p:nvSpPr>
        <p:spPr bwMode="auto">
          <a:xfrm>
            <a:off x="838200" y="5791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19" name="Oval 91"/>
          <p:cNvSpPr>
            <a:spLocks noChangeArrowheads="1"/>
          </p:cNvSpPr>
          <p:nvPr/>
        </p:nvSpPr>
        <p:spPr bwMode="auto">
          <a:xfrm>
            <a:off x="838200" y="3505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20" name="Oval 92"/>
          <p:cNvSpPr>
            <a:spLocks noChangeArrowheads="1"/>
          </p:cNvSpPr>
          <p:nvPr/>
        </p:nvSpPr>
        <p:spPr bwMode="auto">
          <a:xfrm>
            <a:off x="990600" y="22860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21" name="Oval 93"/>
          <p:cNvSpPr>
            <a:spLocks noChangeArrowheads="1"/>
          </p:cNvSpPr>
          <p:nvPr/>
        </p:nvSpPr>
        <p:spPr bwMode="auto">
          <a:xfrm>
            <a:off x="1143000" y="12192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22" name="Oval 94"/>
          <p:cNvSpPr>
            <a:spLocks noChangeArrowheads="1"/>
          </p:cNvSpPr>
          <p:nvPr/>
        </p:nvSpPr>
        <p:spPr bwMode="auto">
          <a:xfrm>
            <a:off x="2590800" y="1066800"/>
            <a:ext cx="152400" cy="152400"/>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23" name="Rectangle 95"/>
          <p:cNvSpPr>
            <a:spLocks noChangeArrowheads="1"/>
          </p:cNvSpPr>
          <p:nvPr/>
        </p:nvSpPr>
        <p:spPr bwMode="auto">
          <a:xfrm>
            <a:off x="0" y="62325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en-US" altLang="sk-SK" sz="2000" smtClean="0">
                <a:solidFill>
                  <a:srgbClr val="9900CC"/>
                </a:solidFill>
                <a:latin typeface="Arial" charset="0"/>
              </a:rPr>
              <a:t>Distribution of identical billiard balls</a:t>
            </a:r>
          </a:p>
        </p:txBody>
      </p:sp>
      <p:grpSp>
        <p:nvGrpSpPr>
          <p:cNvPr id="22624" name="Group 96"/>
          <p:cNvGrpSpPr>
            <a:grpSpLocks/>
          </p:cNvGrpSpPr>
          <p:nvPr/>
        </p:nvGrpSpPr>
        <p:grpSpPr bwMode="auto">
          <a:xfrm>
            <a:off x="4211638" y="2047875"/>
            <a:ext cx="2819400" cy="2895600"/>
            <a:chOff x="3744" y="4464"/>
            <a:chExt cx="1776" cy="1824"/>
          </a:xfrm>
        </p:grpSpPr>
        <p:sp>
          <p:nvSpPr>
            <p:cNvPr id="22625" name="Oval 97"/>
            <p:cNvSpPr>
              <a:spLocks noChangeArrowheads="1"/>
            </p:cNvSpPr>
            <p:nvPr/>
          </p:nvSpPr>
          <p:spPr bwMode="auto">
            <a:xfrm>
              <a:off x="3744" y="4464"/>
              <a:ext cx="1776" cy="1824"/>
            </a:xfrm>
            <a:prstGeom prst="ellipse">
              <a:avLst/>
            </a:prstGeom>
            <a:noFill/>
            <a:ln w="2857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nvGrpSpPr>
            <p:cNvPr id="22626" name="Group 98"/>
            <p:cNvGrpSpPr>
              <a:grpSpLocks/>
            </p:cNvGrpSpPr>
            <p:nvPr/>
          </p:nvGrpSpPr>
          <p:grpSpPr bwMode="auto">
            <a:xfrm>
              <a:off x="4491" y="5231"/>
              <a:ext cx="288" cy="288"/>
              <a:chOff x="4486" y="3484"/>
              <a:chExt cx="288" cy="288"/>
            </a:xfrm>
          </p:grpSpPr>
          <p:sp>
            <p:nvSpPr>
              <p:cNvPr id="22627" name="Oval 99"/>
              <p:cNvSpPr>
                <a:spLocks noChangeArrowheads="1"/>
              </p:cNvSpPr>
              <p:nvPr/>
            </p:nvSpPr>
            <p:spPr bwMode="auto">
              <a:xfrm>
                <a:off x="4560" y="3552"/>
                <a:ext cx="144" cy="144"/>
              </a:xfrm>
              <a:prstGeom prst="ellipse">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28" name="Line 100"/>
              <p:cNvSpPr>
                <a:spLocks noChangeShapeType="1"/>
              </p:cNvSpPr>
              <p:nvPr/>
            </p:nvSpPr>
            <p:spPr bwMode="auto">
              <a:xfrm>
                <a:off x="4632" y="3484"/>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22629" name="Line 101"/>
              <p:cNvSpPr>
                <a:spLocks noChangeShapeType="1"/>
              </p:cNvSpPr>
              <p:nvPr/>
            </p:nvSpPr>
            <p:spPr bwMode="auto">
              <a:xfrm rot="-5400000">
                <a:off x="4630" y="3482"/>
                <a:ext cx="0" cy="288"/>
              </a:xfrm>
              <a:prstGeom prst="line">
                <a:avLst/>
              </a:prstGeom>
              <a:noFill/>
              <a:ln w="9525">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grpSp>
      <p:sp>
        <p:nvSpPr>
          <p:cNvPr id="22630" name="AutoShape 102"/>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Region of</a:t>
            </a:r>
          </a:p>
          <a:p>
            <a:pPr algn="ctr" eaLnBrk="1" hangingPunct="1"/>
            <a:r>
              <a:rPr lang="en-US" altLang="sk-SK" sz="1600" smtClean="0">
                <a:solidFill>
                  <a:srgbClr val="000000"/>
                </a:solidFill>
                <a:latin typeface="Arial" charset="0"/>
              </a:rPr>
              <a:t>interest</a:t>
            </a:r>
          </a:p>
        </p:txBody>
      </p:sp>
      <p:sp>
        <p:nvSpPr>
          <p:cNvPr id="22631" name="AutoShape 103"/>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z="1600" smtClean="0">
                <a:solidFill>
                  <a:srgbClr val="000000"/>
                </a:solidFill>
                <a:latin typeface="Arial" charset="0"/>
              </a:rPr>
              <a:t>Center of</a:t>
            </a:r>
          </a:p>
          <a:p>
            <a:pPr algn="ctr" eaLnBrk="1" hangingPunct="1"/>
            <a:r>
              <a:rPr lang="en-US" altLang="sk-SK" sz="1600" smtClean="0">
                <a:solidFill>
                  <a:srgbClr val="000000"/>
                </a:solidFill>
                <a:latin typeface="Arial" charset="0"/>
              </a:rPr>
              <a:t>mass</a:t>
            </a:r>
          </a:p>
        </p:txBody>
      </p:sp>
      <p:grpSp>
        <p:nvGrpSpPr>
          <p:cNvPr id="22650" name="Group 122"/>
          <p:cNvGrpSpPr>
            <a:grpSpLocks/>
          </p:cNvGrpSpPr>
          <p:nvPr/>
        </p:nvGrpSpPr>
        <p:grpSpPr bwMode="auto">
          <a:xfrm>
            <a:off x="5389563" y="3265488"/>
            <a:ext cx="457200" cy="457200"/>
            <a:chOff x="4486" y="3484"/>
            <a:chExt cx="288" cy="288"/>
          </a:xfrm>
        </p:grpSpPr>
        <p:sp>
          <p:nvSpPr>
            <p:cNvPr id="22651" name="Oval 123"/>
            <p:cNvSpPr>
              <a:spLocks noChangeArrowheads="1"/>
            </p:cNvSpPr>
            <p:nvPr/>
          </p:nvSpPr>
          <p:spPr bwMode="auto">
            <a:xfrm>
              <a:off x="4560" y="3552"/>
              <a:ext cx="144" cy="144"/>
            </a:xfrm>
            <a:prstGeom prst="ellipse">
              <a:avLst/>
            </a:prstGeom>
            <a:noFill/>
            <a:ln w="38100">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22652" name="Line 124"/>
            <p:cNvSpPr>
              <a:spLocks noChangeShapeType="1"/>
            </p:cNvSpPr>
            <p:nvPr/>
          </p:nvSpPr>
          <p:spPr bwMode="auto">
            <a:xfrm>
              <a:off x="4632" y="3484"/>
              <a:ext cx="0" cy="28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22653" name="Line 125"/>
            <p:cNvSpPr>
              <a:spLocks noChangeShapeType="1"/>
            </p:cNvSpPr>
            <p:nvPr/>
          </p:nvSpPr>
          <p:spPr bwMode="auto">
            <a:xfrm rot="-5400000">
              <a:off x="4630" y="3482"/>
              <a:ext cx="0" cy="288"/>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grpSp>
      <p:sp>
        <p:nvSpPr>
          <p:cNvPr id="22654" name="Text Box 126"/>
          <p:cNvSpPr txBox="1">
            <a:spLocks noChangeArrowheads="1"/>
          </p:cNvSpPr>
          <p:nvPr/>
        </p:nvSpPr>
        <p:spPr bwMode="auto">
          <a:xfrm>
            <a:off x="2368550" y="5949950"/>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z="2000" b="1" u="sng" smtClean="0">
                <a:solidFill>
                  <a:srgbClr val="FF9900"/>
                </a:solidFill>
                <a:latin typeface="Arial" charset="0"/>
              </a:rPr>
              <a:t>Objective </a:t>
            </a:r>
            <a:r>
              <a:rPr lang="en-US" altLang="sk-SK" sz="2000" b="1" smtClean="0">
                <a:solidFill>
                  <a:srgbClr val="FF9900"/>
                </a:solidFill>
                <a:latin typeface="Arial" charset="0"/>
              </a:rPr>
              <a:t>: Find the densest region</a:t>
            </a:r>
          </a:p>
        </p:txBody>
      </p:sp>
    </p:spTree>
    <p:extLst>
      <p:ext uri="{BB962C8B-B14F-4D97-AF65-F5344CB8AC3E}">
        <p14:creationId xmlns:p14="http://schemas.microsoft.com/office/powerpoint/2010/main" val="11833359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nodeType="afterEffect">
                                  <p:stCondLst>
                                    <p:cond delay="2000"/>
                                  </p:stCondLst>
                                  <p:childTnLst>
                                    <p:set>
                                      <p:cBhvr>
                                        <p:cTn id="6" dur="1" fill="hold">
                                          <p:stCondLst>
                                            <p:cond delay="0"/>
                                          </p:stCondLst>
                                        </p:cTn>
                                        <p:tgtEl>
                                          <p:spTgt spid="22650"/>
                                        </p:tgtEl>
                                        <p:attrNameLst>
                                          <p:attrName>style.visibility</p:attrName>
                                        </p:attrNameLst>
                                      </p:cBhvr>
                                      <p:to>
                                        <p:strVal val="visible"/>
                                      </p:to>
                                    </p:set>
                                    <p:anim calcmode="lin" valueType="num">
                                      <p:cBhvr>
                                        <p:cTn id="7" dur="500" fill="hold"/>
                                        <p:tgtEl>
                                          <p:spTgt spid="22650"/>
                                        </p:tgtEl>
                                        <p:attrNameLst>
                                          <p:attrName>ppt_w</p:attrName>
                                        </p:attrNameLst>
                                      </p:cBhvr>
                                      <p:tavLst>
                                        <p:tav tm="0">
                                          <p:val>
                                            <p:strVal val="4*#ppt_w"/>
                                          </p:val>
                                        </p:tav>
                                        <p:tav tm="100000">
                                          <p:val>
                                            <p:strVal val="#ppt_w"/>
                                          </p:val>
                                        </p:tav>
                                      </p:tavLst>
                                    </p:anim>
                                    <p:anim calcmode="lin" valueType="num">
                                      <p:cBhvr>
                                        <p:cTn id="8" dur="500" fill="hold"/>
                                        <p:tgtEl>
                                          <p:spTgt spid="2265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1" name="Picture 131" descr="Sad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57200"/>
            <a:ext cx="6248400" cy="4686300"/>
          </a:xfrm>
          <a:prstGeom prst="rect">
            <a:avLst/>
          </a:prstGeom>
          <a:noFill/>
          <a:extLst>
            <a:ext uri="{909E8E84-426E-40DD-AFC4-6F175D3DCCD1}">
              <a14:hiddenFill xmlns:a14="http://schemas.microsoft.com/office/drawing/2010/main">
                <a:solidFill>
                  <a:srgbClr val="FFFFFF"/>
                </a:solidFill>
              </a14:hiddenFill>
            </a:ext>
          </a:extLst>
        </p:spPr>
      </p:pic>
      <p:sp>
        <p:nvSpPr>
          <p:cNvPr id="10370" name="Rectangle 130"/>
          <p:cNvSpPr>
            <a:spLocks noGrp="1" noChangeArrowheads="1"/>
          </p:cNvSpPr>
          <p:nvPr>
            <p:ph type="ctrTitle"/>
          </p:nvPr>
        </p:nvSpPr>
        <p:spPr>
          <a:xfrm>
            <a:off x="-152400" y="152400"/>
            <a:ext cx="9448800" cy="1143000"/>
          </a:xfrm>
          <a:ln/>
        </p:spPr>
        <p:txBody>
          <a:bodyPr/>
          <a:lstStyle/>
          <a:p>
            <a:r>
              <a:rPr lang="en-US" altLang="he-IL" sz="4000" b="1">
                <a:solidFill>
                  <a:srgbClr val="0066FF"/>
                </a:solidFill>
              </a:rPr>
              <a:t>Mean Shift Mode Detection</a:t>
            </a:r>
          </a:p>
        </p:txBody>
      </p:sp>
      <p:sp>
        <p:nvSpPr>
          <p:cNvPr id="10373" name="Line 133"/>
          <p:cNvSpPr>
            <a:spLocks noChangeShapeType="1"/>
          </p:cNvSpPr>
          <p:nvPr/>
        </p:nvSpPr>
        <p:spPr bwMode="auto">
          <a:xfrm flipH="1">
            <a:off x="3886200" y="2286000"/>
            <a:ext cx="2590800" cy="1066800"/>
          </a:xfrm>
          <a:prstGeom prst="line">
            <a:avLst/>
          </a:prstGeom>
          <a:noFill/>
          <a:ln w="38100">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0374" name="Text Box 134"/>
          <p:cNvSpPr txBox="1">
            <a:spLocks noChangeArrowheads="1"/>
          </p:cNvSpPr>
          <p:nvPr/>
        </p:nvSpPr>
        <p:spPr bwMode="auto">
          <a:xfrm>
            <a:off x="990600" y="5057775"/>
            <a:ext cx="7019925"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u="sng" smtClean="0">
                <a:solidFill>
                  <a:srgbClr val="0000FF"/>
                </a:solidFill>
                <a:latin typeface="Arial" charset="0"/>
              </a:rPr>
              <a:t>Updated Mean Shift Procedure:</a:t>
            </a:r>
          </a:p>
          <a:p>
            <a:pPr eaLnBrk="1" hangingPunct="1">
              <a:buFontTx/>
              <a:buChar char="•"/>
            </a:pPr>
            <a:r>
              <a:rPr lang="en-US" altLang="sk-SK" smtClean="0">
                <a:solidFill>
                  <a:srgbClr val="0000FF"/>
                </a:solidFill>
                <a:latin typeface="Arial" charset="0"/>
              </a:rPr>
              <a:t> Find all modes using the Simple Mean Shift Procedure</a:t>
            </a:r>
          </a:p>
          <a:p>
            <a:pPr eaLnBrk="1" hangingPunct="1">
              <a:buFontTx/>
              <a:buChar char="•"/>
            </a:pPr>
            <a:r>
              <a:rPr lang="en-US" altLang="sk-SK" smtClean="0">
                <a:solidFill>
                  <a:srgbClr val="0000FF"/>
                </a:solidFill>
                <a:latin typeface="Arial" charset="0"/>
              </a:rPr>
              <a:t> Prune modes by perturbing them (find saddle points and plateaus)</a:t>
            </a:r>
          </a:p>
          <a:p>
            <a:pPr eaLnBrk="1" hangingPunct="1">
              <a:buFontTx/>
              <a:buChar char="•"/>
            </a:pPr>
            <a:r>
              <a:rPr lang="en-US" altLang="sk-SK" smtClean="0">
                <a:solidFill>
                  <a:srgbClr val="0000FF"/>
                </a:solidFill>
                <a:latin typeface="Arial" charset="0"/>
              </a:rPr>
              <a:t> Prune nearby – take highest mode in the window</a:t>
            </a:r>
          </a:p>
          <a:p>
            <a:pPr eaLnBrk="1" hangingPunct="1"/>
            <a:endParaRPr lang="en-US" altLang="sk-SK" u="sng" smtClean="0">
              <a:solidFill>
                <a:srgbClr val="0000FF"/>
              </a:solidFill>
              <a:latin typeface="Arial" charset="0"/>
            </a:endParaRPr>
          </a:p>
        </p:txBody>
      </p:sp>
      <p:sp>
        <p:nvSpPr>
          <p:cNvPr id="10375" name="Rectangle 135"/>
          <p:cNvSpPr>
            <a:spLocks noChangeArrowheads="1"/>
          </p:cNvSpPr>
          <p:nvPr/>
        </p:nvSpPr>
        <p:spPr bwMode="auto">
          <a:xfrm>
            <a:off x="784225" y="1271588"/>
            <a:ext cx="625475" cy="30527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10376" name="Oval 136"/>
          <p:cNvSpPr>
            <a:spLocks noChangeArrowheads="1"/>
          </p:cNvSpPr>
          <p:nvPr/>
        </p:nvSpPr>
        <p:spPr bwMode="auto">
          <a:xfrm>
            <a:off x="6172200" y="1295400"/>
            <a:ext cx="2667000" cy="11430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sk-SK" smtClean="0">
                <a:solidFill>
                  <a:srgbClr val="0000FF"/>
                </a:solidFill>
                <a:latin typeface="Arial" charset="0"/>
              </a:rPr>
              <a:t>What happens if we</a:t>
            </a:r>
          </a:p>
          <a:p>
            <a:pPr algn="ctr" eaLnBrk="1" hangingPunct="1"/>
            <a:r>
              <a:rPr lang="en-US" altLang="sk-SK" smtClean="0">
                <a:solidFill>
                  <a:srgbClr val="0000FF"/>
                </a:solidFill>
                <a:latin typeface="Arial" charset="0"/>
              </a:rPr>
              <a:t>reach a saddle point </a:t>
            </a:r>
          </a:p>
          <a:p>
            <a:pPr algn="ctr" eaLnBrk="1" hangingPunct="1"/>
            <a:r>
              <a:rPr lang="en-US" altLang="sk-SK" b="1" smtClean="0">
                <a:solidFill>
                  <a:srgbClr val="0000FF"/>
                </a:solidFill>
                <a:latin typeface="Arial" charset="0"/>
              </a:rPr>
              <a:t>?</a:t>
            </a:r>
            <a:endParaRPr lang="en-US" altLang="sk-SK" b="1" smtClean="0">
              <a:solidFill>
                <a:srgbClr val="000000"/>
              </a:solidFill>
              <a:latin typeface="Arial" charset="0"/>
            </a:endParaRPr>
          </a:p>
        </p:txBody>
      </p:sp>
      <p:sp>
        <p:nvSpPr>
          <p:cNvPr id="10377" name="Freeform 137"/>
          <p:cNvSpPr>
            <a:spLocks/>
          </p:cNvSpPr>
          <p:nvPr/>
        </p:nvSpPr>
        <p:spPr bwMode="auto">
          <a:xfrm>
            <a:off x="3505200" y="2971800"/>
            <a:ext cx="268288" cy="436563"/>
          </a:xfrm>
          <a:custGeom>
            <a:avLst/>
            <a:gdLst>
              <a:gd name="T0" fmla="*/ 144 w 144"/>
              <a:gd name="T1" fmla="*/ 240 h 240"/>
              <a:gd name="T2" fmla="*/ 96 w 144"/>
              <a:gd name="T3" fmla="*/ 192 h 240"/>
              <a:gd name="T4" fmla="*/ 48 w 144"/>
              <a:gd name="T5" fmla="*/ 96 h 240"/>
              <a:gd name="T6" fmla="*/ 0 w 144"/>
              <a:gd name="T7" fmla="*/ 0 h 240"/>
            </a:gdLst>
            <a:ahLst/>
            <a:cxnLst>
              <a:cxn ang="0">
                <a:pos x="T0" y="T1"/>
              </a:cxn>
              <a:cxn ang="0">
                <a:pos x="T2" y="T3"/>
              </a:cxn>
              <a:cxn ang="0">
                <a:pos x="T4" y="T5"/>
              </a:cxn>
              <a:cxn ang="0">
                <a:pos x="T6" y="T7"/>
              </a:cxn>
            </a:cxnLst>
            <a:rect l="0" t="0" r="r" b="b"/>
            <a:pathLst>
              <a:path w="144" h="240">
                <a:moveTo>
                  <a:pt x="144" y="240"/>
                </a:moveTo>
                <a:cubicBezTo>
                  <a:pt x="128" y="228"/>
                  <a:pt x="112" y="216"/>
                  <a:pt x="96" y="192"/>
                </a:cubicBezTo>
                <a:cubicBezTo>
                  <a:pt x="80" y="168"/>
                  <a:pt x="64" y="128"/>
                  <a:pt x="48" y="96"/>
                </a:cubicBezTo>
                <a:cubicBezTo>
                  <a:pt x="32" y="64"/>
                  <a:pt x="16" y="32"/>
                  <a:pt x="0" y="0"/>
                </a:cubicBezTo>
              </a:path>
            </a:pathLst>
          </a:custGeom>
          <a:noFill/>
          <a:ln w="28575" cmpd="sng">
            <a:solidFill>
              <a:srgbClr val="FF3300"/>
            </a:solidFill>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0379" name="Freeform 139"/>
          <p:cNvSpPr>
            <a:spLocks/>
          </p:cNvSpPr>
          <p:nvPr/>
        </p:nvSpPr>
        <p:spPr bwMode="auto">
          <a:xfrm>
            <a:off x="3429000" y="3392488"/>
            <a:ext cx="357188" cy="188912"/>
          </a:xfrm>
          <a:custGeom>
            <a:avLst/>
            <a:gdLst>
              <a:gd name="T0" fmla="*/ 192 w 192"/>
              <a:gd name="T1" fmla="*/ 8 h 104"/>
              <a:gd name="T2" fmla="*/ 144 w 192"/>
              <a:gd name="T3" fmla="*/ 8 h 104"/>
              <a:gd name="T4" fmla="*/ 96 w 192"/>
              <a:gd name="T5" fmla="*/ 56 h 104"/>
              <a:gd name="T6" fmla="*/ 0 w 192"/>
              <a:gd name="T7" fmla="*/ 104 h 104"/>
            </a:gdLst>
            <a:ahLst/>
            <a:cxnLst>
              <a:cxn ang="0">
                <a:pos x="T0" y="T1"/>
              </a:cxn>
              <a:cxn ang="0">
                <a:pos x="T2" y="T3"/>
              </a:cxn>
              <a:cxn ang="0">
                <a:pos x="T4" y="T5"/>
              </a:cxn>
              <a:cxn ang="0">
                <a:pos x="T6" y="T7"/>
              </a:cxn>
            </a:cxnLst>
            <a:rect l="0" t="0" r="r" b="b"/>
            <a:pathLst>
              <a:path w="192" h="104">
                <a:moveTo>
                  <a:pt x="192" y="8"/>
                </a:moveTo>
                <a:cubicBezTo>
                  <a:pt x="176" y="4"/>
                  <a:pt x="160" y="0"/>
                  <a:pt x="144" y="8"/>
                </a:cubicBezTo>
                <a:cubicBezTo>
                  <a:pt x="128" y="16"/>
                  <a:pt x="120" y="40"/>
                  <a:pt x="96" y="56"/>
                </a:cubicBezTo>
                <a:cubicBezTo>
                  <a:pt x="72" y="72"/>
                  <a:pt x="36" y="88"/>
                  <a:pt x="0" y="104"/>
                </a:cubicBezTo>
              </a:path>
            </a:pathLst>
          </a:custGeom>
          <a:noFill/>
          <a:ln w="28575" cmpd="sng">
            <a:solidFill>
              <a:srgbClr val="FF0000"/>
            </a:solidFill>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0380" name="Freeform 140"/>
          <p:cNvSpPr>
            <a:spLocks/>
          </p:cNvSpPr>
          <p:nvPr/>
        </p:nvSpPr>
        <p:spPr bwMode="auto">
          <a:xfrm>
            <a:off x="3733800" y="3392488"/>
            <a:ext cx="357188" cy="188912"/>
          </a:xfrm>
          <a:custGeom>
            <a:avLst/>
            <a:gdLst>
              <a:gd name="T0" fmla="*/ 0 w 192"/>
              <a:gd name="T1" fmla="*/ 8 h 104"/>
              <a:gd name="T2" fmla="*/ 48 w 192"/>
              <a:gd name="T3" fmla="*/ 8 h 104"/>
              <a:gd name="T4" fmla="*/ 144 w 192"/>
              <a:gd name="T5" fmla="*/ 56 h 104"/>
              <a:gd name="T6" fmla="*/ 192 w 192"/>
              <a:gd name="T7" fmla="*/ 104 h 104"/>
            </a:gdLst>
            <a:ahLst/>
            <a:cxnLst>
              <a:cxn ang="0">
                <a:pos x="T0" y="T1"/>
              </a:cxn>
              <a:cxn ang="0">
                <a:pos x="T2" y="T3"/>
              </a:cxn>
              <a:cxn ang="0">
                <a:pos x="T4" y="T5"/>
              </a:cxn>
              <a:cxn ang="0">
                <a:pos x="T6" y="T7"/>
              </a:cxn>
            </a:cxnLst>
            <a:rect l="0" t="0" r="r" b="b"/>
            <a:pathLst>
              <a:path w="192" h="104">
                <a:moveTo>
                  <a:pt x="0" y="8"/>
                </a:moveTo>
                <a:cubicBezTo>
                  <a:pt x="12" y="4"/>
                  <a:pt x="24" y="0"/>
                  <a:pt x="48" y="8"/>
                </a:cubicBezTo>
                <a:cubicBezTo>
                  <a:pt x="72" y="16"/>
                  <a:pt x="120" y="40"/>
                  <a:pt x="144" y="56"/>
                </a:cubicBezTo>
                <a:cubicBezTo>
                  <a:pt x="168" y="72"/>
                  <a:pt x="180" y="88"/>
                  <a:pt x="192" y="104"/>
                </a:cubicBezTo>
              </a:path>
            </a:pathLst>
          </a:custGeom>
          <a:noFill/>
          <a:ln w="28575" cmpd="sng">
            <a:solidFill>
              <a:srgbClr val="FF0000"/>
            </a:solidFill>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10381" name="Rectangle 141"/>
          <p:cNvSpPr>
            <a:spLocks noChangeArrowheads="1"/>
          </p:cNvSpPr>
          <p:nvPr/>
        </p:nvSpPr>
        <p:spPr bwMode="auto">
          <a:xfrm>
            <a:off x="5943600" y="3016250"/>
            <a:ext cx="2965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mtClean="0">
                <a:solidFill>
                  <a:srgbClr val="0000FF"/>
                </a:solidFill>
                <a:latin typeface="Arial" charset="0"/>
              </a:rPr>
              <a:t>Perturb the mode position</a:t>
            </a:r>
          </a:p>
          <a:p>
            <a:pPr eaLnBrk="1" hangingPunct="1"/>
            <a:r>
              <a:rPr lang="en-US" altLang="sk-SK" smtClean="0">
                <a:solidFill>
                  <a:srgbClr val="0000FF"/>
                </a:solidFill>
                <a:latin typeface="Arial" charset="0"/>
              </a:rPr>
              <a:t>and check if we return back</a:t>
            </a:r>
          </a:p>
        </p:txBody>
      </p:sp>
      <p:sp>
        <p:nvSpPr>
          <p:cNvPr id="10382" name="AutoShape 142"/>
          <p:cNvSpPr>
            <a:spLocks noChangeArrowheads="1"/>
          </p:cNvSpPr>
          <p:nvPr/>
        </p:nvSpPr>
        <p:spPr bwMode="auto">
          <a:xfrm>
            <a:off x="7391400" y="2514600"/>
            <a:ext cx="228600" cy="533400"/>
          </a:xfrm>
          <a:prstGeom prst="downArrow">
            <a:avLst>
              <a:gd name="adj1" fmla="val 50000"/>
              <a:gd name="adj2" fmla="val 58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1" hangingPunct="1"/>
            <a:endParaRPr lang="sk-SK" smtClean="0">
              <a:solidFill>
                <a:srgbClr val="000000"/>
              </a:solidFill>
              <a:latin typeface="Arial" charset="0"/>
            </a:endParaRPr>
          </a:p>
        </p:txBody>
      </p:sp>
    </p:spTree>
    <p:extLst>
      <p:ext uri="{BB962C8B-B14F-4D97-AF65-F5344CB8AC3E}">
        <p14:creationId xmlns:p14="http://schemas.microsoft.com/office/powerpoint/2010/main" val="2748601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376"/>
                                        </p:tgtEl>
                                        <p:attrNameLst>
                                          <p:attrName>style.visibility</p:attrName>
                                        </p:attrNameLst>
                                      </p:cBhvr>
                                      <p:to>
                                        <p:strVal val="visible"/>
                                      </p:to>
                                    </p:set>
                                    <p:anim calcmode="lin" valueType="num">
                                      <p:cBhvr>
                                        <p:cTn id="7" dur="500" fill="hold"/>
                                        <p:tgtEl>
                                          <p:spTgt spid="10376"/>
                                        </p:tgtEl>
                                        <p:attrNameLst>
                                          <p:attrName>ppt_w</p:attrName>
                                        </p:attrNameLst>
                                      </p:cBhvr>
                                      <p:tavLst>
                                        <p:tav tm="0">
                                          <p:val>
                                            <p:fltVal val="0"/>
                                          </p:val>
                                        </p:tav>
                                        <p:tav tm="100000">
                                          <p:val>
                                            <p:strVal val="#ppt_w"/>
                                          </p:val>
                                        </p:tav>
                                      </p:tavLst>
                                    </p:anim>
                                    <p:anim calcmode="lin" valueType="num">
                                      <p:cBhvr>
                                        <p:cTn id="8" dur="500" fill="hold"/>
                                        <p:tgtEl>
                                          <p:spTgt spid="1037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373"/>
                                        </p:tgtEl>
                                        <p:attrNameLst>
                                          <p:attrName>style.visibility</p:attrName>
                                        </p:attrNameLst>
                                      </p:cBhvr>
                                      <p:to>
                                        <p:strVal val="visible"/>
                                      </p:to>
                                    </p:set>
                                    <p:animEffect transition="in" filter="wipe(right)">
                                      <p:cBhvr>
                                        <p:cTn id="12" dur="500"/>
                                        <p:tgtEl>
                                          <p:spTgt spid="10373"/>
                                        </p:tgtEl>
                                      </p:cBhvr>
                                    </p:animEffect>
                                  </p:childTnLst>
                                </p:cTn>
                              </p:par>
                            </p:childTnLst>
                          </p:cTn>
                        </p:par>
                        <p:par>
                          <p:cTn id="13" fill="hold" nodeType="afterGroup">
                            <p:stCondLst>
                              <p:cond delay="1000"/>
                            </p:stCondLst>
                            <p:childTnLst>
                              <p:par>
                                <p:cTn id="14" presetID="1" presetClass="exit" presetSubtype="0" fill="hold" grpId="1" nodeType="afterEffect">
                                  <p:stCondLst>
                                    <p:cond delay="3000"/>
                                  </p:stCondLst>
                                  <p:childTnLst>
                                    <p:set>
                                      <p:cBhvr>
                                        <p:cTn id="15" dur="1" fill="hold">
                                          <p:stCondLst>
                                            <p:cond delay="0"/>
                                          </p:stCondLst>
                                        </p:cTn>
                                        <p:tgtEl>
                                          <p:spTgt spid="10373"/>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0382"/>
                                        </p:tgtEl>
                                        <p:attrNameLst>
                                          <p:attrName>style.visibility</p:attrName>
                                        </p:attrNameLst>
                                      </p:cBhvr>
                                      <p:to>
                                        <p:strVal val="visible"/>
                                      </p:to>
                                    </p:set>
                                    <p:animEffect transition="in" filter="wipe(up)">
                                      <p:cBhvr>
                                        <p:cTn id="20" dur="500"/>
                                        <p:tgtEl>
                                          <p:spTgt spid="10382"/>
                                        </p:tgtEl>
                                      </p:cBhvr>
                                    </p:animEffec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0381"/>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0379"/>
                                        </p:tgtEl>
                                        <p:attrNameLst>
                                          <p:attrName>style.visibility</p:attrName>
                                        </p:attrNameLst>
                                      </p:cBhvr>
                                      <p:to>
                                        <p:strVal val="visible"/>
                                      </p:to>
                                    </p:set>
                                    <p:animEffect transition="in" filter="wipe(right)">
                                      <p:cBhvr>
                                        <p:cTn id="28" dur="500"/>
                                        <p:tgtEl>
                                          <p:spTgt spid="10379"/>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0377"/>
                                        </p:tgtEl>
                                        <p:attrNameLst>
                                          <p:attrName>style.visibility</p:attrName>
                                        </p:attrNameLst>
                                      </p:cBhvr>
                                      <p:to>
                                        <p:strVal val="visible"/>
                                      </p:to>
                                    </p:set>
                                    <p:animEffect transition="in" filter="wipe(right)">
                                      <p:cBhvr>
                                        <p:cTn id="31" dur="500"/>
                                        <p:tgtEl>
                                          <p:spTgt spid="1037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0380"/>
                                        </p:tgtEl>
                                        <p:attrNameLst>
                                          <p:attrName>style.visibility</p:attrName>
                                        </p:attrNameLst>
                                      </p:cBhvr>
                                      <p:to>
                                        <p:strVal val="visible"/>
                                      </p:to>
                                    </p:set>
                                    <p:animEffect transition="in" filter="wipe(left)">
                                      <p:cBhvr>
                                        <p:cTn id="34" dur="500"/>
                                        <p:tgtEl>
                                          <p:spTgt spid="1038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xit" presetSubtype="4" fill="hold" grpId="1" nodeType="clickEffect">
                                  <p:stCondLst>
                                    <p:cond delay="0"/>
                                  </p:stCondLst>
                                  <p:childTnLst>
                                    <p:animEffect transition="out" filter="wipe(down)">
                                      <p:cBhvr>
                                        <p:cTn id="38" dur="500"/>
                                        <p:tgtEl>
                                          <p:spTgt spid="10379"/>
                                        </p:tgtEl>
                                      </p:cBhvr>
                                    </p:animEffect>
                                    <p:set>
                                      <p:cBhvr>
                                        <p:cTn id="39" dur="1" fill="hold">
                                          <p:stCondLst>
                                            <p:cond delay="499"/>
                                          </p:stCondLst>
                                        </p:cTn>
                                        <p:tgtEl>
                                          <p:spTgt spid="10379"/>
                                        </p:tgtEl>
                                        <p:attrNameLst>
                                          <p:attrName>style.visibility</p:attrName>
                                        </p:attrNameLst>
                                      </p:cBhvr>
                                      <p:to>
                                        <p:strVal val="hidden"/>
                                      </p:to>
                                    </p:set>
                                  </p:childTnLst>
                                </p:cTn>
                              </p:par>
                              <p:par>
                                <p:cTn id="40" presetID="22" presetClass="exit" presetSubtype="4" fill="hold" grpId="1" nodeType="withEffect">
                                  <p:stCondLst>
                                    <p:cond delay="0"/>
                                  </p:stCondLst>
                                  <p:childTnLst>
                                    <p:animEffect transition="out" filter="wipe(down)">
                                      <p:cBhvr>
                                        <p:cTn id="41" dur="500"/>
                                        <p:tgtEl>
                                          <p:spTgt spid="10380"/>
                                        </p:tgtEl>
                                      </p:cBhvr>
                                    </p:animEffect>
                                    <p:set>
                                      <p:cBhvr>
                                        <p:cTn id="42" dur="1" fill="hold">
                                          <p:stCondLst>
                                            <p:cond delay="499"/>
                                          </p:stCondLst>
                                        </p:cTn>
                                        <p:tgtEl>
                                          <p:spTgt spid="1038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374">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374">
                                            <p:txEl>
                                              <p:pRg st="1" end="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374">
                                            <p:txEl>
                                              <p:pRg st="2" end="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3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 grpId="0" animBg="1"/>
      <p:bldP spid="10373" grpId="1" animBg="1"/>
      <p:bldP spid="10374" grpId="0" build="p"/>
      <p:bldP spid="10376" grpId="0" animBg="1"/>
      <p:bldP spid="10377" grpId="0" animBg="1"/>
      <p:bldP spid="10379" grpId="0" animBg="1"/>
      <p:bldP spid="10379" grpId="1" animBg="1"/>
      <p:bldP spid="10380" grpId="0" animBg="1"/>
      <p:bldP spid="10380" grpId="1" animBg="1"/>
      <p:bldP spid="10381" grpId="0"/>
      <p:bldP spid="10382"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66" name="Picture 30" descr="Gaussi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6313" y="5410200"/>
            <a:ext cx="457200" cy="342900"/>
          </a:xfrm>
          <a:prstGeom prst="rect">
            <a:avLst/>
          </a:prstGeom>
          <a:noFill/>
          <a:extLst>
            <a:ext uri="{909E8E84-426E-40DD-AFC4-6F175D3DCCD1}">
              <a14:hiddenFill xmlns:a14="http://schemas.microsoft.com/office/drawing/2010/main">
                <a:solidFill>
                  <a:srgbClr val="FFFFFF"/>
                </a:solidFill>
              </a14:hiddenFill>
            </a:ext>
          </a:extLst>
        </p:spPr>
      </p:pic>
      <p:pic>
        <p:nvPicPr>
          <p:cNvPr id="65565" name="Picture 29" descr="Unifor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0188" y="4637088"/>
            <a:ext cx="381000" cy="285750"/>
          </a:xfrm>
          <a:prstGeom prst="rect">
            <a:avLst/>
          </a:prstGeom>
          <a:noFill/>
          <a:extLst>
            <a:ext uri="{909E8E84-426E-40DD-AFC4-6F175D3DCCD1}">
              <a14:hiddenFill xmlns:a14="http://schemas.microsoft.com/office/drawing/2010/main">
                <a:solidFill>
                  <a:srgbClr val="FFFFFF"/>
                </a:solidFill>
              </a14:hiddenFill>
            </a:ext>
          </a:extLst>
        </p:spPr>
      </p:pic>
      <p:grpSp>
        <p:nvGrpSpPr>
          <p:cNvPr id="65538" name="Group 2"/>
          <p:cNvGrpSpPr>
            <a:grpSpLocks/>
          </p:cNvGrpSpPr>
          <p:nvPr/>
        </p:nvGrpSpPr>
        <p:grpSpPr bwMode="auto">
          <a:xfrm>
            <a:off x="914400" y="1600200"/>
            <a:ext cx="7315200" cy="152400"/>
            <a:chOff x="576" y="1008"/>
            <a:chExt cx="4608" cy="96"/>
          </a:xfrm>
        </p:grpSpPr>
        <p:sp>
          <p:nvSpPr>
            <p:cNvPr id="65539" name="Oval 3"/>
            <p:cNvSpPr>
              <a:spLocks noChangeArrowheads="1"/>
            </p:cNvSpPr>
            <p:nvPr/>
          </p:nvSpPr>
          <p:spPr bwMode="auto">
            <a:xfrm>
              <a:off x="576"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0" name="Oval 4"/>
            <p:cNvSpPr>
              <a:spLocks noChangeArrowheads="1"/>
            </p:cNvSpPr>
            <p:nvPr/>
          </p:nvSpPr>
          <p:spPr bwMode="auto">
            <a:xfrm>
              <a:off x="100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1" name="Oval 5"/>
            <p:cNvSpPr>
              <a:spLocks noChangeArrowheads="1"/>
            </p:cNvSpPr>
            <p:nvPr/>
          </p:nvSpPr>
          <p:spPr bwMode="auto">
            <a:xfrm>
              <a:off x="1440"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2" name="Oval 6"/>
            <p:cNvSpPr>
              <a:spLocks noChangeArrowheads="1"/>
            </p:cNvSpPr>
            <p:nvPr/>
          </p:nvSpPr>
          <p:spPr bwMode="auto">
            <a:xfrm>
              <a:off x="1831"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3" name="Oval 7"/>
            <p:cNvSpPr>
              <a:spLocks noChangeArrowheads="1"/>
            </p:cNvSpPr>
            <p:nvPr/>
          </p:nvSpPr>
          <p:spPr bwMode="auto">
            <a:xfrm>
              <a:off x="220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4" name="Oval 8"/>
            <p:cNvSpPr>
              <a:spLocks noChangeArrowheads="1"/>
            </p:cNvSpPr>
            <p:nvPr/>
          </p:nvSpPr>
          <p:spPr bwMode="auto">
            <a:xfrm>
              <a:off x="2544"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5" name="Oval 9"/>
            <p:cNvSpPr>
              <a:spLocks noChangeArrowheads="1"/>
            </p:cNvSpPr>
            <p:nvPr/>
          </p:nvSpPr>
          <p:spPr bwMode="auto">
            <a:xfrm>
              <a:off x="2832"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6" name="Oval 10"/>
            <p:cNvSpPr>
              <a:spLocks noChangeArrowheads="1"/>
            </p:cNvSpPr>
            <p:nvPr/>
          </p:nvSpPr>
          <p:spPr bwMode="auto">
            <a:xfrm>
              <a:off x="3072"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7" name="Oval 11"/>
            <p:cNvSpPr>
              <a:spLocks noChangeArrowheads="1"/>
            </p:cNvSpPr>
            <p:nvPr/>
          </p:nvSpPr>
          <p:spPr bwMode="auto">
            <a:xfrm>
              <a:off x="3264"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8" name="Oval 12"/>
            <p:cNvSpPr>
              <a:spLocks noChangeArrowheads="1"/>
            </p:cNvSpPr>
            <p:nvPr/>
          </p:nvSpPr>
          <p:spPr bwMode="auto">
            <a:xfrm>
              <a:off x="3401"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49" name="Oval 13"/>
            <p:cNvSpPr>
              <a:spLocks noChangeArrowheads="1"/>
            </p:cNvSpPr>
            <p:nvPr/>
          </p:nvSpPr>
          <p:spPr bwMode="auto">
            <a:xfrm>
              <a:off x="3539"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50" name="Oval 14"/>
            <p:cNvSpPr>
              <a:spLocks noChangeArrowheads="1"/>
            </p:cNvSpPr>
            <p:nvPr/>
          </p:nvSpPr>
          <p:spPr bwMode="auto">
            <a:xfrm>
              <a:off x="3735"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51" name="Oval 15"/>
            <p:cNvSpPr>
              <a:spLocks noChangeArrowheads="1"/>
            </p:cNvSpPr>
            <p:nvPr/>
          </p:nvSpPr>
          <p:spPr bwMode="auto">
            <a:xfrm>
              <a:off x="398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52" name="Oval 16"/>
            <p:cNvSpPr>
              <a:spLocks noChangeArrowheads="1"/>
            </p:cNvSpPr>
            <p:nvPr/>
          </p:nvSpPr>
          <p:spPr bwMode="auto">
            <a:xfrm>
              <a:off x="4270"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53" name="Oval 17"/>
            <p:cNvSpPr>
              <a:spLocks noChangeArrowheads="1"/>
            </p:cNvSpPr>
            <p:nvPr/>
          </p:nvSpPr>
          <p:spPr bwMode="auto">
            <a:xfrm>
              <a:off x="4615"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54" name="Oval 18"/>
            <p:cNvSpPr>
              <a:spLocks noChangeArrowheads="1"/>
            </p:cNvSpPr>
            <p:nvPr/>
          </p:nvSpPr>
          <p:spPr bwMode="auto">
            <a:xfrm>
              <a:off x="508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sp>
        <p:nvSpPr>
          <p:cNvPr id="65556" name="AutoShape 20"/>
          <p:cNvSpPr>
            <a:spLocks/>
          </p:cNvSpPr>
          <p:nvPr/>
        </p:nvSpPr>
        <p:spPr bwMode="auto">
          <a:xfrm>
            <a:off x="7010400" y="2133600"/>
            <a:ext cx="152400" cy="1143000"/>
          </a:xfrm>
          <a:prstGeom prst="rightBrace">
            <a:avLst>
              <a:gd name="adj1" fmla="val 62500"/>
              <a:gd name="adj2" fmla="val 50000"/>
            </a:avLst>
          </a:prstGeom>
          <a:noFill/>
          <a:ln w="28575">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57" name="Text Box 21"/>
          <p:cNvSpPr txBox="1">
            <a:spLocks noChangeArrowheads="1"/>
          </p:cNvSpPr>
          <p:nvPr/>
        </p:nvSpPr>
        <p:spPr bwMode="auto">
          <a:xfrm>
            <a:off x="7315200" y="2209800"/>
            <a:ext cx="11493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b="1" smtClean="0">
                <a:solidFill>
                  <a:srgbClr val="CC3300"/>
                </a:solidFill>
                <a:latin typeface="Arial" charset="0"/>
              </a:rPr>
              <a:t>Adaptive</a:t>
            </a:r>
          </a:p>
          <a:p>
            <a:pPr eaLnBrk="1" hangingPunct="1"/>
            <a:r>
              <a:rPr lang="en-US" altLang="sk-SK" smtClean="0">
                <a:solidFill>
                  <a:srgbClr val="000000"/>
                </a:solidFill>
                <a:latin typeface="Arial" charset="0"/>
              </a:rPr>
              <a:t>Gradient </a:t>
            </a:r>
          </a:p>
          <a:p>
            <a:pPr eaLnBrk="1" hangingPunct="1"/>
            <a:r>
              <a:rPr lang="en-US" altLang="sk-SK" smtClean="0">
                <a:solidFill>
                  <a:srgbClr val="000000"/>
                </a:solidFill>
                <a:latin typeface="Arial" charset="0"/>
              </a:rPr>
              <a:t>Ascent</a:t>
            </a:r>
          </a:p>
        </p:txBody>
      </p:sp>
      <p:grpSp>
        <p:nvGrpSpPr>
          <p:cNvPr id="65558" name="Group 22"/>
          <p:cNvGrpSpPr>
            <a:grpSpLocks/>
          </p:cNvGrpSpPr>
          <p:nvPr/>
        </p:nvGrpSpPr>
        <p:grpSpPr bwMode="auto">
          <a:xfrm>
            <a:off x="914400" y="1295400"/>
            <a:ext cx="4495800" cy="152400"/>
            <a:chOff x="576" y="816"/>
            <a:chExt cx="2832" cy="96"/>
          </a:xfrm>
        </p:grpSpPr>
        <p:sp>
          <p:nvSpPr>
            <p:cNvPr id="65559" name="AutoShape 23"/>
            <p:cNvSpPr>
              <a:spLocks noChangeArrowheads="1"/>
            </p:cNvSpPr>
            <p:nvPr/>
          </p:nvSpPr>
          <p:spPr bwMode="auto">
            <a:xfrm>
              <a:off x="576" y="816"/>
              <a:ext cx="768" cy="96"/>
            </a:xfrm>
            <a:prstGeom prst="rightArrow">
              <a:avLst>
                <a:gd name="adj1" fmla="val 50000"/>
                <a:gd name="adj2" fmla="val 20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60" name="AutoShape 24"/>
            <p:cNvSpPr>
              <a:spLocks noChangeArrowheads="1"/>
            </p:cNvSpPr>
            <p:nvPr/>
          </p:nvSpPr>
          <p:spPr bwMode="auto">
            <a:xfrm>
              <a:off x="1584" y="816"/>
              <a:ext cx="576" cy="96"/>
            </a:xfrm>
            <a:prstGeom prst="rightArrow">
              <a:avLst>
                <a:gd name="adj1" fmla="val 50000"/>
                <a:gd name="adj2" fmla="val 1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61" name="AutoShape 25"/>
            <p:cNvSpPr>
              <a:spLocks noChangeArrowheads="1"/>
            </p:cNvSpPr>
            <p:nvPr/>
          </p:nvSpPr>
          <p:spPr bwMode="auto">
            <a:xfrm>
              <a:off x="2400" y="816"/>
              <a:ext cx="336" cy="96"/>
            </a:xfrm>
            <a:prstGeom prst="rightArrow">
              <a:avLst>
                <a:gd name="adj1" fmla="val 50000"/>
                <a:gd name="adj2" fmla="val 8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62" name="AutoShape 26"/>
            <p:cNvSpPr>
              <a:spLocks noChangeArrowheads="1"/>
            </p:cNvSpPr>
            <p:nvPr/>
          </p:nvSpPr>
          <p:spPr bwMode="auto">
            <a:xfrm>
              <a:off x="2928" y="816"/>
              <a:ext cx="192" cy="96"/>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5563" name="AutoShape 27"/>
            <p:cNvSpPr>
              <a:spLocks noChangeArrowheads="1"/>
            </p:cNvSpPr>
            <p:nvPr/>
          </p:nvSpPr>
          <p:spPr bwMode="auto">
            <a:xfrm>
              <a:off x="3312" y="816"/>
              <a:ext cx="96" cy="96"/>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sp>
        <p:nvSpPr>
          <p:cNvPr id="65564" name="Rectangle 28"/>
          <p:cNvSpPr>
            <a:spLocks noGrp="1" noChangeArrowheads="1"/>
          </p:cNvSpPr>
          <p:nvPr>
            <p:ph type="ctrTitle"/>
          </p:nvPr>
        </p:nvSpPr>
        <p:spPr>
          <a:xfrm>
            <a:off x="-152400" y="152400"/>
            <a:ext cx="9448800" cy="1143000"/>
          </a:xfrm>
          <a:ln/>
        </p:spPr>
        <p:txBody>
          <a:bodyPr/>
          <a:lstStyle/>
          <a:p>
            <a:r>
              <a:rPr lang="en-US" altLang="he-IL" sz="4000" b="1">
                <a:solidFill>
                  <a:srgbClr val="0066FF"/>
                </a:solidFill>
              </a:rPr>
              <a:t>Mean Shift Properties</a:t>
            </a:r>
          </a:p>
        </p:txBody>
      </p:sp>
      <p:pic>
        <p:nvPicPr>
          <p:cNvPr id="65567" name="Picture 31" descr="Unifor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2538" y="5734050"/>
            <a:ext cx="381000" cy="285750"/>
          </a:xfrm>
          <a:prstGeom prst="rect">
            <a:avLst/>
          </a:prstGeom>
          <a:noFill/>
          <a:extLst>
            <a:ext uri="{909E8E84-426E-40DD-AFC4-6F175D3DCCD1}">
              <a14:hiddenFill xmlns:a14="http://schemas.microsoft.com/office/drawing/2010/main">
                <a:solidFill>
                  <a:srgbClr val="FFFFFF"/>
                </a:solidFill>
              </a14:hiddenFill>
            </a:ext>
          </a:extLst>
        </p:spPr>
      </p:pic>
      <p:sp>
        <p:nvSpPr>
          <p:cNvPr id="65555" name="Text Box 19"/>
          <p:cNvSpPr txBox="1">
            <a:spLocks noChangeArrowheads="1"/>
          </p:cNvSpPr>
          <p:nvPr/>
        </p:nvSpPr>
        <p:spPr bwMode="auto">
          <a:xfrm>
            <a:off x="1736725" y="2093913"/>
            <a:ext cx="5883275"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pPr>
            <a:r>
              <a:rPr lang="en-US" altLang="sk-SK" smtClean="0">
                <a:solidFill>
                  <a:srgbClr val="0000FF"/>
                </a:solidFill>
                <a:latin typeface="Arial" charset="0"/>
              </a:rPr>
              <a:t> Automatic convergence speed – the mean shift  </a:t>
            </a:r>
            <a:br>
              <a:rPr lang="en-US" altLang="sk-SK" smtClean="0">
                <a:solidFill>
                  <a:srgbClr val="0000FF"/>
                </a:solidFill>
                <a:latin typeface="Arial" charset="0"/>
              </a:rPr>
            </a:br>
            <a:r>
              <a:rPr lang="en-US" altLang="sk-SK" smtClean="0">
                <a:solidFill>
                  <a:srgbClr val="0000FF"/>
                </a:solidFill>
                <a:latin typeface="Arial" charset="0"/>
              </a:rPr>
              <a:t>  vector size depends on the gradient itself.</a:t>
            </a:r>
            <a:br>
              <a:rPr lang="en-US" altLang="sk-SK" smtClean="0">
                <a:solidFill>
                  <a:srgbClr val="0000FF"/>
                </a:solidFill>
                <a:latin typeface="Arial" charset="0"/>
              </a:rPr>
            </a:b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Near maxima, the steps are small and refined</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Convergence is guaranteed for infinitesimal  </a:t>
            </a:r>
            <a:br>
              <a:rPr lang="en-US" altLang="sk-SK" smtClean="0">
                <a:solidFill>
                  <a:srgbClr val="0000FF"/>
                </a:solidFill>
                <a:latin typeface="Arial" charset="0"/>
              </a:rPr>
            </a:br>
            <a:r>
              <a:rPr lang="en-US" altLang="sk-SK" smtClean="0">
                <a:solidFill>
                  <a:srgbClr val="0000FF"/>
                </a:solidFill>
                <a:latin typeface="Arial" charset="0"/>
              </a:rPr>
              <a:t>  steps only </a:t>
            </a:r>
            <a:r>
              <a:rPr lang="en-US" altLang="sk-SK" smtClean="0">
                <a:solidFill>
                  <a:srgbClr val="0000FF"/>
                </a:solidFill>
                <a:latin typeface="Arial" charset="0"/>
                <a:sym typeface="Wingdings" pitchFamily="2" charset="2"/>
              </a:rPr>
              <a:t> infinitely convergent, </a:t>
            </a:r>
            <a:br>
              <a:rPr lang="en-US" altLang="sk-SK" smtClean="0">
                <a:solidFill>
                  <a:srgbClr val="0000FF"/>
                </a:solidFill>
                <a:latin typeface="Arial" charset="0"/>
                <a:sym typeface="Wingdings" pitchFamily="2" charset="2"/>
              </a:rPr>
            </a:br>
            <a:r>
              <a:rPr lang="en-US" altLang="sk-SK" smtClean="0">
                <a:solidFill>
                  <a:srgbClr val="0000FF"/>
                </a:solidFill>
                <a:latin typeface="Arial" charset="0"/>
                <a:sym typeface="Wingdings" pitchFamily="2" charset="2"/>
              </a:rPr>
              <a:t>  (therefore set a lower bound)</a:t>
            </a:r>
            <a:endParaRPr lang="en-US" altLang="sk-SK" smtClean="0">
              <a:solidFill>
                <a:srgbClr val="0000FF"/>
              </a:solidFill>
              <a:latin typeface="Arial" charset="0"/>
            </a:endParaRP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For Uniform Kernel (      ), convergence is achieved in</a:t>
            </a:r>
            <a:br>
              <a:rPr lang="en-US" altLang="sk-SK" smtClean="0">
                <a:solidFill>
                  <a:srgbClr val="0000FF"/>
                </a:solidFill>
                <a:latin typeface="Arial" charset="0"/>
              </a:rPr>
            </a:br>
            <a:r>
              <a:rPr lang="en-US" altLang="sk-SK" smtClean="0">
                <a:solidFill>
                  <a:srgbClr val="0000FF"/>
                </a:solidFill>
                <a:latin typeface="Arial" charset="0"/>
              </a:rPr>
              <a:t>  a </a:t>
            </a:r>
            <a:r>
              <a:rPr lang="en-US" altLang="sk-SK" smtClean="0">
                <a:solidFill>
                  <a:srgbClr val="0000FF"/>
                </a:solidFill>
                <a:latin typeface="Arial" charset="0"/>
                <a:sym typeface="Wingdings" pitchFamily="2" charset="2"/>
              </a:rPr>
              <a:t>finite number of steps</a:t>
            </a:r>
          </a:p>
          <a:p>
            <a:pPr eaLnBrk="1" hangingPunct="1">
              <a:buFontTx/>
              <a:buChar char="•"/>
            </a:pPr>
            <a:endParaRPr lang="en-US" altLang="sk-SK" smtClean="0">
              <a:solidFill>
                <a:srgbClr val="0000FF"/>
              </a:solidFill>
              <a:latin typeface="Arial" charset="0"/>
              <a:sym typeface="Wingdings" pitchFamily="2" charset="2"/>
            </a:endParaRPr>
          </a:p>
          <a:p>
            <a:pPr eaLnBrk="1" hangingPunct="1">
              <a:buFontTx/>
              <a:buChar char="•"/>
            </a:pPr>
            <a:r>
              <a:rPr lang="en-US" altLang="sk-SK" smtClean="0">
                <a:solidFill>
                  <a:srgbClr val="0000FF"/>
                </a:solidFill>
                <a:latin typeface="Arial" charset="0"/>
                <a:sym typeface="Wingdings" pitchFamily="2" charset="2"/>
              </a:rPr>
              <a:t> Normal Kernel (      ) exhibits a smooth trajectory, but </a:t>
            </a:r>
            <a:br>
              <a:rPr lang="en-US" altLang="sk-SK" smtClean="0">
                <a:solidFill>
                  <a:srgbClr val="0000FF"/>
                </a:solidFill>
                <a:latin typeface="Arial" charset="0"/>
                <a:sym typeface="Wingdings" pitchFamily="2" charset="2"/>
              </a:rPr>
            </a:br>
            <a:r>
              <a:rPr lang="en-US" altLang="sk-SK" smtClean="0">
                <a:solidFill>
                  <a:srgbClr val="0000FF"/>
                </a:solidFill>
                <a:latin typeface="Arial" charset="0"/>
                <a:sym typeface="Wingdings" pitchFamily="2" charset="2"/>
              </a:rPr>
              <a:t>  is slower than Uniform Kernel (      ).</a:t>
            </a:r>
            <a:endParaRPr lang="en-US" altLang="sk-SK" smtClean="0">
              <a:solidFill>
                <a:srgbClr val="0000FF"/>
              </a:solidFill>
              <a:latin typeface="Arial" charset="0"/>
            </a:endParaRPr>
          </a:p>
        </p:txBody>
      </p:sp>
    </p:spTree>
    <p:extLst>
      <p:ext uri="{BB962C8B-B14F-4D97-AF65-F5344CB8AC3E}">
        <p14:creationId xmlns:p14="http://schemas.microsoft.com/office/powerpoint/2010/main" val="305652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wipe(left)">
                                      <p:cBhvr>
                                        <p:cTn id="7" dur="2000"/>
                                        <p:tgtEl>
                                          <p:spTgt spid="65538"/>
                                        </p:tgtEl>
                                      </p:cBhvr>
                                    </p:animEffect>
                                  </p:childTnLst>
                                </p:cTn>
                              </p:par>
                            </p:childTnLst>
                          </p:cTn>
                        </p:par>
                        <p:par>
                          <p:cTn id="8" fill="hold" nodeType="afterGroup">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65555">
                                            <p:txEl>
                                              <p:pRg st="0" end="0"/>
                                            </p:txEl>
                                          </p:spTgt>
                                        </p:tgtEl>
                                        <p:attrNameLst>
                                          <p:attrName>style.visibility</p:attrName>
                                        </p:attrNameLst>
                                      </p:cBhvr>
                                      <p:to>
                                        <p:strVal val="visible"/>
                                      </p:to>
                                    </p:set>
                                  </p:childTnLst>
                                </p:cTn>
                              </p:par>
                            </p:childTnLst>
                          </p:cTn>
                        </p:par>
                        <p:par>
                          <p:cTn id="11" fill="hold" nodeType="afterGroup">
                            <p:stCondLst>
                              <p:cond delay="2000"/>
                            </p:stCondLst>
                            <p:childTnLst>
                              <p:par>
                                <p:cTn id="12" presetID="22" presetClass="entr" presetSubtype="8" fill="hold" nodeType="afterEffect">
                                  <p:stCondLst>
                                    <p:cond delay="2000"/>
                                  </p:stCondLst>
                                  <p:childTnLst>
                                    <p:set>
                                      <p:cBhvr>
                                        <p:cTn id="13" dur="1" fill="hold">
                                          <p:stCondLst>
                                            <p:cond delay="0"/>
                                          </p:stCondLst>
                                        </p:cTn>
                                        <p:tgtEl>
                                          <p:spTgt spid="65558"/>
                                        </p:tgtEl>
                                        <p:attrNameLst>
                                          <p:attrName>style.visibility</p:attrName>
                                        </p:attrNameLst>
                                      </p:cBhvr>
                                      <p:to>
                                        <p:strVal val="visible"/>
                                      </p:to>
                                    </p:set>
                                    <p:animEffect transition="in" filter="wipe(left)">
                                      <p:cBhvr>
                                        <p:cTn id="14" dur="2000"/>
                                        <p:tgtEl>
                                          <p:spTgt spid="6555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555">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65556"/>
                                        </p:tgtEl>
                                        <p:attrNameLst>
                                          <p:attrName>style.visibility</p:attrName>
                                        </p:attrNameLst>
                                      </p:cBhvr>
                                      <p:to>
                                        <p:strVal val="visible"/>
                                      </p:to>
                                    </p:set>
                                    <p:animEffect transition="in" filter="dissolve">
                                      <p:cBhvr>
                                        <p:cTn id="23" dur="500"/>
                                        <p:tgtEl>
                                          <p:spTgt spid="6555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65557"/>
                                        </p:tgtEl>
                                        <p:attrNameLst>
                                          <p:attrName>style.visibility</p:attrName>
                                        </p:attrNameLst>
                                      </p:cBhvr>
                                      <p:to>
                                        <p:strVal val="visible"/>
                                      </p:to>
                                    </p:set>
                                    <p:animEffect transition="in" filter="dissolve">
                                      <p:cBhvr>
                                        <p:cTn id="26" dur="500"/>
                                        <p:tgtEl>
                                          <p:spTgt spid="6555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555">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55">
                                            <p:txEl>
                                              <p:pRg st="5" end="5"/>
                                            </p:txEl>
                                          </p:spTgt>
                                        </p:tgtEl>
                                        <p:attrNameLst>
                                          <p:attrName>style.visibility</p:attrName>
                                        </p:attrNameLst>
                                      </p:cBhvr>
                                      <p:to>
                                        <p:strVal val="visible"/>
                                      </p:to>
                                    </p:set>
                                  </p:childTnLst>
                                </p:cTn>
                              </p:par>
                            </p:childTnLst>
                          </p:cTn>
                        </p:par>
                        <p:par>
                          <p:cTn id="35" fill="hold" nodeType="afterGroup">
                            <p:stCondLst>
                              <p:cond delay="0"/>
                            </p:stCondLst>
                            <p:childTnLst>
                              <p:par>
                                <p:cTn id="36" presetID="1" presetClass="entr" presetSubtype="0" fill="hold" nodeType="afterEffect">
                                  <p:stCondLst>
                                    <p:cond delay="0"/>
                                  </p:stCondLst>
                                  <p:childTnLst>
                                    <p:set>
                                      <p:cBhvr>
                                        <p:cTn id="37" dur="1" fill="hold">
                                          <p:stCondLst>
                                            <p:cond delay="0"/>
                                          </p:stCondLst>
                                        </p:cTn>
                                        <p:tgtEl>
                                          <p:spTgt spid="65565"/>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5555">
                                            <p:txEl>
                                              <p:pRg st="7" end="7"/>
                                            </p:txEl>
                                          </p:spTgt>
                                        </p:tgtEl>
                                        <p:attrNameLst>
                                          <p:attrName>style.visibility</p:attrName>
                                        </p:attrNameLst>
                                      </p:cBhvr>
                                      <p:to>
                                        <p:strVal val="visible"/>
                                      </p:to>
                                    </p:set>
                                  </p:childTnLst>
                                </p:cTn>
                              </p:par>
                            </p:childTnLst>
                          </p:cTn>
                        </p:par>
                        <p:par>
                          <p:cTn id="42" fill="hold" nodeType="afterGroup">
                            <p:stCondLst>
                              <p:cond delay="0"/>
                            </p:stCondLst>
                            <p:childTnLst>
                              <p:par>
                                <p:cTn id="43" presetID="1" presetClass="entr" presetSubtype="0" fill="hold" nodeType="afterEffect">
                                  <p:stCondLst>
                                    <p:cond delay="0"/>
                                  </p:stCondLst>
                                  <p:childTnLst>
                                    <p:set>
                                      <p:cBhvr>
                                        <p:cTn id="44" dur="1" fill="hold">
                                          <p:stCondLst>
                                            <p:cond delay="0"/>
                                          </p:stCondLst>
                                        </p:cTn>
                                        <p:tgtEl>
                                          <p:spTgt spid="65566"/>
                                        </p:tgtEl>
                                        <p:attrNameLst>
                                          <p:attrName>style.visibility</p:attrName>
                                        </p:attrNameLst>
                                      </p:cBhvr>
                                      <p:to>
                                        <p:strVal val="visible"/>
                                      </p:to>
                                    </p:set>
                                  </p:childTnLst>
                                </p:cTn>
                              </p:par>
                            </p:childTnLst>
                          </p:cTn>
                        </p:par>
                        <p:par>
                          <p:cTn id="45" fill="hold" nodeType="afterGroup">
                            <p:stCondLst>
                              <p:cond delay="0"/>
                            </p:stCondLst>
                            <p:childTnLst>
                              <p:par>
                                <p:cTn id="46" presetID="9" presetClass="entr" presetSubtype="0" fill="hold" nodeType="afterEffect">
                                  <p:stCondLst>
                                    <p:cond delay="0"/>
                                  </p:stCondLst>
                                  <p:childTnLst>
                                    <p:set>
                                      <p:cBhvr>
                                        <p:cTn id="47" dur="1" fill="hold">
                                          <p:stCondLst>
                                            <p:cond delay="0"/>
                                          </p:stCondLst>
                                        </p:cTn>
                                        <p:tgtEl>
                                          <p:spTgt spid="65567"/>
                                        </p:tgtEl>
                                        <p:attrNameLst>
                                          <p:attrName>style.visibility</p:attrName>
                                        </p:attrNameLst>
                                      </p:cBhvr>
                                      <p:to>
                                        <p:strVal val="visible"/>
                                      </p:to>
                                    </p:set>
                                    <p:animEffect transition="in" filter="dissolve">
                                      <p:cBhvr>
                                        <p:cTn id="48" dur="500"/>
                                        <p:tgtEl>
                                          <p:spTgt spid="65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6" grpId="0" animBg="1"/>
      <p:bldP spid="65557" grpId="0"/>
      <p:bldP spid="6555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Oval 3"/>
          <p:cNvSpPr>
            <a:spLocks noChangeArrowheads="1"/>
          </p:cNvSpPr>
          <p:nvPr/>
        </p:nvSpPr>
        <p:spPr bwMode="auto">
          <a:xfrm>
            <a:off x="5562600" y="3429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24" name="Oval 4"/>
          <p:cNvSpPr>
            <a:spLocks noChangeArrowheads="1"/>
          </p:cNvSpPr>
          <p:nvPr/>
        </p:nvSpPr>
        <p:spPr bwMode="auto">
          <a:xfrm>
            <a:off x="5768975" y="3429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25" name="Oval 5"/>
          <p:cNvSpPr>
            <a:spLocks noChangeArrowheads="1"/>
          </p:cNvSpPr>
          <p:nvPr/>
        </p:nvSpPr>
        <p:spPr bwMode="auto">
          <a:xfrm>
            <a:off x="5692775" y="3276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26" name="Oval 6"/>
          <p:cNvSpPr>
            <a:spLocks noChangeArrowheads="1"/>
          </p:cNvSpPr>
          <p:nvPr/>
        </p:nvSpPr>
        <p:spPr bwMode="auto">
          <a:xfrm>
            <a:off x="5440363" y="3221038"/>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27" name="Oval 7"/>
          <p:cNvSpPr>
            <a:spLocks noChangeArrowheads="1"/>
          </p:cNvSpPr>
          <p:nvPr/>
        </p:nvSpPr>
        <p:spPr bwMode="auto">
          <a:xfrm>
            <a:off x="5681663" y="3592513"/>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28" name="Oval 8"/>
          <p:cNvSpPr>
            <a:spLocks noChangeArrowheads="1"/>
          </p:cNvSpPr>
          <p:nvPr/>
        </p:nvSpPr>
        <p:spPr bwMode="auto">
          <a:xfrm>
            <a:off x="5454650" y="3592513"/>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29" name="Oval 9"/>
          <p:cNvSpPr>
            <a:spLocks noChangeArrowheads="1"/>
          </p:cNvSpPr>
          <p:nvPr/>
        </p:nvSpPr>
        <p:spPr bwMode="auto">
          <a:xfrm>
            <a:off x="5932488" y="3614738"/>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0" name="Oval 10"/>
          <p:cNvSpPr>
            <a:spLocks noChangeArrowheads="1"/>
          </p:cNvSpPr>
          <p:nvPr/>
        </p:nvSpPr>
        <p:spPr bwMode="auto">
          <a:xfrm>
            <a:off x="5322888" y="3429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1" name="Oval 11"/>
          <p:cNvSpPr>
            <a:spLocks noChangeArrowheads="1"/>
          </p:cNvSpPr>
          <p:nvPr/>
        </p:nvSpPr>
        <p:spPr bwMode="auto">
          <a:xfrm>
            <a:off x="6062663" y="3429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2" name="Oval 12"/>
          <p:cNvSpPr>
            <a:spLocks noChangeArrowheads="1"/>
          </p:cNvSpPr>
          <p:nvPr/>
        </p:nvSpPr>
        <p:spPr bwMode="auto">
          <a:xfrm>
            <a:off x="5921375" y="314325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3" name="Oval 13"/>
          <p:cNvSpPr>
            <a:spLocks noChangeArrowheads="1"/>
          </p:cNvSpPr>
          <p:nvPr/>
        </p:nvSpPr>
        <p:spPr bwMode="auto">
          <a:xfrm>
            <a:off x="5638800" y="3048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4" name="Oval 14"/>
          <p:cNvSpPr>
            <a:spLocks noChangeArrowheads="1"/>
          </p:cNvSpPr>
          <p:nvPr/>
        </p:nvSpPr>
        <p:spPr bwMode="auto">
          <a:xfrm>
            <a:off x="5791200" y="3810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5" name="Oval 15"/>
          <p:cNvSpPr>
            <a:spLocks noChangeArrowheads="1"/>
          </p:cNvSpPr>
          <p:nvPr/>
        </p:nvSpPr>
        <p:spPr bwMode="auto">
          <a:xfrm>
            <a:off x="5486400" y="3830638"/>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6" name="Oval 16"/>
          <p:cNvSpPr>
            <a:spLocks noChangeArrowheads="1"/>
          </p:cNvSpPr>
          <p:nvPr/>
        </p:nvSpPr>
        <p:spPr bwMode="auto">
          <a:xfrm>
            <a:off x="5181600" y="3679825"/>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7" name="Oval 17"/>
          <p:cNvSpPr>
            <a:spLocks noChangeArrowheads="1"/>
          </p:cNvSpPr>
          <p:nvPr/>
        </p:nvSpPr>
        <p:spPr bwMode="auto">
          <a:xfrm>
            <a:off x="4953000" y="3429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8" name="Oval 18"/>
          <p:cNvSpPr>
            <a:spLocks noChangeArrowheads="1"/>
          </p:cNvSpPr>
          <p:nvPr/>
        </p:nvSpPr>
        <p:spPr bwMode="auto">
          <a:xfrm>
            <a:off x="5181600" y="3200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39" name="Oval 19"/>
          <p:cNvSpPr>
            <a:spLocks noChangeArrowheads="1"/>
          </p:cNvSpPr>
          <p:nvPr/>
        </p:nvSpPr>
        <p:spPr bwMode="auto">
          <a:xfrm>
            <a:off x="6248400" y="3657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0" name="Oval 20"/>
          <p:cNvSpPr>
            <a:spLocks noChangeArrowheads="1"/>
          </p:cNvSpPr>
          <p:nvPr/>
        </p:nvSpPr>
        <p:spPr bwMode="auto">
          <a:xfrm>
            <a:off x="6172200" y="3962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1" name="Oval 21"/>
          <p:cNvSpPr>
            <a:spLocks noChangeArrowheads="1"/>
          </p:cNvSpPr>
          <p:nvPr/>
        </p:nvSpPr>
        <p:spPr bwMode="auto">
          <a:xfrm>
            <a:off x="5888038" y="4094163"/>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2" name="Oval 22"/>
          <p:cNvSpPr>
            <a:spLocks noChangeArrowheads="1"/>
          </p:cNvSpPr>
          <p:nvPr/>
        </p:nvSpPr>
        <p:spPr bwMode="auto">
          <a:xfrm>
            <a:off x="5486400" y="4114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3" name="Oval 23"/>
          <p:cNvSpPr>
            <a:spLocks noChangeArrowheads="1"/>
          </p:cNvSpPr>
          <p:nvPr/>
        </p:nvSpPr>
        <p:spPr bwMode="auto">
          <a:xfrm>
            <a:off x="5029200" y="3962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4" name="Oval 24"/>
          <p:cNvSpPr>
            <a:spLocks noChangeArrowheads="1"/>
          </p:cNvSpPr>
          <p:nvPr/>
        </p:nvSpPr>
        <p:spPr bwMode="auto">
          <a:xfrm>
            <a:off x="4648200" y="3657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5" name="Oval 25"/>
          <p:cNvSpPr>
            <a:spLocks noChangeArrowheads="1"/>
          </p:cNvSpPr>
          <p:nvPr/>
        </p:nvSpPr>
        <p:spPr bwMode="auto">
          <a:xfrm>
            <a:off x="4572000" y="3124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6" name="Oval 26"/>
          <p:cNvSpPr>
            <a:spLocks noChangeArrowheads="1"/>
          </p:cNvSpPr>
          <p:nvPr/>
        </p:nvSpPr>
        <p:spPr bwMode="auto">
          <a:xfrm>
            <a:off x="4953000" y="3048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7" name="Oval 27"/>
          <p:cNvSpPr>
            <a:spLocks noChangeArrowheads="1"/>
          </p:cNvSpPr>
          <p:nvPr/>
        </p:nvSpPr>
        <p:spPr bwMode="auto">
          <a:xfrm>
            <a:off x="5334000" y="2819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8" name="Oval 28"/>
          <p:cNvSpPr>
            <a:spLocks noChangeArrowheads="1"/>
          </p:cNvSpPr>
          <p:nvPr/>
        </p:nvSpPr>
        <p:spPr bwMode="auto">
          <a:xfrm>
            <a:off x="5921375" y="2819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49" name="Oval 29"/>
          <p:cNvSpPr>
            <a:spLocks noChangeArrowheads="1"/>
          </p:cNvSpPr>
          <p:nvPr/>
        </p:nvSpPr>
        <p:spPr bwMode="auto">
          <a:xfrm>
            <a:off x="5638800" y="2514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0" name="Oval 30"/>
          <p:cNvSpPr>
            <a:spLocks noChangeArrowheads="1"/>
          </p:cNvSpPr>
          <p:nvPr/>
        </p:nvSpPr>
        <p:spPr bwMode="auto">
          <a:xfrm>
            <a:off x="4724400" y="2819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1" name="Oval 31"/>
          <p:cNvSpPr>
            <a:spLocks noChangeArrowheads="1"/>
          </p:cNvSpPr>
          <p:nvPr/>
        </p:nvSpPr>
        <p:spPr bwMode="auto">
          <a:xfrm>
            <a:off x="5105400" y="2590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2" name="Oval 32"/>
          <p:cNvSpPr>
            <a:spLocks noChangeArrowheads="1"/>
          </p:cNvSpPr>
          <p:nvPr/>
        </p:nvSpPr>
        <p:spPr bwMode="auto">
          <a:xfrm>
            <a:off x="5638800" y="1981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3" name="Oval 33"/>
          <p:cNvSpPr>
            <a:spLocks noChangeArrowheads="1"/>
          </p:cNvSpPr>
          <p:nvPr/>
        </p:nvSpPr>
        <p:spPr bwMode="auto">
          <a:xfrm>
            <a:off x="5181600" y="2209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4" name="Oval 34"/>
          <p:cNvSpPr>
            <a:spLocks noChangeArrowheads="1"/>
          </p:cNvSpPr>
          <p:nvPr/>
        </p:nvSpPr>
        <p:spPr bwMode="auto">
          <a:xfrm>
            <a:off x="5921375" y="2438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5" name="Oval 35"/>
          <p:cNvSpPr>
            <a:spLocks noChangeArrowheads="1"/>
          </p:cNvSpPr>
          <p:nvPr/>
        </p:nvSpPr>
        <p:spPr bwMode="auto">
          <a:xfrm>
            <a:off x="5921375" y="1371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6" name="Oval 36"/>
          <p:cNvSpPr>
            <a:spLocks noChangeArrowheads="1"/>
          </p:cNvSpPr>
          <p:nvPr/>
        </p:nvSpPr>
        <p:spPr bwMode="auto">
          <a:xfrm>
            <a:off x="6172200" y="2133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7" name="Oval 37"/>
          <p:cNvSpPr>
            <a:spLocks noChangeArrowheads="1"/>
          </p:cNvSpPr>
          <p:nvPr/>
        </p:nvSpPr>
        <p:spPr bwMode="auto">
          <a:xfrm>
            <a:off x="6259513" y="2676525"/>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8" name="Oval 38"/>
          <p:cNvSpPr>
            <a:spLocks noChangeArrowheads="1"/>
          </p:cNvSpPr>
          <p:nvPr/>
        </p:nvSpPr>
        <p:spPr bwMode="auto">
          <a:xfrm>
            <a:off x="6248400" y="3124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59" name="Oval 39"/>
          <p:cNvSpPr>
            <a:spLocks noChangeArrowheads="1"/>
          </p:cNvSpPr>
          <p:nvPr/>
        </p:nvSpPr>
        <p:spPr bwMode="auto">
          <a:xfrm>
            <a:off x="6629400" y="2895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0" name="Oval 40"/>
          <p:cNvSpPr>
            <a:spLocks noChangeArrowheads="1"/>
          </p:cNvSpPr>
          <p:nvPr/>
        </p:nvSpPr>
        <p:spPr bwMode="auto">
          <a:xfrm>
            <a:off x="6629400" y="2514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1" name="Oval 41"/>
          <p:cNvSpPr>
            <a:spLocks noChangeArrowheads="1"/>
          </p:cNvSpPr>
          <p:nvPr/>
        </p:nvSpPr>
        <p:spPr bwMode="auto">
          <a:xfrm>
            <a:off x="6553200" y="2057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2" name="Oval 42"/>
          <p:cNvSpPr>
            <a:spLocks noChangeArrowheads="1"/>
          </p:cNvSpPr>
          <p:nvPr/>
        </p:nvSpPr>
        <p:spPr bwMode="auto">
          <a:xfrm>
            <a:off x="6324600" y="1600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3" name="Oval 43"/>
          <p:cNvSpPr>
            <a:spLocks noChangeArrowheads="1"/>
          </p:cNvSpPr>
          <p:nvPr/>
        </p:nvSpPr>
        <p:spPr bwMode="auto">
          <a:xfrm>
            <a:off x="6934200" y="1295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4" name="Oval 44"/>
          <p:cNvSpPr>
            <a:spLocks noChangeArrowheads="1"/>
          </p:cNvSpPr>
          <p:nvPr/>
        </p:nvSpPr>
        <p:spPr bwMode="auto">
          <a:xfrm>
            <a:off x="7010400" y="1752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5" name="Oval 45"/>
          <p:cNvSpPr>
            <a:spLocks noChangeArrowheads="1"/>
          </p:cNvSpPr>
          <p:nvPr/>
        </p:nvSpPr>
        <p:spPr bwMode="auto">
          <a:xfrm>
            <a:off x="7315200" y="2362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6" name="Oval 46"/>
          <p:cNvSpPr>
            <a:spLocks noChangeArrowheads="1"/>
          </p:cNvSpPr>
          <p:nvPr/>
        </p:nvSpPr>
        <p:spPr bwMode="auto">
          <a:xfrm>
            <a:off x="6705600" y="3352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7" name="Oval 47"/>
          <p:cNvSpPr>
            <a:spLocks noChangeArrowheads="1"/>
          </p:cNvSpPr>
          <p:nvPr/>
        </p:nvSpPr>
        <p:spPr bwMode="auto">
          <a:xfrm>
            <a:off x="7162800" y="2895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8" name="Oval 48"/>
          <p:cNvSpPr>
            <a:spLocks noChangeArrowheads="1"/>
          </p:cNvSpPr>
          <p:nvPr/>
        </p:nvSpPr>
        <p:spPr bwMode="auto">
          <a:xfrm>
            <a:off x="7924800" y="2971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69" name="Oval 49"/>
          <p:cNvSpPr>
            <a:spLocks noChangeArrowheads="1"/>
          </p:cNvSpPr>
          <p:nvPr/>
        </p:nvSpPr>
        <p:spPr bwMode="auto">
          <a:xfrm>
            <a:off x="6934200" y="3886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0" name="Oval 50"/>
          <p:cNvSpPr>
            <a:spLocks noChangeArrowheads="1"/>
          </p:cNvSpPr>
          <p:nvPr/>
        </p:nvSpPr>
        <p:spPr bwMode="auto">
          <a:xfrm>
            <a:off x="7478713" y="3430588"/>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1" name="Oval 51"/>
          <p:cNvSpPr>
            <a:spLocks noChangeArrowheads="1"/>
          </p:cNvSpPr>
          <p:nvPr/>
        </p:nvSpPr>
        <p:spPr bwMode="auto">
          <a:xfrm>
            <a:off x="6477000" y="4267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2" name="Oval 52"/>
          <p:cNvSpPr>
            <a:spLocks noChangeArrowheads="1"/>
          </p:cNvSpPr>
          <p:nvPr/>
        </p:nvSpPr>
        <p:spPr bwMode="auto">
          <a:xfrm>
            <a:off x="7543800" y="4343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3" name="Oval 53"/>
          <p:cNvSpPr>
            <a:spLocks noChangeArrowheads="1"/>
          </p:cNvSpPr>
          <p:nvPr/>
        </p:nvSpPr>
        <p:spPr bwMode="auto">
          <a:xfrm>
            <a:off x="6934200" y="4724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4" name="Oval 54"/>
          <p:cNvSpPr>
            <a:spLocks noChangeArrowheads="1"/>
          </p:cNvSpPr>
          <p:nvPr/>
        </p:nvSpPr>
        <p:spPr bwMode="auto">
          <a:xfrm>
            <a:off x="6096000" y="4572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5" name="Oval 55"/>
          <p:cNvSpPr>
            <a:spLocks noChangeArrowheads="1"/>
          </p:cNvSpPr>
          <p:nvPr/>
        </p:nvSpPr>
        <p:spPr bwMode="auto">
          <a:xfrm>
            <a:off x="5638800" y="4495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6" name="Oval 56"/>
          <p:cNvSpPr>
            <a:spLocks noChangeArrowheads="1"/>
          </p:cNvSpPr>
          <p:nvPr/>
        </p:nvSpPr>
        <p:spPr bwMode="auto">
          <a:xfrm>
            <a:off x="6019800" y="502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7" name="Oval 57"/>
          <p:cNvSpPr>
            <a:spLocks noChangeArrowheads="1"/>
          </p:cNvSpPr>
          <p:nvPr/>
        </p:nvSpPr>
        <p:spPr bwMode="auto">
          <a:xfrm>
            <a:off x="6477000" y="5486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8" name="Oval 58"/>
          <p:cNvSpPr>
            <a:spLocks noChangeArrowheads="1"/>
          </p:cNvSpPr>
          <p:nvPr/>
        </p:nvSpPr>
        <p:spPr bwMode="auto">
          <a:xfrm>
            <a:off x="5867400" y="5486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79" name="Oval 59"/>
          <p:cNvSpPr>
            <a:spLocks noChangeArrowheads="1"/>
          </p:cNvSpPr>
          <p:nvPr/>
        </p:nvSpPr>
        <p:spPr bwMode="auto">
          <a:xfrm>
            <a:off x="5410200" y="502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0" name="Oval 60"/>
          <p:cNvSpPr>
            <a:spLocks noChangeArrowheads="1"/>
          </p:cNvSpPr>
          <p:nvPr/>
        </p:nvSpPr>
        <p:spPr bwMode="auto">
          <a:xfrm>
            <a:off x="5105400" y="4572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1" name="Oval 61"/>
          <p:cNvSpPr>
            <a:spLocks noChangeArrowheads="1"/>
          </p:cNvSpPr>
          <p:nvPr/>
        </p:nvSpPr>
        <p:spPr bwMode="auto">
          <a:xfrm>
            <a:off x="4495800" y="4267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2" name="Oval 62"/>
          <p:cNvSpPr>
            <a:spLocks noChangeArrowheads="1"/>
          </p:cNvSpPr>
          <p:nvPr/>
        </p:nvSpPr>
        <p:spPr bwMode="auto">
          <a:xfrm>
            <a:off x="4724400" y="4953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3" name="Oval 63"/>
          <p:cNvSpPr>
            <a:spLocks noChangeArrowheads="1"/>
          </p:cNvSpPr>
          <p:nvPr/>
        </p:nvSpPr>
        <p:spPr bwMode="auto">
          <a:xfrm>
            <a:off x="4953000" y="5486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4" name="Oval 64"/>
          <p:cNvSpPr>
            <a:spLocks noChangeArrowheads="1"/>
          </p:cNvSpPr>
          <p:nvPr/>
        </p:nvSpPr>
        <p:spPr bwMode="auto">
          <a:xfrm>
            <a:off x="4114800" y="5638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5" name="Oval 65"/>
          <p:cNvSpPr>
            <a:spLocks noChangeArrowheads="1"/>
          </p:cNvSpPr>
          <p:nvPr/>
        </p:nvSpPr>
        <p:spPr bwMode="auto">
          <a:xfrm>
            <a:off x="4038600" y="502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6" name="Oval 66"/>
          <p:cNvSpPr>
            <a:spLocks noChangeArrowheads="1"/>
          </p:cNvSpPr>
          <p:nvPr/>
        </p:nvSpPr>
        <p:spPr bwMode="auto">
          <a:xfrm>
            <a:off x="3505200" y="4267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7" name="Oval 67"/>
          <p:cNvSpPr>
            <a:spLocks noChangeArrowheads="1"/>
          </p:cNvSpPr>
          <p:nvPr/>
        </p:nvSpPr>
        <p:spPr bwMode="auto">
          <a:xfrm>
            <a:off x="4038600" y="3962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8" name="Oval 68"/>
          <p:cNvSpPr>
            <a:spLocks noChangeArrowheads="1"/>
          </p:cNvSpPr>
          <p:nvPr/>
        </p:nvSpPr>
        <p:spPr bwMode="auto">
          <a:xfrm>
            <a:off x="4267200" y="3429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89" name="Oval 69"/>
          <p:cNvSpPr>
            <a:spLocks noChangeArrowheads="1"/>
          </p:cNvSpPr>
          <p:nvPr/>
        </p:nvSpPr>
        <p:spPr bwMode="auto">
          <a:xfrm>
            <a:off x="3733800" y="2971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0" name="Oval 70"/>
          <p:cNvSpPr>
            <a:spLocks noChangeArrowheads="1"/>
          </p:cNvSpPr>
          <p:nvPr/>
        </p:nvSpPr>
        <p:spPr bwMode="auto">
          <a:xfrm>
            <a:off x="4267200" y="2590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1" name="Oval 71"/>
          <p:cNvSpPr>
            <a:spLocks noChangeArrowheads="1"/>
          </p:cNvSpPr>
          <p:nvPr/>
        </p:nvSpPr>
        <p:spPr bwMode="auto">
          <a:xfrm>
            <a:off x="4724400" y="2438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2" name="Oval 72"/>
          <p:cNvSpPr>
            <a:spLocks noChangeArrowheads="1"/>
          </p:cNvSpPr>
          <p:nvPr/>
        </p:nvSpPr>
        <p:spPr bwMode="auto">
          <a:xfrm>
            <a:off x="4343400" y="1828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3" name="Oval 73"/>
          <p:cNvSpPr>
            <a:spLocks noChangeArrowheads="1"/>
          </p:cNvSpPr>
          <p:nvPr/>
        </p:nvSpPr>
        <p:spPr bwMode="auto">
          <a:xfrm>
            <a:off x="5029200" y="1600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4" name="Oval 74"/>
          <p:cNvSpPr>
            <a:spLocks noChangeArrowheads="1"/>
          </p:cNvSpPr>
          <p:nvPr/>
        </p:nvSpPr>
        <p:spPr bwMode="auto">
          <a:xfrm>
            <a:off x="4191000" y="121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5" name="Oval 75"/>
          <p:cNvSpPr>
            <a:spLocks noChangeArrowheads="1"/>
          </p:cNvSpPr>
          <p:nvPr/>
        </p:nvSpPr>
        <p:spPr bwMode="auto">
          <a:xfrm>
            <a:off x="3733800" y="1600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6" name="Oval 76"/>
          <p:cNvSpPr>
            <a:spLocks noChangeArrowheads="1"/>
          </p:cNvSpPr>
          <p:nvPr/>
        </p:nvSpPr>
        <p:spPr bwMode="auto">
          <a:xfrm>
            <a:off x="3657600" y="2209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7" name="Oval 77"/>
          <p:cNvSpPr>
            <a:spLocks noChangeArrowheads="1"/>
          </p:cNvSpPr>
          <p:nvPr/>
        </p:nvSpPr>
        <p:spPr bwMode="auto">
          <a:xfrm>
            <a:off x="3276600" y="2667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8" name="Oval 78"/>
          <p:cNvSpPr>
            <a:spLocks noChangeArrowheads="1"/>
          </p:cNvSpPr>
          <p:nvPr/>
        </p:nvSpPr>
        <p:spPr bwMode="auto">
          <a:xfrm>
            <a:off x="3657600" y="3505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1999" name="Oval 79"/>
          <p:cNvSpPr>
            <a:spLocks noChangeArrowheads="1"/>
          </p:cNvSpPr>
          <p:nvPr/>
        </p:nvSpPr>
        <p:spPr bwMode="auto">
          <a:xfrm>
            <a:off x="2895600" y="3581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0" name="Oval 80"/>
          <p:cNvSpPr>
            <a:spLocks noChangeArrowheads="1"/>
          </p:cNvSpPr>
          <p:nvPr/>
        </p:nvSpPr>
        <p:spPr bwMode="auto">
          <a:xfrm>
            <a:off x="2819400" y="44196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1" name="Oval 81"/>
          <p:cNvSpPr>
            <a:spLocks noChangeArrowheads="1"/>
          </p:cNvSpPr>
          <p:nvPr/>
        </p:nvSpPr>
        <p:spPr bwMode="auto">
          <a:xfrm>
            <a:off x="3048000" y="5257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2" name="Oval 82"/>
          <p:cNvSpPr>
            <a:spLocks noChangeArrowheads="1"/>
          </p:cNvSpPr>
          <p:nvPr/>
        </p:nvSpPr>
        <p:spPr bwMode="auto">
          <a:xfrm>
            <a:off x="2362200" y="5638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3" name="Oval 83"/>
          <p:cNvSpPr>
            <a:spLocks noChangeArrowheads="1"/>
          </p:cNvSpPr>
          <p:nvPr/>
        </p:nvSpPr>
        <p:spPr bwMode="auto">
          <a:xfrm>
            <a:off x="1905000" y="4876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4" name="Oval 84"/>
          <p:cNvSpPr>
            <a:spLocks noChangeArrowheads="1"/>
          </p:cNvSpPr>
          <p:nvPr/>
        </p:nvSpPr>
        <p:spPr bwMode="auto">
          <a:xfrm>
            <a:off x="1905000" y="3962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5" name="Oval 85"/>
          <p:cNvSpPr>
            <a:spLocks noChangeArrowheads="1"/>
          </p:cNvSpPr>
          <p:nvPr/>
        </p:nvSpPr>
        <p:spPr bwMode="auto">
          <a:xfrm>
            <a:off x="2514600" y="2743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6" name="Oval 86"/>
          <p:cNvSpPr>
            <a:spLocks noChangeArrowheads="1"/>
          </p:cNvSpPr>
          <p:nvPr/>
        </p:nvSpPr>
        <p:spPr bwMode="auto">
          <a:xfrm>
            <a:off x="2895600" y="1905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7" name="Oval 87"/>
          <p:cNvSpPr>
            <a:spLocks noChangeArrowheads="1"/>
          </p:cNvSpPr>
          <p:nvPr/>
        </p:nvSpPr>
        <p:spPr bwMode="auto">
          <a:xfrm>
            <a:off x="1981200" y="1905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8" name="Oval 88"/>
          <p:cNvSpPr>
            <a:spLocks noChangeArrowheads="1"/>
          </p:cNvSpPr>
          <p:nvPr/>
        </p:nvSpPr>
        <p:spPr bwMode="auto">
          <a:xfrm>
            <a:off x="1828800" y="3048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09" name="Oval 89"/>
          <p:cNvSpPr>
            <a:spLocks noChangeArrowheads="1"/>
          </p:cNvSpPr>
          <p:nvPr/>
        </p:nvSpPr>
        <p:spPr bwMode="auto">
          <a:xfrm>
            <a:off x="762000" y="4724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10" name="Oval 90"/>
          <p:cNvSpPr>
            <a:spLocks noChangeArrowheads="1"/>
          </p:cNvSpPr>
          <p:nvPr/>
        </p:nvSpPr>
        <p:spPr bwMode="auto">
          <a:xfrm>
            <a:off x="838200" y="5791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11" name="Oval 91"/>
          <p:cNvSpPr>
            <a:spLocks noChangeArrowheads="1"/>
          </p:cNvSpPr>
          <p:nvPr/>
        </p:nvSpPr>
        <p:spPr bwMode="auto">
          <a:xfrm>
            <a:off x="838200" y="3505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12" name="Oval 92"/>
          <p:cNvSpPr>
            <a:spLocks noChangeArrowheads="1"/>
          </p:cNvSpPr>
          <p:nvPr/>
        </p:nvSpPr>
        <p:spPr bwMode="auto">
          <a:xfrm>
            <a:off x="990600" y="2286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13" name="Oval 93"/>
          <p:cNvSpPr>
            <a:spLocks noChangeArrowheads="1"/>
          </p:cNvSpPr>
          <p:nvPr/>
        </p:nvSpPr>
        <p:spPr bwMode="auto">
          <a:xfrm>
            <a:off x="1143000" y="121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14" name="Oval 94"/>
          <p:cNvSpPr>
            <a:spLocks noChangeArrowheads="1"/>
          </p:cNvSpPr>
          <p:nvPr/>
        </p:nvSpPr>
        <p:spPr bwMode="auto">
          <a:xfrm>
            <a:off x="2590800" y="1066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31" name="Rectangle 111"/>
          <p:cNvSpPr>
            <a:spLocks noChangeArrowheads="1"/>
          </p:cNvSpPr>
          <p:nvPr/>
        </p:nvSpPr>
        <p:spPr bwMode="auto">
          <a:xfrm>
            <a:off x="-152400" y="-76200"/>
            <a:ext cx="9448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eaLnBrk="1" hangingPunct="1"/>
            <a:r>
              <a:rPr lang="en-US" altLang="he-IL" b="1" smtClean="0">
                <a:solidFill>
                  <a:srgbClr val="0066FF"/>
                </a:solidFill>
              </a:rPr>
              <a:t>Real Modality Analysis</a:t>
            </a:r>
          </a:p>
        </p:txBody>
      </p:sp>
      <p:sp>
        <p:nvSpPr>
          <p:cNvPr id="82034" name="Oval 114"/>
          <p:cNvSpPr>
            <a:spLocks noChangeArrowheads="1"/>
          </p:cNvSpPr>
          <p:nvPr/>
        </p:nvSpPr>
        <p:spPr bwMode="auto">
          <a:xfrm>
            <a:off x="2057400" y="51054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37" name="Oval 117"/>
          <p:cNvSpPr>
            <a:spLocks noChangeArrowheads="1"/>
          </p:cNvSpPr>
          <p:nvPr/>
        </p:nvSpPr>
        <p:spPr bwMode="auto">
          <a:xfrm>
            <a:off x="1600200" y="41910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38" name="Oval 118"/>
          <p:cNvSpPr>
            <a:spLocks noChangeArrowheads="1"/>
          </p:cNvSpPr>
          <p:nvPr/>
        </p:nvSpPr>
        <p:spPr bwMode="auto">
          <a:xfrm>
            <a:off x="1752600" y="28956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39" name="Oval 119"/>
          <p:cNvSpPr>
            <a:spLocks noChangeArrowheads="1"/>
          </p:cNvSpPr>
          <p:nvPr/>
        </p:nvSpPr>
        <p:spPr bwMode="auto">
          <a:xfrm>
            <a:off x="1676400" y="12954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0" name="Oval 120"/>
          <p:cNvSpPr>
            <a:spLocks noChangeArrowheads="1"/>
          </p:cNvSpPr>
          <p:nvPr/>
        </p:nvSpPr>
        <p:spPr bwMode="auto">
          <a:xfrm>
            <a:off x="3352800" y="11430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1" name="Oval 121"/>
          <p:cNvSpPr>
            <a:spLocks noChangeArrowheads="1"/>
          </p:cNvSpPr>
          <p:nvPr/>
        </p:nvSpPr>
        <p:spPr bwMode="auto">
          <a:xfrm>
            <a:off x="3429000" y="50292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2" name="Oval 122"/>
          <p:cNvSpPr>
            <a:spLocks noChangeArrowheads="1"/>
          </p:cNvSpPr>
          <p:nvPr/>
        </p:nvSpPr>
        <p:spPr bwMode="auto">
          <a:xfrm>
            <a:off x="4495800" y="48768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3" name="Oval 123"/>
          <p:cNvSpPr>
            <a:spLocks noChangeArrowheads="1"/>
          </p:cNvSpPr>
          <p:nvPr/>
        </p:nvSpPr>
        <p:spPr bwMode="auto">
          <a:xfrm>
            <a:off x="5562600" y="50292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4" name="Oval 124"/>
          <p:cNvSpPr>
            <a:spLocks noChangeArrowheads="1"/>
          </p:cNvSpPr>
          <p:nvPr/>
        </p:nvSpPr>
        <p:spPr bwMode="auto">
          <a:xfrm>
            <a:off x="6781800" y="39624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5" name="Oval 125"/>
          <p:cNvSpPr>
            <a:spLocks noChangeArrowheads="1"/>
          </p:cNvSpPr>
          <p:nvPr/>
        </p:nvSpPr>
        <p:spPr bwMode="auto">
          <a:xfrm>
            <a:off x="7315200" y="28194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6" name="Oval 126"/>
          <p:cNvSpPr>
            <a:spLocks noChangeArrowheads="1"/>
          </p:cNvSpPr>
          <p:nvPr/>
        </p:nvSpPr>
        <p:spPr bwMode="auto">
          <a:xfrm>
            <a:off x="6934200" y="15240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7" name="Oval 127"/>
          <p:cNvSpPr>
            <a:spLocks noChangeArrowheads="1"/>
          </p:cNvSpPr>
          <p:nvPr/>
        </p:nvSpPr>
        <p:spPr bwMode="auto">
          <a:xfrm>
            <a:off x="5715000" y="9906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8" name="Oval 128"/>
          <p:cNvSpPr>
            <a:spLocks noChangeArrowheads="1"/>
          </p:cNvSpPr>
          <p:nvPr/>
        </p:nvSpPr>
        <p:spPr bwMode="auto">
          <a:xfrm>
            <a:off x="4572000" y="9906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49" name="Oval 129"/>
          <p:cNvSpPr>
            <a:spLocks noChangeArrowheads="1"/>
          </p:cNvSpPr>
          <p:nvPr/>
        </p:nvSpPr>
        <p:spPr bwMode="auto">
          <a:xfrm>
            <a:off x="3276600" y="35814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50" name="Oval 130"/>
          <p:cNvSpPr>
            <a:spLocks noChangeArrowheads="1"/>
          </p:cNvSpPr>
          <p:nvPr/>
        </p:nvSpPr>
        <p:spPr bwMode="auto">
          <a:xfrm>
            <a:off x="3505200" y="22860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51" name="Oval 131"/>
          <p:cNvSpPr>
            <a:spLocks noChangeArrowheads="1"/>
          </p:cNvSpPr>
          <p:nvPr/>
        </p:nvSpPr>
        <p:spPr bwMode="auto">
          <a:xfrm>
            <a:off x="5715000" y="20574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52" name="Oval 132"/>
          <p:cNvSpPr>
            <a:spLocks noChangeArrowheads="1"/>
          </p:cNvSpPr>
          <p:nvPr/>
        </p:nvSpPr>
        <p:spPr bwMode="auto">
          <a:xfrm>
            <a:off x="5715000" y="32766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53" name="Oval 133"/>
          <p:cNvSpPr>
            <a:spLocks noChangeArrowheads="1"/>
          </p:cNvSpPr>
          <p:nvPr/>
        </p:nvSpPr>
        <p:spPr bwMode="auto">
          <a:xfrm>
            <a:off x="4572000" y="3886200"/>
            <a:ext cx="914400" cy="9144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2054" name="Text Box 134"/>
          <p:cNvSpPr txBox="1">
            <a:spLocks noChangeArrowheads="1"/>
          </p:cNvSpPr>
          <p:nvPr/>
        </p:nvSpPr>
        <p:spPr bwMode="auto">
          <a:xfrm>
            <a:off x="1143000" y="6132513"/>
            <a:ext cx="2470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b="1" smtClean="0">
                <a:solidFill>
                  <a:srgbClr val="FF3300"/>
                </a:solidFill>
                <a:latin typeface="Arial" charset="0"/>
              </a:rPr>
              <a:t>Tessellate the space </a:t>
            </a:r>
          </a:p>
          <a:p>
            <a:pPr eaLnBrk="1" hangingPunct="1"/>
            <a:r>
              <a:rPr lang="en-US" altLang="sk-SK" b="1" smtClean="0">
                <a:solidFill>
                  <a:srgbClr val="FF3300"/>
                </a:solidFill>
                <a:latin typeface="Arial" charset="0"/>
              </a:rPr>
              <a:t>with windows</a:t>
            </a:r>
          </a:p>
        </p:txBody>
      </p:sp>
      <p:sp>
        <p:nvSpPr>
          <p:cNvPr id="82055" name="Text Box 135"/>
          <p:cNvSpPr txBox="1">
            <a:spLocks noChangeArrowheads="1"/>
          </p:cNvSpPr>
          <p:nvPr/>
        </p:nvSpPr>
        <p:spPr bwMode="auto">
          <a:xfrm>
            <a:off x="4425950" y="6140450"/>
            <a:ext cx="334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b="1" smtClean="0">
                <a:solidFill>
                  <a:srgbClr val="FF3300"/>
                </a:solidFill>
                <a:latin typeface="Arial" charset="0"/>
              </a:rPr>
              <a:t>Run the procedure in parallel</a:t>
            </a:r>
          </a:p>
        </p:txBody>
      </p:sp>
    </p:spTree>
    <p:extLst>
      <p:ext uri="{BB962C8B-B14F-4D97-AF65-F5344CB8AC3E}">
        <p14:creationId xmlns:p14="http://schemas.microsoft.com/office/powerpoint/2010/main" val="33232476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54"/>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2039"/>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grpId="0" nodeType="afterEffect">
                                  <p:stCondLst>
                                    <p:cond delay="300"/>
                                  </p:stCondLst>
                                  <p:childTnLst>
                                    <p:set>
                                      <p:cBhvr>
                                        <p:cTn id="12" dur="1" fill="hold">
                                          <p:stCondLst>
                                            <p:cond delay="0"/>
                                          </p:stCondLst>
                                        </p:cTn>
                                        <p:tgtEl>
                                          <p:spTgt spid="82038"/>
                                        </p:tgtEl>
                                        <p:attrNameLst>
                                          <p:attrName>style.visibility</p:attrName>
                                        </p:attrNameLst>
                                      </p:cBhvr>
                                      <p:to>
                                        <p:strVal val="visible"/>
                                      </p:to>
                                    </p:set>
                                  </p:childTnLst>
                                </p:cTn>
                              </p:par>
                            </p:childTnLst>
                          </p:cTn>
                        </p:par>
                        <p:par>
                          <p:cTn id="13" fill="hold" nodeType="afterGroup">
                            <p:stCondLst>
                              <p:cond delay="300"/>
                            </p:stCondLst>
                            <p:childTnLst>
                              <p:par>
                                <p:cTn id="14" presetID="1" presetClass="entr" presetSubtype="0" fill="hold" grpId="0" nodeType="afterEffect">
                                  <p:stCondLst>
                                    <p:cond delay="300"/>
                                  </p:stCondLst>
                                  <p:childTnLst>
                                    <p:set>
                                      <p:cBhvr>
                                        <p:cTn id="15" dur="1" fill="hold">
                                          <p:stCondLst>
                                            <p:cond delay="0"/>
                                          </p:stCondLst>
                                        </p:cTn>
                                        <p:tgtEl>
                                          <p:spTgt spid="82037"/>
                                        </p:tgtEl>
                                        <p:attrNameLst>
                                          <p:attrName>style.visibility</p:attrName>
                                        </p:attrNameLst>
                                      </p:cBhvr>
                                      <p:to>
                                        <p:strVal val="visible"/>
                                      </p:to>
                                    </p:set>
                                  </p:childTnLst>
                                </p:cTn>
                              </p:par>
                            </p:childTnLst>
                          </p:cTn>
                        </p:par>
                        <p:par>
                          <p:cTn id="16" fill="hold" nodeType="afterGroup">
                            <p:stCondLst>
                              <p:cond delay="600"/>
                            </p:stCondLst>
                            <p:childTnLst>
                              <p:par>
                                <p:cTn id="17" presetID="1" presetClass="entr" presetSubtype="0" fill="hold" grpId="0" nodeType="afterEffect">
                                  <p:stCondLst>
                                    <p:cond delay="300"/>
                                  </p:stCondLst>
                                  <p:childTnLst>
                                    <p:set>
                                      <p:cBhvr>
                                        <p:cTn id="18" dur="1" fill="hold">
                                          <p:stCondLst>
                                            <p:cond delay="0"/>
                                          </p:stCondLst>
                                        </p:cTn>
                                        <p:tgtEl>
                                          <p:spTgt spid="82034"/>
                                        </p:tgtEl>
                                        <p:attrNameLst>
                                          <p:attrName>style.visibility</p:attrName>
                                        </p:attrNameLst>
                                      </p:cBhvr>
                                      <p:to>
                                        <p:strVal val="visible"/>
                                      </p:to>
                                    </p:set>
                                  </p:childTnLst>
                                </p:cTn>
                              </p:par>
                            </p:childTnLst>
                          </p:cTn>
                        </p:par>
                        <p:par>
                          <p:cTn id="19" fill="hold" nodeType="afterGroup">
                            <p:stCondLst>
                              <p:cond delay="900"/>
                            </p:stCondLst>
                            <p:childTnLst>
                              <p:par>
                                <p:cTn id="20" presetID="1" presetClass="entr" presetSubtype="0" fill="hold" grpId="0" nodeType="afterEffect">
                                  <p:stCondLst>
                                    <p:cond delay="300"/>
                                  </p:stCondLst>
                                  <p:childTnLst>
                                    <p:set>
                                      <p:cBhvr>
                                        <p:cTn id="21" dur="1" fill="hold">
                                          <p:stCondLst>
                                            <p:cond delay="0"/>
                                          </p:stCondLst>
                                        </p:cTn>
                                        <p:tgtEl>
                                          <p:spTgt spid="82040"/>
                                        </p:tgtEl>
                                        <p:attrNameLst>
                                          <p:attrName>style.visibility</p:attrName>
                                        </p:attrNameLst>
                                      </p:cBhvr>
                                      <p:to>
                                        <p:strVal val="visible"/>
                                      </p:to>
                                    </p:set>
                                  </p:childTnLst>
                                </p:cTn>
                              </p:par>
                            </p:childTnLst>
                          </p:cTn>
                        </p:par>
                        <p:par>
                          <p:cTn id="22" fill="hold" nodeType="afterGroup">
                            <p:stCondLst>
                              <p:cond delay="1200"/>
                            </p:stCondLst>
                            <p:childTnLst>
                              <p:par>
                                <p:cTn id="23" presetID="1" presetClass="entr" presetSubtype="0" fill="hold" grpId="0" nodeType="afterEffect">
                                  <p:stCondLst>
                                    <p:cond delay="300"/>
                                  </p:stCondLst>
                                  <p:childTnLst>
                                    <p:set>
                                      <p:cBhvr>
                                        <p:cTn id="24" dur="1" fill="hold">
                                          <p:stCondLst>
                                            <p:cond delay="0"/>
                                          </p:stCondLst>
                                        </p:cTn>
                                        <p:tgtEl>
                                          <p:spTgt spid="82050"/>
                                        </p:tgtEl>
                                        <p:attrNameLst>
                                          <p:attrName>style.visibility</p:attrName>
                                        </p:attrNameLst>
                                      </p:cBhvr>
                                      <p:to>
                                        <p:strVal val="visible"/>
                                      </p:to>
                                    </p:set>
                                  </p:childTnLst>
                                </p:cTn>
                              </p:par>
                            </p:childTnLst>
                          </p:cTn>
                        </p:par>
                        <p:par>
                          <p:cTn id="25" fill="hold" nodeType="afterGroup">
                            <p:stCondLst>
                              <p:cond delay="1500"/>
                            </p:stCondLst>
                            <p:childTnLst>
                              <p:par>
                                <p:cTn id="26" presetID="1" presetClass="entr" presetSubtype="0" fill="hold" grpId="0" nodeType="afterEffect">
                                  <p:stCondLst>
                                    <p:cond delay="300"/>
                                  </p:stCondLst>
                                  <p:childTnLst>
                                    <p:set>
                                      <p:cBhvr>
                                        <p:cTn id="27" dur="1" fill="hold">
                                          <p:stCondLst>
                                            <p:cond delay="0"/>
                                          </p:stCondLst>
                                        </p:cTn>
                                        <p:tgtEl>
                                          <p:spTgt spid="82049"/>
                                        </p:tgtEl>
                                        <p:attrNameLst>
                                          <p:attrName>style.visibility</p:attrName>
                                        </p:attrNameLst>
                                      </p:cBhvr>
                                      <p:to>
                                        <p:strVal val="visible"/>
                                      </p:to>
                                    </p:set>
                                  </p:childTnLst>
                                </p:cTn>
                              </p:par>
                            </p:childTnLst>
                          </p:cTn>
                        </p:par>
                        <p:par>
                          <p:cTn id="28" fill="hold" nodeType="afterGroup">
                            <p:stCondLst>
                              <p:cond delay="1800"/>
                            </p:stCondLst>
                            <p:childTnLst>
                              <p:par>
                                <p:cTn id="29" presetID="1" presetClass="entr" presetSubtype="0" fill="hold" grpId="0" nodeType="afterEffect">
                                  <p:stCondLst>
                                    <p:cond delay="300"/>
                                  </p:stCondLst>
                                  <p:childTnLst>
                                    <p:set>
                                      <p:cBhvr>
                                        <p:cTn id="30" dur="1" fill="hold">
                                          <p:stCondLst>
                                            <p:cond delay="0"/>
                                          </p:stCondLst>
                                        </p:cTn>
                                        <p:tgtEl>
                                          <p:spTgt spid="82041"/>
                                        </p:tgtEl>
                                        <p:attrNameLst>
                                          <p:attrName>style.visibility</p:attrName>
                                        </p:attrNameLst>
                                      </p:cBhvr>
                                      <p:to>
                                        <p:strVal val="visible"/>
                                      </p:to>
                                    </p:set>
                                  </p:childTnLst>
                                </p:cTn>
                              </p:par>
                            </p:childTnLst>
                          </p:cTn>
                        </p:par>
                        <p:par>
                          <p:cTn id="31" fill="hold" nodeType="afterGroup">
                            <p:stCondLst>
                              <p:cond delay="2100"/>
                            </p:stCondLst>
                            <p:childTnLst>
                              <p:par>
                                <p:cTn id="32" presetID="1" presetClass="entr" presetSubtype="0" fill="hold" grpId="0" nodeType="afterEffect">
                                  <p:stCondLst>
                                    <p:cond delay="300"/>
                                  </p:stCondLst>
                                  <p:childTnLst>
                                    <p:set>
                                      <p:cBhvr>
                                        <p:cTn id="33" dur="1" fill="hold">
                                          <p:stCondLst>
                                            <p:cond delay="0"/>
                                          </p:stCondLst>
                                        </p:cTn>
                                        <p:tgtEl>
                                          <p:spTgt spid="82048"/>
                                        </p:tgtEl>
                                        <p:attrNameLst>
                                          <p:attrName>style.visibility</p:attrName>
                                        </p:attrNameLst>
                                      </p:cBhvr>
                                      <p:to>
                                        <p:strVal val="visible"/>
                                      </p:to>
                                    </p:set>
                                  </p:childTnLst>
                                </p:cTn>
                              </p:par>
                            </p:childTnLst>
                          </p:cTn>
                        </p:par>
                        <p:par>
                          <p:cTn id="34" fill="hold" nodeType="afterGroup">
                            <p:stCondLst>
                              <p:cond delay="2400"/>
                            </p:stCondLst>
                            <p:childTnLst>
                              <p:par>
                                <p:cTn id="35" presetID="1" presetClass="entr" presetSubtype="0" fill="hold" grpId="0" nodeType="afterEffect">
                                  <p:stCondLst>
                                    <p:cond delay="300"/>
                                  </p:stCondLst>
                                  <p:childTnLst>
                                    <p:set>
                                      <p:cBhvr>
                                        <p:cTn id="36" dur="1" fill="hold">
                                          <p:stCondLst>
                                            <p:cond delay="0"/>
                                          </p:stCondLst>
                                        </p:cTn>
                                        <p:tgtEl>
                                          <p:spTgt spid="82053"/>
                                        </p:tgtEl>
                                        <p:attrNameLst>
                                          <p:attrName>style.visibility</p:attrName>
                                        </p:attrNameLst>
                                      </p:cBhvr>
                                      <p:to>
                                        <p:strVal val="visible"/>
                                      </p:to>
                                    </p:set>
                                  </p:childTnLst>
                                </p:cTn>
                              </p:par>
                            </p:childTnLst>
                          </p:cTn>
                        </p:par>
                        <p:par>
                          <p:cTn id="37" fill="hold" nodeType="afterGroup">
                            <p:stCondLst>
                              <p:cond delay="2700"/>
                            </p:stCondLst>
                            <p:childTnLst>
                              <p:par>
                                <p:cTn id="38" presetID="1" presetClass="entr" presetSubtype="0" fill="hold" grpId="0" nodeType="afterEffect">
                                  <p:stCondLst>
                                    <p:cond delay="300"/>
                                  </p:stCondLst>
                                  <p:childTnLst>
                                    <p:set>
                                      <p:cBhvr>
                                        <p:cTn id="39" dur="1" fill="hold">
                                          <p:stCondLst>
                                            <p:cond delay="0"/>
                                          </p:stCondLst>
                                        </p:cTn>
                                        <p:tgtEl>
                                          <p:spTgt spid="82042"/>
                                        </p:tgtEl>
                                        <p:attrNameLst>
                                          <p:attrName>style.visibility</p:attrName>
                                        </p:attrNameLst>
                                      </p:cBhvr>
                                      <p:to>
                                        <p:strVal val="visible"/>
                                      </p:to>
                                    </p:set>
                                  </p:childTnLst>
                                </p:cTn>
                              </p:par>
                            </p:childTnLst>
                          </p:cTn>
                        </p:par>
                        <p:par>
                          <p:cTn id="40" fill="hold" nodeType="afterGroup">
                            <p:stCondLst>
                              <p:cond delay="3000"/>
                            </p:stCondLst>
                            <p:childTnLst>
                              <p:par>
                                <p:cTn id="41" presetID="1" presetClass="entr" presetSubtype="0" fill="hold" grpId="0" nodeType="afterEffect">
                                  <p:stCondLst>
                                    <p:cond delay="300"/>
                                  </p:stCondLst>
                                  <p:childTnLst>
                                    <p:set>
                                      <p:cBhvr>
                                        <p:cTn id="42" dur="1" fill="hold">
                                          <p:stCondLst>
                                            <p:cond delay="0"/>
                                          </p:stCondLst>
                                        </p:cTn>
                                        <p:tgtEl>
                                          <p:spTgt spid="82047"/>
                                        </p:tgtEl>
                                        <p:attrNameLst>
                                          <p:attrName>style.visibility</p:attrName>
                                        </p:attrNameLst>
                                      </p:cBhvr>
                                      <p:to>
                                        <p:strVal val="visible"/>
                                      </p:to>
                                    </p:set>
                                  </p:childTnLst>
                                </p:cTn>
                              </p:par>
                            </p:childTnLst>
                          </p:cTn>
                        </p:par>
                        <p:par>
                          <p:cTn id="43" fill="hold" nodeType="afterGroup">
                            <p:stCondLst>
                              <p:cond delay="3300"/>
                            </p:stCondLst>
                            <p:childTnLst>
                              <p:par>
                                <p:cTn id="44" presetID="1" presetClass="entr" presetSubtype="0" fill="hold" grpId="0" nodeType="afterEffect">
                                  <p:stCondLst>
                                    <p:cond delay="300"/>
                                  </p:stCondLst>
                                  <p:childTnLst>
                                    <p:set>
                                      <p:cBhvr>
                                        <p:cTn id="45" dur="1" fill="hold">
                                          <p:stCondLst>
                                            <p:cond delay="0"/>
                                          </p:stCondLst>
                                        </p:cTn>
                                        <p:tgtEl>
                                          <p:spTgt spid="82051"/>
                                        </p:tgtEl>
                                        <p:attrNameLst>
                                          <p:attrName>style.visibility</p:attrName>
                                        </p:attrNameLst>
                                      </p:cBhvr>
                                      <p:to>
                                        <p:strVal val="visible"/>
                                      </p:to>
                                    </p:set>
                                  </p:childTnLst>
                                </p:cTn>
                              </p:par>
                            </p:childTnLst>
                          </p:cTn>
                        </p:par>
                        <p:par>
                          <p:cTn id="46" fill="hold" nodeType="afterGroup">
                            <p:stCondLst>
                              <p:cond delay="3600"/>
                            </p:stCondLst>
                            <p:childTnLst>
                              <p:par>
                                <p:cTn id="47" presetID="1" presetClass="entr" presetSubtype="0" fill="hold" grpId="0" nodeType="afterEffect">
                                  <p:stCondLst>
                                    <p:cond delay="300"/>
                                  </p:stCondLst>
                                  <p:childTnLst>
                                    <p:set>
                                      <p:cBhvr>
                                        <p:cTn id="48" dur="1" fill="hold">
                                          <p:stCondLst>
                                            <p:cond delay="0"/>
                                          </p:stCondLst>
                                        </p:cTn>
                                        <p:tgtEl>
                                          <p:spTgt spid="82052"/>
                                        </p:tgtEl>
                                        <p:attrNameLst>
                                          <p:attrName>style.visibility</p:attrName>
                                        </p:attrNameLst>
                                      </p:cBhvr>
                                      <p:to>
                                        <p:strVal val="visible"/>
                                      </p:to>
                                    </p:set>
                                  </p:childTnLst>
                                </p:cTn>
                              </p:par>
                            </p:childTnLst>
                          </p:cTn>
                        </p:par>
                        <p:par>
                          <p:cTn id="49" fill="hold" nodeType="afterGroup">
                            <p:stCondLst>
                              <p:cond delay="3900"/>
                            </p:stCondLst>
                            <p:childTnLst>
                              <p:par>
                                <p:cTn id="50" presetID="1" presetClass="entr" presetSubtype="0" fill="hold" grpId="0" nodeType="afterEffect">
                                  <p:stCondLst>
                                    <p:cond delay="300"/>
                                  </p:stCondLst>
                                  <p:childTnLst>
                                    <p:set>
                                      <p:cBhvr>
                                        <p:cTn id="51" dur="1" fill="hold">
                                          <p:stCondLst>
                                            <p:cond delay="0"/>
                                          </p:stCondLst>
                                        </p:cTn>
                                        <p:tgtEl>
                                          <p:spTgt spid="82043"/>
                                        </p:tgtEl>
                                        <p:attrNameLst>
                                          <p:attrName>style.visibility</p:attrName>
                                        </p:attrNameLst>
                                      </p:cBhvr>
                                      <p:to>
                                        <p:strVal val="visible"/>
                                      </p:to>
                                    </p:set>
                                  </p:childTnLst>
                                </p:cTn>
                              </p:par>
                            </p:childTnLst>
                          </p:cTn>
                        </p:par>
                        <p:par>
                          <p:cTn id="52" fill="hold" nodeType="afterGroup">
                            <p:stCondLst>
                              <p:cond delay="4200"/>
                            </p:stCondLst>
                            <p:childTnLst>
                              <p:par>
                                <p:cTn id="53" presetID="1" presetClass="entr" presetSubtype="0" fill="hold" grpId="0" nodeType="afterEffect">
                                  <p:stCondLst>
                                    <p:cond delay="300"/>
                                  </p:stCondLst>
                                  <p:childTnLst>
                                    <p:set>
                                      <p:cBhvr>
                                        <p:cTn id="54" dur="1" fill="hold">
                                          <p:stCondLst>
                                            <p:cond delay="0"/>
                                          </p:stCondLst>
                                        </p:cTn>
                                        <p:tgtEl>
                                          <p:spTgt spid="82046"/>
                                        </p:tgtEl>
                                        <p:attrNameLst>
                                          <p:attrName>style.visibility</p:attrName>
                                        </p:attrNameLst>
                                      </p:cBhvr>
                                      <p:to>
                                        <p:strVal val="visible"/>
                                      </p:to>
                                    </p:set>
                                  </p:childTnLst>
                                </p:cTn>
                              </p:par>
                            </p:childTnLst>
                          </p:cTn>
                        </p:par>
                        <p:par>
                          <p:cTn id="55" fill="hold" nodeType="afterGroup">
                            <p:stCondLst>
                              <p:cond delay="4500"/>
                            </p:stCondLst>
                            <p:childTnLst>
                              <p:par>
                                <p:cTn id="56" presetID="1" presetClass="entr" presetSubtype="0" fill="hold" grpId="0" nodeType="afterEffect">
                                  <p:stCondLst>
                                    <p:cond delay="300"/>
                                  </p:stCondLst>
                                  <p:childTnLst>
                                    <p:set>
                                      <p:cBhvr>
                                        <p:cTn id="57" dur="1" fill="hold">
                                          <p:stCondLst>
                                            <p:cond delay="0"/>
                                          </p:stCondLst>
                                        </p:cTn>
                                        <p:tgtEl>
                                          <p:spTgt spid="82045"/>
                                        </p:tgtEl>
                                        <p:attrNameLst>
                                          <p:attrName>style.visibility</p:attrName>
                                        </p:attrNameLst>
                                      </p:cBhvr>
                                      <p:to>
                                        <p:strVal val="visible"/>
                                      </p:to>
                                    </p:set>
                                  </p:childTnLst>
                                </p:cTn>
                              </p:par>
                            </p:childTnLst>
                          </p:cTn>
                        </p:par>
                        <p:par>
                          <p:cTn id="58" fill="hold" nodeType="afterGroup">
                            <p:stCondLst>
                              <p:cond delay="4800"/>
                            </p:stCondLst>
                            <p:childTnLst>
                              <p:par>
                                <p:cTn id="59" presetID="1" presetClass="entr" presetSubtype="0" fill="hold" grpId="0" nodeType="afterEffect">
                                  <p:stCondLst>
                                    <p:cond delay="300"/>
                                  </p:stCondLst>
                                  <p:childTnLst>
                                    <p:set>
                                      <p:cBhvr>
                                        <p:cTn id="60" dur="1" fill="hold">
                                          <p:stCondLst>
                                            <p:cond delay="0"/>
                                          </p:stCondLst>
                                        </p:cTn>
                                        <p:tgtEl>
                                          <p:spTgt spid="82044"/>
                                        </p:tgtEl>
                                        <p:attrNameLst>
                                          <p:attrName>style.visibility</p:attrName>
                                        </p:attrNameLst>
                                      </p:cBhvr>
                                      <p:to>
                                        <p:strVal val="visible"/>
                                      </p:to>
                                    </p:set>
                                  </p:childTnLst>
                                </p:cTn>
                              </p:par>
                            </p:childTnLst>
                          </p:cTn>
                        </p:par>
                        <p:par>
                          <p:cTn id="61" fill="hold" nodeType="afterGroup">
                            <p:stCondLst>
                              <p:cond delay="5100"/>
                            </p:stCondLst>
                            <p:childTnLst>
                              <p:par>
                                <p:cTn id="62" presetID="1" presetClass="exit" presetSubtype="0" fill="hold" grpId="1" nodeType="afterEffect">
                                  <p:stCondLst>
                                    <p:cond delay="2000"/>
                                  </p:stCondLst>
                                  <p:childTnLst>
                                    <p:set>
                                      <p:cBhvr>
                                        <p:cTn id="63" dur="1" fill="hold">
                                          <p:stCondLst>
                                            <p:cond delay="0"/>
                                          </p:stCondLst>
                                        </p:cTn>
                                        <p:tgtEl>
                                          <p:spTgt spid="82054"/>
                                        </p:tgtEl>
                                        <p:attrNameLst>
                                          <p:attrName>style.visibility</p:attrName>
                                        </p:attrNameLst>
                                      </p:cBhvr>
                                      <p:to>
                                        <p:strVal val="hidden"/>
                                      </p:to>
                                    </p:set>
                                  </p:childTnLst>
                                </p:cTn>
                              </p:par>
                            </p:childTnLst>
                          </p:cTn>
                        </p:par>
                        <p:par>
                          <p:cTn id="64" fill="hold" nodeType="afterGroup">
                            <p:stCondLst>
                              <p:cond delay="7100"/>
                            </p:stCondLst>
                            <p:childTnLst>
                              <p:par>
                                <p:cTn id="65" presetID="1" presetClass="entr" presetSubtype="0" fill="hold" grpId="0" nodeType="afterEffect">
                                  <p:stCondLst>
                                    <p:cond delay="0"/>
                                  </p:stCondLst>
                                  <p:childTnLst>
                                    <p:set>
                                      <p:cBhvr>
                                        <p:cTn id="66" dur="1" fill="hold">
                                          <p:stCondLst>
                                            <p:cond delay="0"/>
                                          </p:stCondLst>
                                        </p:cTn>
                                        <p:tgtEl>
                                          <p:spTgt spid="8205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0" presetClass="path" presetSubtype="0" accel="50000" decel="50000" fill="hold" grpId="1" nodeType="clickEffect">
                                  <p:stCondLst>
                                    <p:cond delay="0"/>
                                  </p:stCondLst>
                                  <p:childTnLst>
                                    <p:animMotion origin="layout" path="M 1.66667E-6 2.22222E-6 C 0.025 -0.00301 0.05 -0.00162 0.075 0.00139 C 0.08403 0.00532 0.09375 0.00995 0.10313 0.0125 C 0.10834 0.01389 0.11736 0.01551 0.12188 0.01944 C 0.12691 0.02384 0.12379 0.02176 0.13125 0.025 C 0.13681 0.02754 0.14202 0.03333 0.14688 0.0375 C 0.15486 0.04467 0.16163 0.05532 0.16771 0.06528 C 0.17031 0.06967 0.17604 0.07778 0.17604 0.07778 C 0.17761 0.08403 0.18056 0.08889 0.18334 0.09444 C 0.18455 0.09699 0.18386 0.10069 0.18542 0.10278 C 0.18577 0.10324 0.18611 0.1037 0.18646 0.10416 " pathEditMode="relative" ptsTypes="ffffffffffA">
                                      <p:cBhvr>
                                        <p:cTn id="70" dur="2000" fill="hold"/>
                                        <p:tgtEl>
                                          <p:spTgt spid="82050"/>
                                        </p:tgtEl>
                                        <p:attrNameLst>
                                          <p:attrName>ppt_x</p:attrName>
                                          <p:attrName>ppt_y</p:attrName>
                                        </p:attrNameLst>
                                      </p:cBhvr>
                                    </p:animMotion>
                                  </p:childTnLst>
                                </p:cTn>
                              </p:par>
                              <p:par>
                                <p:cTn id="71" presetID="0" presetClass="path" presetSubtype="0" accel="50000" decel="50000" fill="hold" grpId="1" nodeType="withEffect">
                                  <p:stCondLst>
                                    <p:cond delay="0"/>
                                  </p:stCondLst>
                                  <p:childTnLst>
                                    <p:animMotion origin="layout" path="M 1.66667E-6 2.22222E-6 C 0.0125 -0.00556 0.02448 -0.01111 0.03542 -0.02084 C 0.03837 -0.02686 0.04792 -0.03102 0.05313 -0.03334 C 0.0592 -0.03611 0.06615 -0.04283 0.07292 -0.04306 C 0.08507 -0.04352 0.09722 -0.04398 0.10938 -0.04445 C 0.11945 -0.04769 0.12761 -0.05301 0.13646 -0.05973 C 0.14202 -0.06389 0.1441 -0.0676 0.15 -0.06945 C 0.16667 -0.08426 0.19427 -0.08056 0.21146 -0.08056 " pathEditMode="relative" ptsTypes="fffffffA">
                                      <p:cBhvr>
                                        <p:cTn id="72" dur="2000" fill="hold"/>
                                        <p:tgtEl>
                                          <p:spTgt spid="82049"/>
                                        </p:tgtEl>
                                        <p:attrNameLst>
                                          <p:attrName>ppt_x</p:attrName>
                                          <p:attrName>ppt_y</p:attrName>
                                        </p:attrNameLst>
                                      </p:cBhvr>
                                    </p:animMotion>
                                  </p:childTnLst>
                                </p:cTn>
                              </p:par>
                              <p:par>
                                <p:cTn id="73" presetID="0" presetClass="path" presetSubtype="0" accel="50000" decel="50000" fill="hold" grpId="1" nodeType="withEffect">
                                  <p:stCondLst>
                                    <p:cond delay="0"/>
                                  </p:stCondLst>
                                  <p:childTnLst>
                                    <p:animMotion origin="layout" path="M 0.0 3.33333E-6 C 0.00573 -0.00509 0.01285 -0.01088 0.01875 -0.01528 C 0.02361 -0.01898 0.02674 -0.02384 0.03125 -0.02778 C 0.03368 -0.03264 0.03438 -0.03611 0.0375 -0.04028 C 0.03889 -0.0456 0.04097 -0.05255 0.04375 -0.05694 C 0.0467 -0.06157 0.04705 -0.06019 0.04896 -0.06528 C 0.05538 -0.08241 0.06458 -0.10532 0.06458 -0.125 " pathEditMode="relative" ptsTypes="ffffffA">
                                      <p:cBhvr>
                                        <p:cTn id="74" dur="2000" fill="hold"/>
                                        <p:tgtEl>
                                          <p:spTgt spid="82053"/>
                                        </p:tgtEl>
                                        <p:attrNameLst>
                                          <p:attrName>ppt_x</p:attrName>
                                          <p:attrName>ppt_y</p:attrName>
                                        </p:attrNameLst>
                                      </p:cBhvr>
                                    </p:animMotion>
                                  </p:childTnLst>
                                </p:cTn>
                              </p:par>
                              <p:par>
                                <p:cTn id="75" presetID="0" presetClass="path" presetSubtype="0" accel="50000" decel="50000" fill="hold" grpId="1" nodeType="withEffect">
                                  <p:stCondLst>
                                    <p:cond delay="0"/>
                                  </p:stCondLst>
                                  <p:childTnLst>
                                    <p:animMotion origin="layout" path="M 1.66667E-6 5.55556E-6 C -0.00486 -0.00207 -0.00903 -0.00555 -0.01354 -0.00832 C -0.02361 -0.01434 -0.03351 -0.01805 -0.04271 -0.02638 C -0.04705 -0.03032 -0.05382 -0.03379 -0.05625 -0.04027 " pathEditMode="relative" ptsTypes="fffA">
                                      <p:cBhvr>
                                        <p:cTn id="76" dur="2000" fill="hold"/>
                                        <p:tgtEl>
                                          <p:spTgt spid="82052"/>
                                        </p:tgtEl>
                                        <p:attrNameLst>
                                          <p:attrName>ppt_x</p:attrName>
                                          <p:attrName>ppt_y</p:attrName>
                                        </p:attrNameLst>
                                      </p:cBhvr>
                                    </p:animMotion>
                                  </p:childTnLst>
                                </p:cTn>
                              </p:par>
                              <p:par>
                                <p:cTn id="77" presetID="0" presetClass="path" presetSubtype="0" accel="50000" decel="50000" fill="hold" grpId="1" nodeType="withEffect">
                                  <p:stCondLst>
                                    <p:cond delay="0"/>
                                  </p:stCondLst>
                                  <p:childTnLst>
                                    <p:animMotion origin="layout" path="M 5.E-6 3.33333E-6 C -0.01233 0.00115 -0.02674 0.00162 -0.0375 0.01111 C -0.04098 0.025 -0.03525 0.00393 -0.04167 0.01944 C -0.04393 0.02477 -0.04358 0.02916 -0.0448 0.03472 C -0.04566 0.03889 -0.04688 0.04305 -0.04792 0.04722 C -0.04827 0.04861 -0.04896 0.05139 -0.04896 0.05139 C -0.04931 0.05463 -0.04983 0.05787 -0.05 0.06111 C -0.05105 0.08703 -0.04879 0.10208 -0.05417 0.12361 C -0.05556 0.12916 -0.05608 0.13472 -0.06042 0.1375 " pathEditMode="relative" ptsTypes="ffffffffA">
                                      <p:cBhvr>
                                        <p:cTn id="78" dur="2000" fill="hold"/>
                                        <p:tgtEl>
                                          <p:spTgt spid="82051"/>
                                        </p:tgtEl>
                                        <p:attrNameLst>
                                          <p:attrName>ppt_x</p:attrName>
                                          <p:attrName>ppt_y</p:attrName>
                                        </p:attrNameLst>
                                      </p:cBhvr>
                                    </p:animMotion>
                                  </p:childTnLst>
                                </p:cTn>
                              </p:par>
                              <p:par>
                                <p:cTn id="79" presetID="0" presetClass="path" presetSubtype="0" accel="50000" decel="50000" fill="hold" grpId="1" nodeType="withEffect">
                                  <p:stCondLst>
                                    <p:cond delay="0"/>
                                  </p:stCondLst>
                                  <p:childTnLst>
                                    <p:animMotion origin="layout" path="M 8.33333E-6 -6.66667E-6 C 0.00105 0.00092 0.00209 0.00208 0.00313 0.00277 C 0.00417 0.00346 0.00521 0.00346 0.00626 0.00416 C 0.01372 0.00971 0.01789 0.01527 0.02605 0.01805 C 0.03351 0.02476 0.04323 0.02615 0.05105 0.03194 C 0.0533 0.03356 0.05521 0.03564 0.0573 0.03749 C 0.05834 0.03842 0.06042 0.04027 0.06042 0.04027 C 0.06198 0.04328 0.06407 0.04559 0.06563 0.0486 C 0.06997 0.0574 0.07292 0.06805 0.07605 0.07777 C 0.07917 0.08726 0.08091 0.09953 0.08751 0.10555 C 0.09462 0.1199 0.1099 0.13333 0.12084 0.14305 C 0.13924 0.15948 0.1606 0.18309 0.1823 0.19027 C 0.20001 0.20601 0.23143 0.20555 0.25105 0.20694 C 0.2691 0.20995 0.28716 0.21157 0.30521 0.21388 C 0.31546 0.21735 0.30174 0.21296 0.32084 0.21666 C 0.33195 0.21874 0.34341 0.22476 0.35417 0.22916 C 0.35973 0.23147 0.36528 0.23356 0.37084 0.2361 C 0.37327 0.23726 0.37709 0.24166 0.37709 0.24166 C 0.37987 0.24698 0.38438 0.25277 0.38941 0.25277 " pathEditMode="relative" ptsTypes="ffffffffffffffffffA">
                                      <p:cBhvr>
                                        <p:cTn id="80" dur="2000" fill="hold"/>
                                        <p:tgtEl>
                                          <p:spTgt spid="82039"/>
                                        </p:tgtEl>
                                        <p:attrNameLst>
                                          <p:attrName>ppt_x</p:attrName>
                                          <p:attrName>ppt_y</p:attrName>
                                        </p:attrNameLst>
                                      </p:cBhvr>
                                    </p:animMotion>
                                  </p:childTnLst>
                                </p:cTn>
                              </p:par>
                              <p:par>
                                <p:cTn id="81" presetID="0" presetClass="path" presetSubtype="0" accel="50000" decel="50000" fill="hold" grpId="1" nodeType="withEffect">
                                  <p:stCondLst>
                                    <p:cond delay="0"/>
                                  </p:stCondLst>
                                  <p:childTnLst>
                                    <p:animMotion origin="layout" path="M 3.33333E-6 3.33333E-6 C 0.00573 0.00254 0.0118 0.00509 0.01771 0.00694 C 0.02048 0.00787 0.02604 0.00972 0.02604 0.00972 C 0.03437 0.01713 0.05225 0.01643 0.0625 0.01805 C 0.07916 0.02546 0.09583 0.03263 0.11354 0.03472 C 0.1217 0.0368 0.12916 0.03796 0.1375 0.03888 C 0.15659 0.04398 0.17673 0.04097 0.19583 0.04027 C 0.2059 0.03588 0.21666 0.03263 0.22708 0.02916 C 0.2309 0.028 0.23489 0.02453 0.23854 0.02361 C 0.24757 0.02129 0.25746 0.02013 0.26666 0.01805 C 0.27222 0.01689 0.27777 0.0162 0.28333 0.01527 C 0.28993 0.01435 0.30312 0.0125 0.30312 0.0125 C 0.31666 0.01296 0.33021 0.01296 0.34375 0.01388 C 0.35 0.01435 0.3625 0.01666 0.3625 0.01666 C 0.36892 0.01875 0.37552 0.02083 0.38229 0.02083 " pathEditMode="relative" ptsTypes="ffffffffffffffA">
                                      <p:cBhvr>
                                        <p:cTn id="82" dur="2000" fill="hold"/>
                                        <p:tgtEl>
                                          <p:spTgt spid="82038"/>
                                        </p:tgtEl>
                                        <p:attrNameLst>
                                          <p:attrName>ppt_x</p:attrName>
                                          <p:attrName>ppt_y</p:attrName>
                                        </p:attrNameLst>
                                      </p:cBhvr>
                                    </p:animMotion>
                                  </p:childTnLst>
                                </p:cTn>
                              </p:par>
                              <p:par>
                                <p:cTn id="83" presetID="0" presetClass="path" presetSubtype="0" accel="50000" decel="50000" fill="hold" grpId="1" nodeType="withEffect">
                                  <p:stCondLst>
                                    <p:cond delay="0"/>
                                  </p:stCondLst>
                                  <p:childTnLst>
                                    <p:animMotion origin="layout" path="M 1.66667E-6 -6.66667E-6 C 0.01354 0.00254 0.02691 0.00324 0.04062 0.00416 C 0.07465 0.00231 0.10677 -0.00487 0.13854 -0.02084 C 0.14375 -0.02339 0.14427 -0.02778 0.14792 -0.03195 C 0.15121 -0.03589 0.15451 -0.03774 0.15833 -0.04028 C 0.16337 -0.05024 0.17083 -0.05278 0.17812 -0.05834 C 0.19028 -0.06783 0.18212 -0.06297 0.19167 -0.06806 C 0.19601 -0.07385 0.20226 -0.07964 0.20833 -0.08195 C 0.21111 -0.08288 0.21667 -0.08473 0.21667 -0.08473 C 0.22795 -0.09468 0.24097 -0.10116 0.25417 -0.10556 C 0.26007 -0.11089 0.26667 -0.11528 0.27292 -0.11945 C 0.27969 -0.12408 0.27222 -0.12014 0.27917 -0.12639 C 0.28212 -0.12894 0.28559 -0.13079 0.28854 -0.13334 C 0.29392 -0.1382 0.29219 -0.13426 0.29896 -0.13889 C 0.30764 -0.14468 0.31684 -0.14769 0.32604 -0.15139 C 0.33212 -0.15371 0.33976 -0.15903 0.34583 -0.15973 C 0.36059 -0.16112 0.375 -0.16389 0.38958 -0.16667 C 0.39167 -0.1676 0.39375 -0.16852 0.39583 -0.16945 C 0.39687 -0.16991 0.39896 -0.17084 0.39896 -0.17084 " pathEditMode="relative" ptsTypes="ffffffffffffffffffA">
                                      <p:cBhvr>
                                        <p:cTn id="84" dur="2000" fill="hold"/>
                                        <p:tgtEl>
                                          <p:spTgt spid="82037"/>
                                        </p:tgtEl>
                                        <p:attrNameLst>
                                          <p:attrName>ppt_x</p:attrName>
                                          <p:attrName>ppt_y</p:attrName>
                                        </p:attrNameLst>
                                      </p:cBhvr>
                                    </p:animMotion>
                                  </p:childTnLst>
                                </p:cTn>
                              </p:par>
                              <p:par>
                                <p:cTn id="85" presetID="0" presetClass="path" presetSubtype="0" accel="50000" decel="50000" fill="hold" grpId="1" nodeType="withEffect">
                                  <p:stCondLst>
                                    <p:cond delay="0"/>
                                  </p:stCondLst>
                                  <p:childTnLst>
                                    <p:animMotion origin="layout" path="M 1.66667E-6 -2.22222E-6 C 0.00694 0.00625 0.01441 -0.00092 0.02187 0.00417 C 0.02969 0.00162 0.03559 -0.00277 0.04271 -0.00694 C 0.04739 -0.00972 0.04601 -0.00694 0.05 -0.00972 C 0.05798 -0.01504 0.06614 -0.02129 0.075 -0.02361 C 0.0868 -0.03148 0.10191 -0.03472 0.11458 -0.03889 C 0.12673 -0.04305 0.13732 -0.05069 0.15 -0.05277 C 0.15607 -0.05555 0.16094 -0.05602 0.16771 -0.05694 C 0.1809 -0.06134 0.1967 -0.06203 0.21042 -0.06389 C 0.25295 -0.06203 0.25885 -0.06111 0.31146 -0.06389 C 0.31614 -0.06412 0.32101 -0.06504 0.325 -0.06805 C 0.34757 -0.08472 0.31962 -0.06597 0.33542 -0.07639 C 0.33819 -0.08194 0.34271 -0.08796 0.34687 -0.09166 C 0.34809 -0.09838 0.3493 -0.10416 0.35208 -0.10972 C 0.35364 -0.11782 0.35451 -0.12314 0.35521 -0.13194 C 0.35434 -0.15254 0.35417 -0.18148 0.34479 -0.2 C 0.34392 -0.20578 0.34271 -0.21111 0.34167 -0.21666 C 0.34236 -0.24282 0.34062 -0.26227 0.35104 -0.28333 C 0.3533 -0.28796 0.35278 -0.29861 0.35521 -0.30277 C 0.35573 -0.3037 0.3566 -0.30185 0.35729 -0.30139 " pathEditMode="relative" ptsTypes="fffffffffffffffffffA">
                                      <p:cBhvr>
                                        <p:cTn id="86" dur="2000" fill="hold"/>
                                        <p:tgtEl>
                                          <p:spTgt spid="82034"/>
                                        </p:tgtEl>
                                        <p:attrNameLst>
                                          <p:attrName>ppt_x</p:attrName>
                                          <p:attrName>ppt_y</p:attrName>
                                        </p:attrNameLst>
                                      </p:cBhvr>
                                    </p:animMotion>
                                  </p:childTnLst>
                                </p:cTn>
                              </p:par>
                              <p:par>
                                <p:cTn id="87" presetID="0" presetClass="path" presetSubtype="0" accel="50000" decel="50000" fill="hold" grpId="1" nodeType="withEffect">
                                  <p:stCondLst>
                                    <p:cond delay="0"/>
                                  </p:stCondLst>
                                  <p:childTnLst>
                                    <p:animMotion origin="layout" path="M 3.33333E-6 1.11111E-6 C 0.00625 -0.00556 0.01302 -0.00718 0.01979 -0.01111 C 0.02118 -0.01204 0.02257 -0.0132 0.02396 -0.01389 C 0.02673 -0.01505 0.03229 -0.01667 0.03229 -0.01667 C 0.0368 -0.0206 0.04184 -0.02153 0.04687 -0.02361 C 0.05451 -0.02662 0.06215 -0.02986 0.06979 -0.03333 C 0.07257 -0.03449 0.07673 -0.03542 0.07916 -0.0375 C 0.08333 -0.0412 0.09045 -0.05 0.09479 -0.05278 C 0.09948 -0.05602 0.09652 -0.05208 0.10104 -0.05695 C 0.10225 -0.0581 0.10295 -0.05995 0.10416 -0.06111 C 0.10503 -0.06204 0.10625 -0.06181 0.10729 -0.0625 C 0.11441 -0.06783 0.12083 -0.075 0.12708 -0.08195 C 0.13229 -0.08773 0.14201 -0.09653 0.14583 -0.10417 C 0.15121 -0.11482 0.15816 -0.12593 0.1625 -0.1375 C 0.16441 -0.14283 0.16527 -0.14792 0.16771 -0.15278 C 0.17083 -0.17338 0.17586 -0.19468 0.18229 -0.21389 C 0.18507 -0.22222 0.18402 -0.22454 0.18854 -0.23056 C 0.19357 -0.25093 0.19375 -0.26968 0.19375 -0.29167 " pathEditMode="relative" ptsTypes="fffffffffffffffffA">
                                      <p:cBhvr>
                                        <p:cTn id="88" dur="2000" fill="hold"/>
                                        <p:tgtEl>
                                          <p:spTgt spid="82041"/>
                                        </p:tgtEl>
                                        <p:attrNameLst>
                                          <p:attrName>ppt_x</p:attrName>
                                          <p:attrName>ppt_y</p:attrName>
                                        </p:attrNameLst>
                                      </p:cBhvr>
                                    </p:animMotion>
                                  </p:childTnLst>
                                </p:cTn>
                              </p:par>
                              <p:par>
                                <p:cTn id="89" presetID="0" presetClass="path" presetSubtype="0" accel="50000" decel="50000" fill="hold" grpId="1" nodeType="withEffect">
                                  <p:stCondLst>
                                    <p:cond delay="0"/>
                                  </p:stCondLst>
                                  <p:childTnLst>
                                    <p:animMotion origin="layout" path="M 1.66667E-6 1.11111E-6 C 0.00451 -0.00903 0.00989 -0.01598 0.01562 -0.02361 C 0.01788 -0.02662 0.01909 -0.03102 0.02083 -0.03473 C 0.02534 -0.04422 0.03038 -0.05348 0.03541 -0.0625 C 0.03802 -0.07292 0.03767 -0.06019 0.0427 -0.08056 C 0.04409 -0.08611 0.046 -0.09074 0.04791 -0.09584 C 0.0519 -0.10625 0.05381 -0.1176 0.05833 -0.12778 C 0.06024 -0.14561 0.06475 -0.16505 0.06979 -0.18195 C 0.07222 -0.2007 0.07743 -0.21875 0.0802 -0.2375 C 0.07986 -0.24584 0.07968 -0.25417 0.07916 -0.2625 C 0.07899 -0.26389 0.07812 -0.26667 0.07812 -0.26667 " pathEditMode="relative" ptsTypes="ffffffffffA">
                                      <p:cBhvr>
                                        <p:cTn id="90" dur="2000" fill="hold"/>
                                        <p:tgtEl>
                                          <p:spTgt spid="82042"/>
                                        </p:tgtEl>
                                        <p:attrNameLst>
                                          <p:attrName>ppt_x</p:attrName>
                                          <p:attrName>ppt_y</p:attrName>
                                        </p:attrNameLst>
                                      </p:cBhvr>
                                    </p:animMotion>
                                  </p:childTnLst>
                                </p:cTn>
                              </p:par>
                              <p:par>
                                <p:cTn id="91" presetID="0" presetClass="path" presetSubtype="0" accel="50000" decel="50000" fill="hold" grpId="1" nodeType="withEffect">
                                  <p:stCondLst>
                                    <p:cond delay="0"/>
                                  </p:stCondLst>
                                  <p:childTnLst>
                                    <p:animMotion origin="layout" path="M 5.E-6 -2.22222E-6 C 0.00261 -0.01041 0.00279 -0.02129 0.00522 -0.03194 C 0.01077 -0.05694 0.01563 -0.08217 0.02188 -0.10694 C 0.02397 -0.13819 0.02692 -0.17407 0.01459 -0.20278 C 0.0099 -0.21389 0.01546 -0.19953 0.00938 -0.21111 C 0.00678 -0.2162 0.00556 -0.22176 0.00209 -0.22639 C -0.00747 -0.23912 -0.01806 -0.24977 -0.02917 -0.25972 C -0.03229 -0.2625 -0.03542 -0.26528 -0.03854 -0.26805 C -0.04063 -0.26991 -0.04479 -0.27361 -0.04479 -0.27361 C -0.04549 -0.27616 -0.04844 -0.28611 -0.05 -0.28611 " pathEditMode="relative" ptsTypes="fffffffffA">
                                      <p:cBhvr>
                                        <p:cTn id="92" dur="2000" fill="hold"/>
                                        <p:tgtEl>
                                          <p:spTgt spid="82043"/>
                                        </p:tgtEl>
                                        <p:attrNameLst>
                                          <p:attrName>ppt_x</p:attrName>
                                          <p:attrName>ppt_y</p:attrName>
                                        </p:attrNameLst>
                                      </p:cBhvr>
                                    </p:animMotion>
                                  </p:childTnLst>
                                </p:cTn>
                              </p:par>
                              <p:par>
                                <p:cTn id="93" presetID="0" presetClass="path" presetSubtype="0" accel="50000" decel="50000" fill="hold" grpId="1" nodeType="withEffect">
                                  <p:stCondLst>
                                    <p:cond delay="0"/>
                                  </p:stCondLst>
                                  <p:childTnLst>
                                    <p:animMotion origin="layout" path="M 1.66667E-6 1.11111E-6 C -0.00764 -0.00069 -0.01459 -0.00069 -0.02188 -0.00277 C -0.03316 -0.00602 -0.04428 -0.0118 -0.05521 -0.01666 C -0.05643 -0.01713 -0.05712 -0.01875 -0.05834 -0.01944 C -0.05973 -0.02014 -0.06112 -0.02037 -0.0625 -0.02083 C -0.06667 -0.02453 -0.07171 -0.02592 -0.07605 -0.02916 C -0.08455 -0.03541 -0.09289 -0.04421 -0.1 -0.05277 C -0.11685 -0.07291 -0.13021 -0.09861 -0.14896 -0.11527 C -0.15296 -0.11898 -0.16077 -0.1206 -0.16563 -0.12222 C -0.16945 -0.12569 -0.17396 -0.12615 -0.17396 -0.13333 " pathEditMode="relative" ptsTypes="fffffffffA">
                                      <p:cBhvr>
                                        <p:cTn id="94" dur="2000" fill="hold"/>
                                        <p:tgtEl>
                                          <p:spTgt spid="82044"/>
                                        </p:tgtEl>
                                        <p:attrNameLst>
                                          <p:attrName>ppt_x</p:attrName>
                                          <p:attrName>ppt_y</p:attrName>
                                        </p:attrNameLst>
                                      </p:cBhvr>
                                    </p:animMotion>
                                  </p:childTnLst>
                                </p:cTn>
                              </p:par>
                              <p:par>
                                <p:cTn id="95" presetID="0" presetClass="path" presetSubtype="0" accel="50000" decel="50000" fill="hold" grpId="1" nodeType="withEffect">
                                  <p:stCondLst>
                                    <p:cond delay="0"/>
                                  </p:stCondLst>
                                  <p:childTnLst>
                                    <p:animMotion origin="layout" path="M 1.66667E-6 -1.11111E-6 C -0.00347 0.00301 -0.00434 0.00648 -0.00833 0.00833 C -0.0125 0.01643 -0.02101 0.01898 -0.02813 0.02083 C -0.04896 0.02014 -0.06823 0.01967 -0.08854 0.01528 C -0.12813 0.01597 -0.15816 0.01782 -0.19479 0.02222 C -0.20486 0.025 -0.21198 0.03009 -0.22083 0.03611 " pathEditMode="relative" ptsTypes="fffffA">
                                      <p:cBhvr>
                                        <p:cTn id="96" dur="2000" fill="hold"/>
                                        <p:tgtEl>
                                          <p:spTgt spid="82045"/>
                                        </p:tgtEl>
                                        <p:attrNameLst>
                                          <p:attrName>ppt_x</p:attrName>
                                          <p:attrName>ppt_y</p:attrName>
                                        </p:attrNameLst>
                                      </p:cBhvr>
                                    </p:animMotion>
                                  </p:childTnLst>
                                </p:cTn>
                              </p:par>
                              <p:par>
                                <p:cTn id="97" presetID="0" presetClass="path" presetSubtype="0" accel="50000" decel="50000" fill="hold" grpId="1" nodeType="withEffect">
                                  <p:stCondLst>
                                    <p:cond delay="0"/>
                                  </p:stCondLst>
                                  <p:childTnLst>
                                    <p:animMotion origin="layout" path="M 1.66667E-6 3.33333E-6 C -0.01059 0.00463 -0.02187 0.0074 -0.03229 0.0125 C -0.03594 0.01435 -0.03923 0.01736 -0.04271 0.01944 C -0.04479 0.0206 -0.04896 0.02222 -0.04896 0.02222 C -0.05121 0.02523 -0.06059 0.03518 -0.0625 0.04027 C -0.0651 0.04722 -0.06319 0.04513 -0.06771 0.04722 C -0.06927 0.05509 -0.07274 0.06157 -0.07396 0.06944 C -0.07569 0.08148 -0.07916 0.09328 -0.08333 0.10416 C -0.08559 0.11018 -0.08628 0.11574 -0.09062 0.11944 C -0.09184 0.12453 -0.0993 0.13449 -0.10312 0.13611 C -0.10573 0.14143 -0.10989 0.14652 -0.11458 0.14861 C -0.12639 0.16041 -0.13993 0.16481 -0.15416 0.16944 C -0.15781 0.17268 -0.16041 0.17338 -0.16458 0.175 C -0.16666 0.17592 -0.16875 0.17685 -0.17083 0.17777 C -0.17187 0.17824 -0.17396 0.17916 -0.17396 0.17916 C -0.17882 0.18865 -0.17726 0.18425 -0.17916 0.19166 C -0.17986 0.20092 -0.17916 0.20532 -0.17916 0.21388 " pathEditMode="relative" ptsTypes="ffffffffffffffffA">
                                      <p:cBhvr>
                                        <p:cTn id="98" dur="2000" fill="hold"/>
                                        <p:tgtEl>
                                          <p:spTgt spid="82046"/>
                                        </p:tgtEl>
                                        <p:attrNameLst>
                                          <p:attrName>ppt_x</p:attrName>
                                          <p:attrName>ppt_y</p:attrName>
                                        </p:attrNameLst>
                                      </p:cBhvr>
                                    </p:animMotion>
                                  </p:childTnLst>
                                </p:cTn>
                              </p:par>
                              <p:par>
                                <p:cTn id="99" presetID="0" presetClass="path" presetSubtype="0" accel="50000" decel="50000" fill="hold" grpId="1" nodeType="withEffect">
                                  <p:stCondLst>
                                    <p:cond delay="0"/>
                                  </p:stCondLst>
                                  <p:childTnLst>
                                    <p:animMotion origin="layout" path="M 3.33333E-6 -1.11111E-6 C -0.00313 0.00648 -0.00521 0.0125 -0.00938 0.01806 C -0.01094 0.02431 -0.01389 0.02685 -0.01667 0.03195 C -0.01962 0.0375 -0.02118 0.04468 -0.02396 0.05 C -0.02483 0.05162 -0.02622 0.05255 -0.02709 0.05417 C -0.02969 0.05857 -0.03073 0.06343 -0.03334 0.06806 C -0.03473 0.075 -0.03716 0.08125 -0.03959 0.0875 C -0.04132 0.09236 -0.0415 0.09676 -0.04375 0.10139 C -0.04532 0.10949 -0.04618 0.11621 -0.04896 0.12361 C -0.0507 0.13704 -0.054 0.15232 -0.05729 0.16528 C -0.05955 0.19167 -0.06025 0.21829 -0.06354 0.24445 C -0.06302 0.25857 -0.06441 0.28727 -0.05313 0.29722 C -0.05191 0.30232 -0.05313 0.30209 -0.05 0.3 " pathEditMode="relative" ptsTypes="ffffffffffffA">
                                      <p:cBhvr>
                                        <p:cTn id="100" dur="2000" fill="hold"/>
                                        <p:tgtEl>
                                          <p:spTgt spid="82047"/>
                                        </p:tgtEl>
                                        <p:attrNameLst>
                                          <p:attrName>ppt_x</p:attrName>
                                          <p:attrName>ppt_y</p:attrName>
                                        </p:attrNameLst>
                                      </p:cBhvr>
                                    </p:animMotion>
                                  </p:childTnLst>
                                </p:cTn>
                              </p:par>
                              <p:par>
                                <p:cTn id="101" presetID="0" presetClass="path" presetSubtype="0" accel="50000" decel="50000" fill="hold" grpId="1" nodeType="withEffect">
                                  <p:stCondLst>
                                    <p:cond delay="0"/>
                                  </p:stCondLst>
                                  <p:childTnLst>
                                    <p:animMotion origin="layout" path="M 3.33333E-6 5.55556E-6 C -0.00139 0.0176 3.33333E-6 0.02639 0.00937 0.03889 C 0.01076 0.04422 0.01475 0.05163 0.01771 0.05556 C 0.01927 0.06366 0.02396 0.06551 0.02604 0.07362 C 0.02743 0.0794 0.02639 0.07663 0.02916 0.08195 C 0.03333 0.1044 0.02916 0.12223 0.01875 0.13889 C 0.01666 0.14214 0.01475 0.14769 0.01354 0.15139 C 0.01267 0.15417 0.01215 0.15695 0.01146 0.15973 C 0.01111 0.16112 0.01041 0.16389 0.01041 0.16389 C 0.01146 0.18288 0.01267 0.19607 0.025 0.20695 C 0.0283 0.21343 0.0368 0.22246 0.04271 0.22501 C 0.04774 0.23172 0.05503 0.23403 0.05937 0.24167 C 0.06423 0.24977 0.06649 0.2595 0.07187 0.26667 C 0.07413 0.27547 0.07586 0.28403 0.07708 0.29306 C 0.07604 0.30325 0.07604 0.29954 0.07604 0.30417 " pathEditMode="relative" ptsTypes="ffffffffffffffA">
                                      <p:cBhvr>
                                        <p:cTn id="102" dur="2000" fill="hold"/>
                                        <p:tgtEl>
                                          <p:spTgt spid="82048"/>
                                        </p:tgtEl>
                                        <p:attrNameLst>
                                          <p:attrName>ppt_x</p:attrName>
                                          <p:attrName>ppt_y</p:attrName>
                                        </p:attrNameLst>
                                      </p:cBhvr>
                                    </p:animMotion>
                                  </p:childTnLst>
                                </p:cTn>
                              </p:par>
                              <p:par>
                                <p:cTn id="103" presetID="0" presetClass="path" presetSubtype="0" accel="50000" decel="50000" fill="hold" grpId="1" nodeType="withEffect">
                                  <p:stCondLst>
                                    <p:cond delay="0"/>
                                  </p:stCondLst>
                                  <p:childTnLst>
                                    <p:animMotion origin="layout" path="M -1.66667E-6 -3.33333E-6 C 0.00417 0.00371 0.00868 0.00672 0.01354 0.00834 C 0.02101 0.01505 0.01736 0.0132 0.02396 0.01528 C 0.03003 0.02338 0.03941 0.03195 0.04792 0.03473 C 0.0533 0.04005 0.06111 0.04375 0.06771 0.04584 C 0.06875 0.04676 0.06979 0.04792 0.07083 0.04861 C 0.07187 0.04931 0.07292 0.04931 0.07396 0.05 C 0.07864 0.05348 0.0816 0.05764 0.08646 0.05973 C 0.08941 0.06366 0.09132 0.0676 0.09479 0.07084 C 0.09757 0.07639 0.10364 0.08519 0.10521 0.09167 C 0.1059 0.09445 0.10607 0.09746 0.10729 0.1 C 0.10798 0.10139 0.10885 0.10255 0.10937 0.10417 C 0.11146 0.11042 0.1118 0.11528 0.11458 0.12084 C 0.11753 0.13635 0.12621 0.15116 0.13333 0.16389 C 0.13472 0.16945 0.13646 0.17223 0.13958 0.17639 C 0.14132 0.18334 0.14479 0.18843 0.14792 0.19445 C 0.15243 0.20301 0.1559 0.21204 0.16146 0.21945 C 0.16302 0.22547 0.16493 0.22848 0.16771 0.23334 C 0.17135 0.23982 0.17222 0.24445 0.17708 0.24861 C 0.18021 0.25486 0.18385 0.25973 0.18854 0.26389 C 0.19114 0.26898 0.19826 0.275 0.20312 0.27639 C 0.20555 0.27709 0.21042 0.27778 0.21042 0.27778 " pathEditMode="relative" ptsTypes="fffffffffffffffffffffA">
                                      <p:cBhvr>
                                        <p:cTn id="104" dur="2000" fill="hold"/>
                                        <p:tgtEl>
                                          <p:spTgt spid="8204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4" grpId="0" animBg="1"/>
      <p:bldP spid="82034" grpId="1" animBg="1"/>
      <p:bldP spid="82037" grpId="0" animBg="1"/>
      <p:bldP spid="82037" grpId="1" animBg="1"/>
      <p:bldP spid="82038" grpId="0" animBg="1"/>
      <p:bldP spid="82038" grpId="1" animBg="1"/>
      <p:bldP spid="82039" grpId="0" animBg="1"/>
      <p:bldP spid="82039" grpId="1" animBg="1"/>
      <p:bldP spid="82040" grpId="0" animBg="1"/>
      <p:bldP spid="82040" grpId="1" animBg="1"/>
      <p:bldP spid="82041" grpId="0" animBg="1"/>
      <p:bldP spid="82041" grpId="1" animBg="1"/>
      <p:bldP spid="82042" grpId="0" animBg="1"/>
      <p:bldP spid="82042" grpId="1" animBg="1"/>
      <p:bldP spid="82043" grpId="0" animBg="1"/>
      <p:bldP spid="82043" grpId="1" animBg="1"/>
      <p:bldP spid="82044" grpId="0" animBg="1"/>
      <p:bldP spid="82044" grpId="1" animBg="1"/>
      <p:bldP spid="82045" grpId="0" animBg="1"/>
      <p:bldP spid="82045" grpId="1" animBg="1"/>
      <p:bldP spid="82046" grpId="0" animBg="1"/>
      <p:bldP spid="82046" grpId="1" animBg="1"/>
      <p:bldP spid="82047" grpId="0" animBg="1"/>
      <p:bldP spid="82047" grpId="1" animBg="1"/>
      <p:bldP spid="82048" grpId="0" animBg="1"/>
      <p:bldP spid="82048" grpId="1" animBg="1"/>
      <p:bldP spid="82049" grpId="0" animBg="1"/>
      <p:bldP spid="82049" grpId="1" animBg="1"/>
      <p:bldP spid="82050" grpId="0" animBg="1"/>
      <p:bldP spid="82050" grpId="1" animBg="1"/>
      <p:bldP spid="82051" grpId="0" animBg="1"/>
      <p:bldP spid="82051" grpId="1" animBg="1"/>
      <p:bldP spid="82052" grpId="0" animBg="1"/>
      <p:bldP spid="82052" grpId="1" animBg="1"/>
      <p:bldP spid="82053" grpId="0" animBg="1"/>
      <p:bldP spid="82053" grpId="1" animBg="1"/>
      <p:bldP spid="82054" grpId="0"/>
      <p:bldP spid="82054" grpId="1"/>
      <p:bldP spid="8205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Oval 2"/>
          <p:cNvSpPr>
            <a:spLocks noChangeArrowheads="1"/>
          </p:cNvSpPr>
          <p:nvPr/>
        </p:nvSpPr>
        <p:spPr bwMode="auto">
          <a:xfrm>
            <a:off x="5562600" y="3429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1" name="Oval 3"/>
          <p:cNvSpPr>
            <a:spLocks noChangeArrowheads="1"/>
          </p:cNvSpPr>
          <p:nvPr/>
        </p:nvSpPr>
        <p:spPr bwMode="auto">
          <a:xfrm>
            <a:off x="5768975" y="3429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2" name="Oval 4"/>
          <p:cNvSpPr>
            <a:spLocks noChangeArrowheads="1"/>
          </p:cNvSpPr>
          <p:nvPr/>
        </p:nvSpPr>
        <p:spPr bwMode="auto">
          <a:xfrm>
            <a:off x="5692775" y="3276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3" name="Oval 5"/>
          <p:cNvSpPr>
            <a:spLocks noChangeArrowheads="1"/>
          </p:cNvSpPr>
          <p:nvPr/>
        </p:nvSpPr>
        <p:spPr bwMode="auto">
          <a:xfrm>
            <a:off x="5440363" y="3221038"/>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4" name="Oval 6"/>
          <p:cNvSpPr>
            <a:spLocks noChangeArrowheads="1"/>
          </p:cNvSpPr>
          <p:nvPr/>
        </p:nvSpPr>
        <p:spPr bwMode="auto">
          <a:xfrm>
            <a:off x="5681663" y="3592513"/>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5" name="Oval 7"/>
          <p:cNvSpPr>
            <a:spLocks noChangeArrowheads="1"/>
          </p:cNvSpPr>
          <p:nvPr/>
        </p:nvSpPr>
        <p:spPr bwMode="auto">
          <a:xfrm>
            <a:off x="5454650" y="3592513"/>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6" name="Oval 8"/>
          <p:cNvSpPr>
            <a:spLocks noChangeArrowheads="1"/>
          </p:cNvSpPr>
          <p:nvPr/>
        </p:nvSpPr>
        <p:spPr bwMode="auto">
          <a:xfrm>
            <a:off x="5932488" y="3614738"/>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7" name="Oval 9"/>
          <p:cNvSpPr>
            <a:spLocks noChangeArrowheads="1"/>
          </p:cNvSpPr>
          <p:nvPr/>
        </p:nvSpPr>
        <p:spPr bwMode="auto">
          <a:xfrm>
            <a:off x="5322888" y="3429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8" name="Oval 10"/>
          <p:cNvSpPr>
            <a:spLocks noChangeArrowheads="1"/>
          </p:cNvSpPr>
          <p:nvPr/>
        </p:nvSpPr>
        <p:spPr bwMode="auto">
          <a:xfrm>
            <a:off x="6062663" y="3429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79" name="Oval 11"/>
          <p:cNvSpPr>
            <a:spLocks noChangeArrowheads="1"/>
          </p:cNvSpPr>
          <p:nvPr/>
        </p:nvSpPr>
        <p:spPr bwMode="auto">
          <a:xfrm>
            <a:off x="5921375" y="314325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0" name="Oval 12"/>
          <p:cNvSpPr>
            <a:spLocks noChangeArrowheads="1"/>
          </p:cNvSpPr>
          <p:nvPr/>
        </p:nvSpPr>
        <p:spPr bwMode="auto">
          <a:xfrm>
            <a:off x="5638800" y="3048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1" name="Oval 13"/>
          <p:cNvSpPr>
            <a:spLocks noChangeArrowheads="1"/>
          </p:cNvSpPr>
          <p:nvPr/>
        </p:nvSpPr>
        <p:spPr bwMode="auto">
          <a:xfrm>
            <a:off x="5791200" y="3810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2" name="Oval 14"/>
          <p:cNvSpPr>
            <a:spLocks noChangeArrowheads="1"/>
          </p:cNvSpPr>
          <p:nvPr/>
        </p:nvSpPr>
        <p:spPr bwMode="auto">
          <a:xfrm>
            <a:off x="5486400" y="3830638"/>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3" name="Oval 15"/>
          <p:cNvSpPr>
            <a:spLocks noChangeArrowheads="1"/>
          </p:cNvSpPr>
          <p:nvPr/>
        </p:nvSpPr>
        <p:spPr bwMode="auto">
          <a:xfrm>
            <a:off x="5181600" y="3679825"/>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4" name="Oval 16"/>
          <p:cNvSpPr>
            <a:spLocks noChangeArrowheads="1"/>
          </p:cNvSpPr>
          <p:nvPr/>
        </p:nvSpPr>
        <p:spPr bwMode="auto">
          <a:xfrm>
            <a:off x="4953000" y="3429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5" name="Oval 17"/>
          <p:cNvSpPr>
            <a:spLocks noChangeArrowheads="1"/>
          </p:cNvSpPr>
          <p:nvPr/>
        </p:nvSpPr>
        <p:spPr bwMode="auto">
          <a:xfrm>
            <a:off x="5181600" y="3200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6" name="Oval 18"/>
          <p:cNvSpPr>
            <a:spLocks noChangeArrowheads="1"/>
          </p:cNvSpPr>
          <p:nvPr/>
        </p:nvSpPr>
        <p:spPr bwMode="auto">
          <a:xfrm>
            <a:off x="6248400" y="3657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7" name="Oval 19"/>
          <p:cNvSpPr>
            <a:spLocks noChangeArrowheads="1"/>
          </p:cNvSpPr>
          <p:nvPr/>
        </p:nvSpPr>
        <p:spPr bwMode="auto">
          <a:xfrm>
            <a:off x="6172200" y="3962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8" name="Oval 20"/>
          <p:cNvSpPr>
            <a:spLocks noChangeArrowheads="1"/>
          </p:cNvSpPr>
          <p:nvPr/>
        </p:nvSpPr>
        <p:spPr bwMode="auto">
          <a:xfrm>
            <a:off x="5888038" y="4094163"/>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89" name="Oval 21"/>
          <p:cNvSpPr>
            <a:spLocks noChangeArrowheads="1"/>
          </p:cNvSpPr>
          <p:nvPr/>
        </p:nvSpPr>
        <p:spPr bwMode="auto">
          <a:xfrm>
            <a:off x="5486400" y="4114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0" name="Oval 22"/>
          <p:cNvSpPr>
            <a:spLocks noChangeArrowheads="1"/>
          </p:cNvSpPr>
          <p:nvPr/>
        </p:nvSpPr>
        <p:spPr bwMode="auto">
          <a:xfrm>
            <a:off x="5029200" y="3962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1" name="Oval 23"/>
          <p:cNvSpPr>
            <a:spLocks noChangeArrowheads="1"/>
          </p:cNvSpPr>
          <p:nvPr/>
        </p:nvSpPr>
        <p:spPr bwMode="auto">
          <a:xfrm>
            <a:off x="4648200" y="3657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2" name="Oval 24"/>
          <p:cNvSpPr>
            <a:spLocks noChangeArrowheads="1"/>
          </p:cNvSpPr>
          <p:nvPr/>
        </p:nvSpPr>
        <p:spPr bwMode="auto">
          <a:xfrm>
            <a:off x="4572000" y="3124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3" name="Oval 25"/>
          <p:cNvSpPr>
            <a:spLocks noChangeArrowheads="1"/>
          </p:cNvSpPr>
          <p:nvPr/>
        </p:nvSpPr>
        <p:spPr bwMode="auto">
          <a:xfrm>
            <a:off x="4953000" y="3048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4" name="Oval 26"/>
          <p:cNvSpPr>
            <a:spLocks noChangeArrowheads="1"/>
          </p:cNvSpPr>
          <p:nvPr/>
        </p:nvSpPr>
        <p:spPr bwMode="auto">
          <a:xfrm>
            <a:off x="5334000" y="2819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5" name="Oval 27"/>
          <p:cNvSpPr>
            <a:spLocks noChangeArrowheads="1"/>
          </p:cNvSpPr>
          <p:nvPr/>
        </p:nvSpPr>
        <p:spPr bwMode="auto">
          <a:xfrm>
            <a:off x="5921375" y="2819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6" name="Oval 28"/>
          <p:cNvSpPr>
            <a:spLocks noChangeArrowheads="1"/>
          </p:cNvSpPr>
          <p:nvPr/>
        </p:nvSpPr>
        <p:spPr bwMode="auto">
          <a:xfrm>
            <a:off x="5638800" y="2514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7" name="Oval 29"/>
          <p:cNvSpPr>
            <a:spLocks noChangeArrowheads="1"/>
          </p:cNvSpPr>
          <p:nvPr/>
        </p:nvSpPr>
        <p:spPr bwMode="auto">
          <a:xfrm>
            <a:off x="4724400" y="2819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8" name="Oval 30"/>
          <p:cNvSpPr>
            <a:spLocks noChangeArrowheads="1"/>
          </p:cNvSpPr>
          <p:nvPr/>
        </p:nvSpPr>
        <p:spPr bwMode="auto">
          <a:xfrm>
            <a:off x="5105400" y="2590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3999" name="Oval 31"/>
          <p:cNvSpPr>
            <a:spLocks noChangeArrowheads="1"/>
          </p:cNvSpPr>
          <p:nvPr/>
        </p:nvSpPr>
        <p:spPr bwMode="auto">
          <a:xfrm>
            <a:off x="5638800" y="1981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0" name="Oval 32"/>
          <p:cNvSpPr>
            <a:spLocks noChangeArrowheads="1"/>
          </p:cNvSpPr>
          <p:nvPr/>
        </p:nvSpPr>
        <p:spPr bwMode="auto">
          <a:xfrm>
            <a:off x="5181600" y="2209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1" name="Oval 33"/>
          <p:cNvSpPr>
            <a:spLocks noChangeArrowheads="1"/>
          </p:cNvSpPr>
          <p:nvPr/>
        </p:nvSpPr>
        <p:spPr bwMode="auto">
          <a:xfrm>
            <a:off x="5921375" y="2438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2" name="Oval 34"/>
          <p:cNvSpPr>
            <a:spLocks noChangeArrowheads="1"/>
          </p:cNvSpPr>
          <p:nvPr/>
        </p:nvSpPr>
        <p:spPr bwMode="auto">
          <a:xfrm>
            <a:off x="5921375" y="1371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3" name="Oval 35"/>
          <p:cNvSpPr>
            <a:spLocks noChangeArrowheads="1"/>
          </p:cNvSpPr>
          <p:nvPr/>
        </p:nvSpPr>
        <p:spPr bwMode="auto">
          <a:xfrm>
            <a:off x="6172200" y="2133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4" name="Oval 36"/>
          <p:cNvSpPr>
            <a:spLocks noChangeArrowheads="1"/>
          </p:cNvSpPr>
          <p:nvPr/>
        </p:nvSpPr>
        <p:spPr bwMode="auto">
          <a:xfrm>
            <a:off x="6259513" y="2676525"/>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5" name="Oval 37"/>
          <p:cNvSpPr>
            <a:spLocks noChangeArrowheads="1"/>
          </p:cNvSpPr>
          <p:nvPr/>
        </p:nvSpPr>
        <p:spPr bwMode="auto">
          <a:xfrm>
            <a:off x="6248400" y="3124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6" name="Oval 38"/>
          <p:cNvSpPr>
            <a:spLocks noChangeArrowheads="1"/>
          </p:cNvSpPr>
          <p:nvPr/>
        </p:nvSpPr>
        <p:spPr bwMode="auto">
          <a:xfrm>
            <a:off x="6629400" y="2895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7" name="Oval 39"/>
          <p:cNvSpPr>
            <a:spLocks noChangeArrowheads="1"/>
          </p:cNvSpPr>
          <p:nvPr/>
        </p:nvSpPr>
        <p:spPr bwMode="auto">
          <a:xfrm>
            <a:off x="6629400" y="2514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8" name="Oval 40"/>
          <p:cNvSpPr>
            <a:spLocks noChangeArrowheads="1"/>
          </p:cNvSpPr>
          <p:nvPr/>
        </p:nvSpPr>
        <p:spPr bwMode="auto">
          <a:xfrm>
            <a:off x="6553200" y="2057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09" name="Oval 41"/>
          <p:cNvSpPr>
            <a:spLocks noChangeArrowheads="1"/>
          </p:cNvSpPr>
          <p:nvPr/>
        </p:nvSpPr>
        <p:spPr bwMode="auto">
          <a:xfrm>
            <a:off x="6324600" y="1600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0" name="Oval 42"/>
          <p:cNvSpPr>
            <a:spLocks noChangeArrowheads="1"/>
          </p:cNvSpPr>
          <p:nvPr/>
        </p:nvSpPr>
        <p:spPr bwMode="auto">
          <a:xfrm>
            <a:off x="6934200" y="1295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1" name="Oval 43"/>
          <p:cNvSpPr>
            <a:spLocks noChangeArrowheads="1"/>
          </p:cNvSpPr>
          <p:nvPr/>
        </p:nvSpPr>
        <p:spPr bwMode="auto">
          <a:xfrm>
            <a:off x="7010400" y="1752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2" name="Oval 44"/>
          <p:cNvSpPr>
            <a:spLocks noChangeArrowheads="1"/>
          </p:cNvSpPr>
          <p:nvPr/>
        </p:nvSpPr>
        <p:spPr bwMode="auto">
          <a:xfrm>
            <a:off x="7315200" y="2362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3" name="Oval 45"/>
          <p:cNvSpPr>
            <a:spLocks noChangeArrowheads="1"/>
          </p:cNvSpPr>
          <p:nvPr/>
        </p:nvSpPr>
        <p:spPr bwMode="auto">
          <a:xfrm>
            <a:off x="6705600" y="3352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4" name="Oval 46"/>
          <p:cNvSpPr>
            <a:spLocks noChangeArrowheads="1"/>
          </p:cNvSpPr>
          <p:nvPr/>
        </p:nvSpPr>
        <p:spPr bwMode="auto">
          <a:xfrm>
            <a:off x="7162800" y="2895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5" name="Oval 47"/>
          <p:cNvSpPr>
            <a:spLocks noChangeArrowheads="1"/>
          </p:cNvSpPr>
          <p:nvPr/>
        </p:nvSpPr>
        <p:spPr bwMode="auto">
          <a:xfrm>
            <a:off x="7924800" y="2971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6" name="Oval 48"/>
          <p:cNvSpPr>
            <a:spLocks noChangeArrowheads="1"/>
          </p:cNvSpPr>
          <p:nvPr/>
        </p:nvSpPr>
        <p:spPr bwMode="auto">
          <a:xfrm>
            <a:off x="6934200" y="3886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7" name="Oval 49"/>
          <p:cNvSpPr>
            <a:spLocks noChangeArrowheads="1"/>
          </p:cNvSpPr>
          <p:nvPr/>
        </p:nvSpPr>
        <p:spPr bwMode="auto">
          <a:xfrm>
            <a:off x="7478713" y="3430588"/>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8" name="Oval 50"/>
          <p:cNvSpPr>
            <a:spLocks noChangeArrowheads="1"/>
          </p:cNvSpPr>
          <p:nvPr/>
        </p:nvSpPr>
        <p:spPr bwMode="auto">
          <a:xfrm>
            <a:off x="6477000" y="4267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19" name="Oval 51"/>
          <p:cNvSpPr>
            <a:spLocks noChangeArrowheads="1"/>
          </p:cNvSpPr>
          <p:nvPr/>
        </p:nvSpPr>
        <p:spPr bwMode="auto">
          <a:xfrm>
            <a:off x="7543800" y="4343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0" name="Oval 52"/>
          <p:cNvSpPr>
            <a:spLocks noChangeArrowheads="1"/>
          </p:cNvSpPr>
          <p:nvPr/>
        </p:nvSpPr>
        <p:spPr bwMode="auto">
          <a:xfrm>
            <a:off x="6934200" y="4724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1" name="Oval 53"/>
          <p:cNvSpPr>
            <a:spLocks noChangeArrowheads="1"/>
          </p:cNvSpPr>
          <p:nvPr/>
        </p:nvSpPr>
        <p:spPr bwMode="auto">
          <a:xfrm>
            <a:off x="6096000" y="4572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2" name="Oval 54"/>
          <p:cNvSpPr>
            <a:spLocks noChangeArrowheads="1"/>
          </p:cNvSpPr>
          <p:nvPr/>
        </p:nvSpPr>
        <p:spPr bwMode="auto">
          <a:xfrm>
            <a:off x="5638800" y="4495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3" name="Oval 55"/>
          <p:cNvSpPr>
            <a:spLocks noChangeArrowheads="1"/>
          </p:cNvSpPr>
          <p:nvPr/>
        </p:nvSpPr>
        <p:spPr bwMode="auto">
          <a:xfrm>
            <a:off x="6019800" y="5029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4" name="Oval 56"/>
          <p:cNvSpPr>
            <a:spLocks noChangeArrowheads="1"/>
          </p:cNvSpPr>
          <p:nvPr/>
        </p:nvSpPr>
        <p:spPr bwMode="auto">
          <a:xfrm>
            <a:off x="6477000" y="5486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5" name="Oval 57"/>
          <p:cNvSpPr>
            <a:spLocks noChangeArrowheads="1"/>
          </p:cNvSpPr>
          <p:nvPr/>
        </p:nvSpPr>
        <p:spPr bwMode="auto">
          <a:xfrm>
            <a:off x="5867400" y="5486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6" name="Oval 58"/>
          <p:cNvSpPr>
            <a:spLocks noChangeArrowheads="1"/>
          </p:cNvSpPr>
          <p:nvPr/>
        </p:nvSpPr>
        <p:spPr bwMode="auto">
          <a:xfrm>
            <a:off x="5410200" y="5029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7" name="Oval 59"/>
          <p:cNvSpPr>
            <a:spLocks noChangeArrowheads="1"/>
          </p:cNvSpPr>
          <p:nvPr/>
        </p:nvSpPr>
        <p:spPr bwMode="auto">
          <a:xfrm>
            <a:off x="5105400" y="4572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8" name="Oval 60"/>
          <p:cNvSpPr>
            <a:spLocks noChangeArrowheads="1"/>
          </p:cNvSpPr>
          <p:nvPr/>
        </p:nvSpPr>
        <p:spPr bwMode="auto">
          <a:xfrm>
            <a:off x="4495800" y="4267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29" name="Oval 61"/>
          <p:cNvSpPr>
            <a:spLocks noChangeArrowheads="1"/>
          </p:cNvSpPr>
          <p:nvPr/>
        </p:nvSpPr>
        <p:spPr bwMode="auto">
          <a:xfrm>
            <a:off x="4724400" y="4953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0" name="Oval 62"/>
          <p:cNvSpPr>
            <a:spLocks noChangeArrowheads="1"/>
          </p:cNvSpPr>
          <p:nvPr/>
        </p:nvSpPr>
        <p:spPr bwMode="auto">
          <a:xfrm>
            <a:off x="4953000" y="5486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1" name="Oval 63"/>
          <p:cNvSpPr>
            <a:spLocks noChangeArrowheads="1"/>
          </p:cNvSpPr>
          <p:nvPr/>
        </p:nvSpPr>
        <p:spPr bwMode="auto">
          <a:xfrm>
            <a:off x="4114800" y="5638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2" name="Oval 64"/>
          <p:cNvSpPr>
            <a:spLocks noChangeArrowheads="1"/>
          </p:cNvSpPr>
          <p:nvPr/>
        </p:nvSpPr>
        <p:spPr bwMode="auto">
          <a:xfrm>
            <a:off x="4038600" y="5029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3" name="Oval 65"/>
          <p:cNvSpPr>
            <a:spLocks noChangeArrowheads="1"/>
          </p:cNvSpPr>
          <p:nvPr/>
        </p:nvSpPr>
        <p:spPr bwMode="auto">
          <a:xfrm>
            <a:off x="3505200" y="4267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4" name="Oval 66"/>
          <p:cNvSpPr>
            <a:spLocks noChangeArrowheads="1"/>
          </p:cNvSpPr>
          <p:nvPr/>
        </p:nvSpPr>
        <p:spPr bwMode="auto">
          <a:xfrm>
            <a:off x="4038600" y="3962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5" name="Oval 67"/>
          <p:cNvSpPr>
            <a:spLocks noChangeArrowheads="1"/>
          </p:cNvSpPr>
          <p:nvPr/>
        </p:nvSpPr>
        <p:spPr bwMode="auto">
          <a:xfrm>
            <a:off x="4267200" y="3429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6" name="Oval 68"/>
          <p:cNvSpPr>
            <a:spLocks noChangeArrowheads="1"/>
          </p:cNvSpPr>
          <p:nvPr/>
        </p:nvSpPr>
        <p:spPr bwMode="auto">
          <a:xfrm>
            <a:off x="3733800" y="2971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7" name="Oval 69"/>
          <p:cNvSpPr>
            <a:spLocks noChangeArrowheads="1"/>
          </p:cNvSpPr>
          <p:nvPr/>
        </p:nvSpPr>
        <p:spPr bwMode="auto">
          <a:xfrm>
            <a:off x="4267200" y="2590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8" name="Oval 70"/>
          <p:cNvSpPr>
            <a:spLocks noChangeArrowheads="1"/>
          </p:cNvSpPr>
          <p:nvPr/>
        </p:nvSpPr>
        <p:spPr bwMode="auto">
          <a:xfrm>
            <a:off x="4724400" y="2438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39" name="Oval 71"/>
          <p:cNvSpPr>
            <a:spLocks noChangeArrowheads="1"/>
          </p:cNvSpPr>
          <p:nvPr/>
        </p:nvSpPr>
        <p:spPr bwMode="auto">
          <a:xfrm>
            <a:off x="4343400" y="1828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0" name="Oval 72"/>
          <p:cNvSpPr>
            <a:spLocks noChangeArrowheads="1"/>
          </p:cNvSpPr>
          <p:nvPr/>
        </p:nvSpPr>
        <p:spPr bwMode="auto">
          <a:xfrm>
            <a:off x="5029200" y="1600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1" name="Oval 73"/>
          <p:cNvSpPr>
            <a:spLocks noChangeArrowheads="1"/>
          </p:cNvSpPr>
          <p:nvPr/>
        </p:nvSpPr>
        <p:spPr bwMode="auto">
          <a:xfrm>
            <a:off x="4191000" y="121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2" name="Oval 74"/>
          <p:cNvSpPr>
            <a:spLocks noChangeArrowheads="1"/>
          </p:cNvSpPr>
          <p:nvPr/>
        </p:nvSpPr>
        <p:spPr bwMode="auto">
          <a:xfrm>
            <a:off x="3733800" y="1600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3" name="Oval 75"/>
          <p:cNvSpPr>
            <a:spLocks noChangeArrowheads="1"/>
          </p:cNvSpPr>
          <p:nvPr/>
        </p:nvSpPr>
        <p:spPr bwMode="auto">
          <a:xfrm>
            <a:off x="3657600" y="2209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4" name="Oval 76"/>
          <p:cNvSpPr>
            <a:spLocks noChangeArrowheads="1"/>
          </p:cNvSpPr>
          <p:nvPr/>
        </p:nvSpPr>
        <p:spPr bwMode="auto">
          <a:xfrm>
            <a:off x="3276600" y="2667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5" name="Oval 77"/>
          <p:cNvSpPr>
            <a:spLocks noChangeArrowheads="1"/>
          </p:cNvSpPr>
          <p:nvPr/>
        </p:nvSpPr>
        <p:spPr bwMode="auto">
          <a:xfrm>
            <a:off x="3657600" y="3505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6" name="Oval 78"/>
          <p:cNvSpPr>
            <a:spLocks noChangeArrowheads="1"/>
          </p:cNvSpPr>
          <p:nvPr/>
        </p:nvSpPr>
        <p:spPr bwMode="auto">
          <a:xfrm>
            <a:off x="2895600" y="3581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7" name="Oval 79"/>
          <p:cNvSpPr>
            <a:spLocks noChangeArrowheads="1"/>
          </p:cNvSpPr>
          <p:nvPr/>
        </p:nvSpPr>
        <p:spPr bwMode="auto">
          <a:xfrm>
            <a:off x="2819400" y="44196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8" name="Oval 80"/>
          <p:cNvSpPr>
            <a:spLocks noChangeArrowheads="1"/>
          </p:cNvSpPr>
          <p:nvPr/>
        </p:nvSpPr>
        <p:spPr bwMode="auto">
          <a:xfrm>
            <a:off x="3048000" y="5257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49" name="Oval 81"/>
          <p:cNvSpPr>
            <a:spLocks noChangeArrowheads="1"/>
          </p:cNvSpPr>
          <p:nvPr/>
        </p:nvSpPr>
        <p:spPr bwMode="auto">
          <a:xfrm>
            <a:off x="2362200" y="5638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0" name="Oval 82"/>
          <p:cNvSpPr>
            <a:spLocks noChangeArrowheads="1"/>
          </p:cNvSpPr>
          <p:nvPr/>
        </p:nvSpPr>
        <p:spPr bwMode="auto">
          <a:xfrm>
            <a:off x="1905000" y="48768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1" name="Oval 83"/>
          <p:cNvSpPr>
            <a:spLocks noChangeArrowheads="1"/>
          </p:cNvSpPr>
          <p:nvPr/>
        </p:nvSpPr>
        <p:spPr bwMode="auto">
          <a:xfrm>
            <a:off x="1905000" y="39624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2" name="Oval 84"/>
          <p:cNvSpPr>
            <a:spLocks noChangeArrowheads="1"/>
          </p:cNvSpPr>
          <p:nvPr/>
        </p:nvSpPr>
        <p:spPr bwMode="auto">
          <a:xfrm>
            <a:off x="2514600" y="27432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3" name="Oval 85"/>
          <p:cNvSpPr>
            <a:spLocks noChangeArrowheads="1"/>
          </p:cNvSpPr>
          <p:nvPr/>
        </p:nvSpPr>
        <p:spPr bwMode="auto">
          <a:xfrm>
            <a:off x="2895600" y="1905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4" name="Oval 86"/>
          <p:cNvSpPr>
            <a:spLocks noChangeArrowheads="1"/>
          </p:cNvSpPr>
          <p:nvPr/>
        </p:nvSpPr>
        <p:spPr bwMode="auto">
          <a:xfrm>
            <a:off x="1981200" y="1905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5" name="Oval 87"/>
          <p:cNvSpPr>
            <a:spLocks noChangeArrowheads="1"/>
          </p:cNvSpPr>
          <p:nvPr/>
        </p:nvSpPr>
        <p:spPr bwMode="auto">
          <a:xfrm>
            <a:off x="1828800" y="3048000"/>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6" name="Oval 88"/>
          <p:cNvSpPr>
            <a:spLocks noChangeArrowheads="1"/>
          </p:cNvSpPr>
          <p:nvPr/>
        </p:nvSpPr>
        <p:spPr bwMode="auto">
          <a:xfrm>
            <a:off x="762000" y="47244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7" name="Oval 89"/>
          <p:cNvSpPr>
            <a:spLocks noChangeArrowheads="1"/>
          </p:cNvSpPr>
          <p:nvPr/>
        </p:nvSpPr>
        <p:spPr bwMode="auto">
          <a:xfrm>
            <a:off x="838200" y="5791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8" name="Oval 90"/>
          <p:cNvSpPr>
            <a:spLocks noChangeArrowheads="1"/>
          </p:cNvSpPr>
          <p:nvPr/>
        </p:nvSpPr>
        <p:spPr bwMode="auto">
          <a:xfrm>
            <a:off x="838200" y="3505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59" name="Oval 91"/>
          <p:cNvSpPr>
            <a:spLocks noChangeArrowheads="1"/>
          </p:cNvSpPr>
          <p:nvPr/>
        </p:nvSpPr>
        <p:spPr bwMode="auto">
          <a:xfrm>
            <a:off x="990600" y="22860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60" name="Oval 92"/>
          <p:cNvSpPr>
            <a:spLocks noChangeArrowheads="1"/>
          </p:cNvSpPr>
          <p:nvPr/>
        </p:nvSpPr>
        <p:spPr bwMode="auto">
          <a:xfrm>
            <a:off x="1143000" y="12192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61" name="Oval 93"/>
          <p:cNvSpPr>
            <a:spLocks noChangeArrowheads="1"/>
          </p:cNvSpPr>
          <p:nvPr/>
        </p:nvSpPr>
        <p:spPr bwMode="auto">
          <a:xfrm>
            <a:off x="2590800" y="1066800"/>
            <a:ext cx="152400" cy="1524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62" name="Rectangle 94"/>
          <p:cNvSpPr>
            <a:spLocks noChangeArrowheads="1"/>
          </p:cNvSpPr>
          <p:nvPr/>
        </p:nvSpPr>
        <p:spPr bwMode="auto">
          <a:xfrm>
            <a:off x="-152400" y="-76200"/>
            <a:ext cx="9448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eaLnBrk="1" hangingPunct="1"/>
            <a:r>
              <a:rPr lang="en-US" altLang="he-IL" b="1" smtClean="0">
                <a:solidFill>
                  <a:srgbClr val="0066FF"/>
                </a:solidFill>
              </a:rPr>
              <a:t>Real Modality Analysis</a:t>
            </a:r>
          </a:p>
        </p:txBody>
      </p:sp>
      <p:sp>
        <p:nvSpPr>
          <p:cNvPr id="84070" name="Oval 102"/>
          <p:cNvSpPr>
            <a:spLocks noChangeArrowheads="1"/>
          </p:cNvSpPr>
          <p:nvPr/>
        </p:nvSpPr>
        <p:spPr bwMode="auto">
          <a:xfrm>
            <a:off x="5191125" y="3076575"/>
            <a:ext cx="914400" cy="914400"/>
          </a:xfrm>
          <a:prstGeom prst="ellipse">
            <a:avLst/>
          </a:pr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84081" name="Line 113"/>
          <p:cNvSpPr>
            <a:spLocks noChangeShapeType="1"/>
          </p:cNvSpPr>
          <p:nvPr/>
        </p:nvSpPr>
        <p:spPr bwMode="auto">
          <a:xfrm>
            <a:off x="5638800" y="2924175"/>
            <a:ext cx="0" cy="1219200"/>
          </a:xfrm>
          <a:prstGeom prst="line">
            <a:avLst/>
          </a:prstGeom>
          <a:noFill/>
          <a:ln w="190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4082" name="Line 114"/>
          <p:cNvSpPr>
            <a:spLocks noChangeShapeType="1"/>
          </p:cNvSpPr>
          <p:nvPr/>
        </p:nvSpPr>
        <p:spPr bwMode="auto">
          <a:xfrm rot="-5400000">
            <a:off x="5648325" y="2924175"/>
            <a:ext cx="0" cy="1219200"/>
          </a:xfrm>
          <a:prstGeom prst="line">
            <a:avLst/>
          </a:prstGeom>
          <a:noFill/>
          <a:ln w="190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
        <p:nvSpPr>
          <p:cNvPr id="84084" name="Text Box 116"/>
          <p:cNvSpPr txBox="1">
            <a:spLocks noChangeArrowheads="1"/>
          </p:cNvSpPr>
          <p:nvPr/>
        </p:nvSpPr>
        <p:spPr bwMode="auto">
          <a:xfrm>
            <a:off x="838200" y="6262688"/>
            <a:ext cx="7867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b="1" smtClean="0">
                <a:solidFill>
                  <a:srgbClr val="FF3300"/>
                </a:solidFill>
                <a:latin typeface="Arial" charset="0"/>
              </a:rPr>
              <a:t>The </a:t>
            </a:r>
            <a:r>
              <a:rPr lang="en-US" altLang="sk-SK" b="1" smtClean="0">
                <a:solidFill>
                  <a:srgbClr val="0000FF"/>
                </a:solidFill>
                <a:latin typeface="Arial" charset="0"/>
              </a:rPr>
              <a:t>blue</a:t>
            </a:r>
            <a:r>
              <a:rPr lang="en-US" altLang="sk-SK" b="1" smtClean="0">
                <a:solidFill>
                  <a:srgbClr val="FF3300"/>
                </a:solidFill>
                <a:latin typeface="Arial" charset="0"/>
              </a:rPr>
              <a:t> data points were traversed by the windows towards the mode</a:t>
            </a:r>
          </a:p>
        </p:txBody>
      </p:sp>
    </p:spTree>
    <p:extLst>
      <p:ext uri="{BB962C8B-B14F-4D97-AF65-F5344CB8AC3E}">
        <p14:creationId xmlns:p14="http://schemas.microsoft.com/office/powerpoint/2010/main" val="35041605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mph" presetSubtype="0" fill="hold" grpId="0" nodeType="clickEffect">
                                  <p:stCondLst>
                                    <p:cond delay="0"/>
                                  </p:stCondLst>
                                  <p:childTnLst>
                                    <p:anim calcmode="discrete" valueType="str">
                                      <p:cBhvr>
                                        <p:cTn id="6" dur="1000" fill="hold"/>
                                        <p:tgtEl>
                                          <p:spTgt spid="84057"/>
                                        </p:tgtEl>
                                        <p:attrNameLst>
                                          <p:attrName>style.visibility</p:attrName>
                                        </p:attrNameLst>
                                      </p:cBhvr>
                                      <p:tavLst>
                                        <p:tav tm="0">
                                          <p:val>
                                            <p:strVal val="hidden"/>
                                          </p:val>
                                        </p:tav>
                                        <p:tav tm="50000">
                                          <p:val>
                                            <p:strVal val="visible"/>
                                          </p:val>
                                        </p:tav>
                                      </p:tavLst>
                                    </p:anim>
                                  </p:childTnLst>
                                </p:cTn>
                              </p:par>
                              <p:par>
                                <p:cTn id="7" presetID="35" presetClass="emph" presetSubtype="0" fill="hold" grpId="0" nodeType="withEffect">
                                  <p:stCondLst>
                                    <p:cond delay="0"/>
                                  </p:stCondLst>
                                  <p:childTnLst>
                                    <p:anim calcmode="discrete" valueType="str">
                                      <p:cBhvr>
                                        <p:cTn id="8" dur="1000" fill="hold"/>
                                        <p:tgtEl>
                                          <p:spTgt spid="84056"/>
                                        </p:tgtEl>
                                        <p:attrNameLst>
                                          <p:attrName>style.visibility</p:attrName>
                                        </p:attrNameLst>
                                      </p:cBhvr>
                                      <p:tavLst>
                                        <p:tav tm="0">
                                          <p:val>
                                            <p:strVal val="hidden"/>
                                          </p:val>
                                        </p:tav>
                                        <p:tav tm="50000">
                                          <p:val>
                                            <p:strVal val="visible"/>
                                          </p:val>
                                        </p:tav>
                                      </p:tavLst>
                                    </p:anim>
                                  </p:childTnLst>
                                </p:cTn>
                              </p:par>
                              <p:par>
                                <p:cTn id="9" presetID="35" presetClass="emph" presetSubtype="0" fill="hold" grpId="0" nodeType="withEffect">
                                  <p:stCondLst>
                                    <p:cond delay="0"/>
                                  </p:stCondLst>
                                  <p:childTnLst>
                                    <p:anim calcmode="discrete" valueType="str">
                                      <p:cBhvr>
                                        <p:cTn id="10" dur="1000" fill="hold"/>
                                        <p:tgtEl>
                                          <p:spTgt spid="84058"/>
                                        </p:tgtEl>
                                        <p:attrNameLst>
                                          <p:attrName>style.visibility</p:attrName>
                                        </p:attrNameLst>
                                      </p:cBhvr>
                                      <p:tavLst>
                                        <p:tav tm="0">
                                          <p:val>
                                            <p:strVal val="hidden"/>
                                          </p:val>
                                        </p:tav>
                                        <p:tav tm="50000">
                                          <p:val>
                                            <p:strVal val="visible"/>
                                          </p:val>
                                        </p:tav>
                                      </p:tavLst>
                                    </p:anim>
                                  </p:childTnLst>
                                </p:cTn>
                              </p:par>
                              <p:par>
                                <p:cTn id="11" presetID="35" presetClass="emph" presetSubtype="0" fill="hold" grpId="0" nodeType="withEffect">
                                  <p:stCondLst>
                                    <p:cond delay="0"/>
                                  </p:stCondLst>
                                  <p:childTnLst>
                                    <p:anim calcmode="discrete" valueType="str">
                                      <p:cBhvr>
                                        <p:cTn id="12" dur="1000" fill="hold"/>
                                        <p:tgtEl>
                                          <p:spTgt spid="84059"/>
                                        </p:tgtEl>
                                        <p:attrNameLst>
                                          <p:attrName>style.visibility</p:attrName>
                                        </p:attrNameLst>
                                      </p:cBhvr>
                                      <p:tavLst>
                                        <p:tav tm="0">
                                          <p:val>
                                            <p:strVal val="hidden"/>
                                          </p:val>
                                        </p:tav>
                                        <p:tav tm="50000">
                                          <p:val>
                                            <p:strVal val="visible"/>
                                          </p:val>
                                        </p:tav>
                                      </p:tavLst>
                                    </p:anim>
                                  </p:childTnLst>
                                </p:cTn>
                              </p:par>
                              <p:par>
                                <p:cTn id="13" presetID="35" presetClass="emph" presetSubtype="0" fill="hold" grpId="0" nodeType="withEffect">
                                  <p:stCondLst>
                                    <p:cond delay="0"/>
                                  </p:stCondLst>
                                  <p:childTnLst>
                                    <p:anim calcmode="discrete" valueType="str">
                                      <p:cBhvr>
                                        <p:cTn id="14" dur="1000" fill="hold"/>
                                        <p:tgtEl>
                                          <p:spTgt spid="84060"/>
                                        </p:tgtEl>
                                        <p:attrNameLst>
                                          <p:attrName>style.visibility</p:attrName>
                                        </p:attrNameLst>
                                      </p:cBhvr>
                                      <p:tavLst>
                                        <p:tav tm="0">
                                          <p:val>
                                            <p:strVal val="hidden"/>
                                          </p:val>
                                        </p:tav>
                                        <p:tav tm="50000">
                                          <p:val>
                                            <p:strVal val="visible"/>
                                          </p:val>
                                        </p:tav>
                                      </p:tavLst>
                                    </p:anim>
                                  </p:childTnLst>
                                </p:cTn>
                              </p:par>
                              <p:par>
                                <p:cTn id="15" presetID="35" presetClass="emph" presetSubtype="0" fill="hold" grpId="0" nodeType="withEffect">
                                  <p:stCondLst>
                                    <p:cond delay="0"/>
                                  </p:stCondLst>
                                  <p:childTnLst>
                                    <p:anim calcmode="discrete" valueType="str">
                                      <p:cBhvr>
                                        <p:cTn id="16" dur="1000" fill="hold"/>
                                        <p:tgtEl>
                                          <p:spTgt spid="84061"/>
                                        </p:tgtEl>
                                        <p:attrNameLst>
                                          <p:attrName>style.visibility</p:attrName>
                                        </p:attrNameLst>
                                      </p:cBhvr>
                                      <p:tavLst>
                                        <p:tav tm="0">
                                          <p:val>
                                            <p:strVal val="hidden"/>
                                          </p:val>
                                        </p:tav>
                                        <p:tav tm="50000">
                                          <p:val>
                                            <p:strVal val="visible"/>
                                          </p:val>
                                        </p:tav>
                                      </p:tavLst>
                                    </p:anim>
                                  </p:childTnLst>
                                </p:cTn>
                              </p:par>
                              <p:par>
                                <p:cTn id="17" presetID="35" presetClass="emph" presetSubtype="0" fill="hold" grpId="0" nodeType="withEffect">
                                  <p:stCondLst>
                                    <p:cond delay="0"/>
                                  </p:stCondLst>
                                  <p:childTnLst>
                                    <p:anim calcmode="discrete" valueType="str">
                                      <p:cBhvr>
                                        <p:cTn id="18" dur="1000" fill="hold"/>
                                        <p:tgtEl>
                                          <p:spTgt spid="84041"/>
                                        </p:tgtEl>
                                        <p:attrNameLst>
                                          <p:attrName>style.visibility</p:attrName>
                                        </p:attrNameLst>
                                      </p:cBhvr>
                                      <p:tavLst>
                                        <p:tav tm="0">
                                          <p:val>
                                            <p:strVal val="hidden"/>
                                          </p:val>
                                        </p:tav>
                                        <p:tav tm="50000">
                                          <p:val>
                                            <p:strVal val="visible"/>
                                          </p:val>
                                        </p:tav>
                                      </p:tavLst>
                                    </p:anim>
                                  </p:childTnLst>
                                </p:cTn>
                              </p:par>
                              <p:par>
                                <p:cTn id="19" presetID="35" presetClass="emph" presetSubtype="0" fill="hold" grpId="0" nodeType="withEffect">
                                  <p:stCondLst>
                                    <p:cond delay="0"/>
                                  </p:stCondLst>
                                  <p:childTnLst>
                                    <p:anim calcmode="discrete" valueType="str">
                                      <p:cBhvr>
                                        <p:cTn id="20" dur="1000" fill="hold"/>
                                        <p:tgtEl>
                                          <p:spTgt spid="84010"/>
                                        </p:tgtEl>
                                        <p:attrNameLst>
                                          <p:attrName>style.visibility</p:attrName>
                                        </p:attrNameLst>
                                      </p:cBhvr>
                                      <p:tavLst>
                                        <p:tav tm="0">
                                          <p:val>
                                            <p:strVal val="hidden"/>
                                          </p:val>
                                        </p:tav>
                                        <p:tav tm="50000">
                                          <p:val>
                                            <p:strVal val="visible"/>
                                          </p:val>
                                        </p:tav>
                                      </p:tavLst>
                                    </p:anim>
                                  </p:childTnLst>
                                </p:cTn>
                              </p:par>
                              <p:par>
                                <p:cTn id="21" presetID="35" presetClass="emph" presetSubtype="0" fill="hold" grpId="0" nodeType="withEffect">
                                  <p:stCondLst>
                                    <p:cond delay="0"/>
                                  </p:stCondLst>
                                  <p:childTnLst>
                                    <p:anim calcmode="discrete" valueType="str">
                                      <p:cBhvr>
                                        <p:cTn id="22" dur="1000" fill="hold"/>
                                        <p:tgtEl>
                                          <p:spTgt spid="84024"/>
                                        </p:tgtEl>
                                        <p:attrNameLst>
                                          <p:attrName>style.visibility</p:attrName>
                                        </p:attrNameLst>
                                      </p:cBhvr>
                                      <p:tavLst>
                                        <p:tav tm="0">
                                          <p:val>
                                            <p:strVal val="hidden"/>
                                          </p:val>
                                        </p:tav>
                                        <p:tav tm="50000">
                                          <p:val>
                                            <p:strVal val="visible"/>
                                          </p:val>
                                        </p:tav>
                                      </p:tavLst>
                                    </p:anim>
                                  </p:childTnLst>
                                </p:cTn>
                              </p:par>
                            </p:childTnLst>
                          </p:cTn>
                        </p:par>
                        <p:par>
                          <p:cTn id="23" fill="hold" nodeType="afterGroup">
                            <p:stCondLst>
                              <p:cond delay="1000"/>
                            </p:stCondLst>
                            <p:childTnLst>
                              <p:par>
                                <p:cTn id="24" presetID="35" presetClass="emph" presetSubtype="0" fill="hold" grpId="1" nodeType="afterEffect">
                                  <p:stCondLst>
                                    <p:cond delay="1000"/>
                                  </p:stCondLst>
                                  <p:childTnLst>
                                    <p:anim calcmode="discrete" valueType="str">
                                      <p:cBhvr>
                                        <p:cTn id="25" dur="1000" fill="hold"/>
                                        <p:tgtEl>
                                          <p:spTgt spid="84057"/>
                                        </p:tgtEl>
                                        <p:attrNameLst>
                                          <p:attrName>style.visibility</p:attrName>
                                        </p:attrNameLst>
                                      </p:cBhvr>
                                      <p:tavLst>
                                        <p:tav tm="0">
                                          <p:val>
                                            <p:strVal val="hidden"/>
                                          </p:val>
                                        </p:tav>
                                        <p:tav tm="50000">
                                          <p:val>
                                            <p:strVal val="visible"/>
                                          </p:val>
                                        </p:tav>
                                      </p:tavLst>
                                    </p:anim>
                                  </p:childTnLst>
                                </p:cTn>
                              </p:par>
                              <p:par>
                                <p:cTn id="26" presetID="35" presetClass="emph" presetSubtype="0" fill="hold" grpId="1" nodeType="withEffect">
                                  <p:stCondLst>
                                    <p:cond delay="1000"/>
                                  </p:stCondLst>
                                  <p:childTnLst>
                                    <p:anim calcmode="discrete" valueType="str">
                                      <p:cBhvr>
                                        <p:cTn id="27" dur="1000" fill="hold"/>
                                        <p:tgtEl>
                                          <p:spTgt spid="84056"/>
                                        </p:tgtEl>
                                        <p:attrNameLst>
                                          <p:attrName>style.visibility</p:attrName>
                                        </p:attrNameLst>
                                      </p:cBhvr>
                                      <p:tavLst>
                                        <p:tav tm="0">
                                          <p:val>
                                            <p:strVal val="hidden"/>
                                          </p:val>
                                        </p:tav>
                                        <p:tav tm="50000">
                                          <p:val>
                                            <p:strVal val="visible"/>
                                          </p:val>
                                        </p:tav>
                                      </p:tavLst>
                                    </p:anim>
                                  </p:childTnLst>
                                </p:cTn>
                              </p:par>
                              <p:par>
                                <p:cTn id="28" presetID="35" presetClass="emph" presetSubtype="0" fill="hold" grpId="1" nodeType="withEffect">
                                  <p:stCondLst>
                                    <p:cond delay="1000"/>
                                  </p:stCondLst>
                                  <p:childTnLst>
                                    <p:anim calcmode="discrete" valueType="str">
                                      <p:cBhvr>
                                        <p:cTn id="29" dur="1000" fill="hold"/>
                                        <p:tgtEl>
                                          <p:spTgt spid="84058"/>
                                        </p:tgtEl>
                                        <p:attrNameLst>
                                          <p:attrName>style.visibility</p:attrName>
                                        </p:attrNameLst>
                                      </p:cBhvr>
                                      <p:tavLst>
                                        <p:tav tm="0">
                                          <p:val>
                                            <p:strVal val="hidden"/>
                                          </p:val>
                                        </p:tav>
                                        <p:tav tm="50000">
                                          <p:val>
                                            <p:strVal val="visible"/>
                                          </p:val>
                                        </p:tav>
                                      </p:tavLst>
                                    </p:anim>
                                  </p:childTnLst>
                                </p:cTn>
                              </p:par>
                              <p:par>
                                <p:cTn id="30" presetID="35" presetClass="emph" presetSubtype="0" fill="hold" grpId="1" nodeType="withEffect">
                                  <p:stCondLst>
                                    <p:cond delay="1000"/>
                                  </p:stCondLst>
                                  <p:childTnLst>
                                    <p:anim calcmode="discrete" valueType="str">
                                      <p:cBhvr>
                                        <p:cTn id="31" dur="1000" fill="hold"/>
                                        <p:tgtEl>
                                          <p:spTgt spid="84059"/>
                                        </p:tgtEl>
                                        <p:attrNameLst>
                                          <p:attrName>style.visibility</p:attrName>
                                        </p:attrNameLst>
                                      </p:cBhvr>
                                      <p:tavLst>
                                        <p:tav tm="0">
                                          <p:val>
                                            <p:strVal val="hidden"/>
                                          </p:val>
                                        </p:tav>
                                        <p:tav tm="50000">
                                          <p:val>
                                            <p:strVal val="visible"/>
                                          </p:val>
                                        </p:tav>
                                      </p:tavLst>
                                    </p:anim>
                                  </p:childTnLst>
                                </p:cTn>
                              </p:par>
                              <p:par>
                                <p:cTn id="32" presetID="35" presetClass="emph" presetSubtype="0" fill="hold" grpId="1" nodeType="withEffect">
                                  <p:stCondLst>
                                    <p:cond delay="1000"/>
                                  </p:stCondLst>
                                  <p:childTnLst>
                                    <p:anim calcmode="discrete" valueType="str">
                                      <p:cBhvr>
                                        <p:cTn id="33" dur="1000" fill="hold"/>
                                        <p:tgtEl>
                                          <p:spTgt spid="84060"/>
                                        </p:tgtEl>
                                        <p:attrNameLst>
                                          <p:attrName>style.visibility</p:attrName>
                                        </p:attrNameLst>
                                      </p:cBhvr>
                                      <p:tavLst>
                                        <p:tav tm="0">
                                          <p:val>
                                            <p:strVal val="hidden"/>
                                          </p:val>
                                        </p:tav>
                                        <p:tav tm="50000">
                                          <p:val>
                                            <p:strVal val="visible"/>
                                          </p:val>
                                        </p:tav>
                                      </p:tavLst>
                                    </p:anim>
                                  </p:childTnLst>
                                </p:cTn>
                              </p:par>
                              <p:par>
                                <p:cTn id="34" presetID="35" presetClass="emph" presetSubtype="0" fill="hold" grpId="1" nodeType="withEffect">
                                  <p:stCondLst>
                                    <p:cond delay="1000"/>
                                  </p:stCondLst>
                                  <p:childTnLst>
                                    <p:anim calcmode="discrete" valueType="str">
                                      <p:cBhvr>
                                        <p:cTn id="35" dur="1000" fill="hold"/>
                                        <p:tgtEl>
                                          <p:spTgt spid="84061"/>
                                        </p:tgtEl>
                                        <p:attrNameLst>
                                          <p:attrName>style.visibility</p:attrName>
                                        </p:attrNameLst>
                                      </p:cBhvr>
                                      <p:tavLst>
                                        <p:tav tm="0">
                                          <p:val>
                                            <p:strVal val="hidden"/>
                                          </p:val>
                                        </p:tav>
                                        <p:tav tm="50000">
                                          <p:val>
                                            <p:strVal val="visible"/>
                                          </p:val>
                                        </p:tav>
                                      </p:tavLst>
                                    </p:anim>
                                  </p:childTnLst>
                                </p:cTn>
                              </p:par>
                              <p:par>
                                <p:cTn id="36" presetID="35" presetClass="emph" presetSubtype="0" fill="hold" grpId="1" nodeType="withEffect">
                                  <p:stCondLst>
                                    <p:cond delay="1000"/>
                                  </p:stCondLst>
                                  <p:childTnLst>
                                    <p:anim calcmode="discrete" valueType="str">
                                      <p:cBhvr>
                                        <p:cTn id="37" dur="1000" fill="hold"/>
                                        <p:tgtEl>
                                          <p:spTgt spid="84041"/>
                                        </p:tgtEl>
                                        <p:attrNameLst>
                                          <p:attrName>style.visibility</p:attrName>
                                        </p:attrNameLst>
                                      </p:cBhvr>
                                      <p:tavLst>
                                        <p:tav tm="0">
                                          <p:val>
                                            <p:strVal val="hidden"/>
                                          </p:val>
                                        </p:tav>
                                        <p:tav tm="50000">
                                          <p:val>
                                            <p:strVal val="visible"/>
                                          </p:val>
                                        </p:tav>
                                      </p:tavLst>
                                    </p:anim>
                                  </p:childTnLst>
                                </p:cTn>
                              </p:par>
                              <p:par>
                                <p:cTn id="38" presetID="35" presetClass="emph" presetSubtype="0" fill="hold" grpId="1" nodeType="withEffect">
                                  <p:stCondLst>
                                    <p:cond delay="1000"/>
                                  </p:stCondLst>
                                  <p:childTnLst>
                                    <p:anim calcmode="discrete" valueType="str">
                                      <p:cBhvr>
                                        <p:cTn id="39" dur="1000" fill="hold"/>
                                        <p:tgtEl>
                                          <p:spTgt spid="84010"/>
                                        </p:tgtEl>
                                        <p:attrNameLst>
                                          <p:attrName>style.visibility</p:attrName>
                                        </p:attrNameLst>
                                      </p:cBhvr>
                                      <p:tavLst>
                                        <p:tav tm="0">
                                          <p:val>
                                            <p:strVal val="hidden"/>
                                          </p:val>
                                        </p:tav>
                                        <p:tav tm="50000">
                                          <p:val>
                                            <p:strVal val="visible"/>
                                          </p:val>
                                        </p:tav>
                                      </p:tavLst>
                                    </p:anim>
                                  </p:childTnLst>
                                </p:cTn>
                              </p:par>
                              <p:par>
                                <p:cTn id="40" presetID="35" presetClass="emph" presetSubtype="0" fill="hold" grpId="1" nodeType="withEffect">
                                  <p:stCondLst>
                                    <p:cond delay="1000"/>
                                  </p:stCondLst>
                                  <p:childTnLst>
                                    <p:anim calcmode="discrete" valueType="str">
                                      <p:cBhvr>
                                        <p:cTn id="41" dur="1000" fill="hold"/>
                                        <p:tgtEl>
                                          <p:spTgt spid="8402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10" grpId="0" animBg="1"/>
      <p:bldP spid="84010" grpId="1" animBg="1"/>
      <p:bldP spid="84024" grpId="0" animBg="1"/>
      <p:bldP spid="84024" grpId="1" animBg="1"/>
      <p:bldP spid="84041" grpId="0" animBg="1"/>
      <p:bldP spid="84041" grpId="1" animBg="1"/>
      <p:bldP spid="84056" grpId="0" animBg="1"/>
      <p:bldP spid="84056" grpId="1" animBg="1"/>
      <p:bldP spid="84057" grpId="0" animBg="1"/>
      <p:bldP spid="84057" grpId="1" animBg="1"/>
      <p:bldP spid="84058" grpId="0" animBg="1"/>
      <p:bldP spid="84058" grpId="1" animBg="1"/>
      <p:bldP spid="84059" grpId="0" animBg="1"/>
      <p:bldP spid="84059" grpId="1" animBg="1"/>
      <p:bldP spid="84060" grpId="0" animBg="1"/>
      <p:bldP spid="84060" grpId="1" animBg="1"/>
      <p:bldP spid="84061" grpId="0" animBg="1"/>
      <p:bldP spid="84061"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152400" y="142875"/>
            <a:ext cx="9448800" cy="1143000"/>
          </a:xfrm>
          <a:ln/>
        </p:spPr>
        <p:txBody>
          <a:bodyPr/>
          <a:lstStyle/>
          <a:p>
            <a:r>
              <a:rPr lang="en-US" altLang="he-IL" b="1">
                <a:solidFill>
                  <a:srgbClr val="0066FF"/>
                </a:solidFill>
              </a:rPr>
              <a:t>Real Modality Analysis</a:t>
            </a:r>
            <a:br>
              <a:rPr lang="en-US" altLang="he-IL" b="1">
                <a:solidFill>
                  <a:srgbClr val="0066FF"/>
                </a:solidFill>
              </a:rPr>
            </a:br>
            <a:r>
              <a:rPr lang="en-US" altLang="he-IL" sz="2400" b="1">
                <a:solidFill>
                  <a:srgbClr val="0066FF"/>
                </a:solidFill>
              </a:rPr>
              <a:t>An example</a:t>
            </a:r>
            <a:endParaRPr lang="en-US" altLang="he-IL" b="1">
              <a:solidFill>
                <a:srgbClr val="0066FF"/>
              </a:solidFill>
            </a:endParaRPr>
          </a:p>
        </p:txBody>
      </p:sp>
      <p:pic>
        <p:nvPicPr>
          <p:cNvPr id="696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905000"/>
            <a:ext cx="3048000" cy="240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37" name="Text Box 5"/>
          <p:cNvSpPr txBox="1">
            <a:spLocks noChangeArrowheads="1"/>
          </p:cNvSpPr>
          <p:nvPr/>
        </p:nvSpPr>
        <p:spPr bwMode="auto">
          <a:xfrm>
            <a:off x="1905000" y="5029200"/>
            <a:ext cx="5467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mtClean="0">
                <a:solidFill>
                  <a:srgbClr val="FF3300"/>
                </a:solidFill>
                <a:latin typeface="Arial" charset="0"/>
              </a:rPr>
              <a:t>Window tracks signify the steepest ascent directions</a:t>
            </a:r>
          </a:p>
        </p:txBody>
      </p:sp>
    </p:spTree>
    <p:extLst>
      <p:ext uri="{BB962C8B-B14F-4D97-AF65-F5344CB8AC3E}">
        <p14:creationId xmlns:p14="http://schemas.microsoft.com/office/powerpoint/2010/main" val="11677679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Group 2"/>
          <p:cNvGrpSpPr>
            <a:grpSpLocks/>
          </p:cNvGrpSpPr>
          <p:nvPr/>
        </p:nvGrpSpPr>
        <p:grpSpPr bwMode="auto">
          <a:xfrm>
            <a:off x="914400" y="1600200"/>
            <a:ext cx="7315200" cy="152400"/>
            <a:chOff x="576" y="1008"/>
            <a:chExt cx="4608" cy="96"/>
          </a:xfrm>
        </p:grpSpPr>
        <p:sp>
          <p:nvSpPr>
            <p:cNvPr id="63491" name="Oval 3"/>
            <p:cNvSpPr>
              <a:spLocks noChangeArrowheads="1"/>
            </p:cNvSpPr>
            <p:nvPr/>
          </p:nvSpPr>
          <p:spPr bwMode="auto">
            <a:xfrm>
              <a:off x="576"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2" name="Oval 4"/>
            <p:cNvSpPr>
              <a:spLocks noChangeArrowheads="1"/>
            </p:cNvSpPr>
            <p:nvPr/>
          </p:nvSpPr>
          <p:spPr bwMode="auto">
            <a:xfrm>
              <a:off x="100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3" name="Oval 5"/>
            <p:cNvSpPr>
              <a:spLocks noChangeArrowheads="1"/>
            </p:cNvSpPr>
            <p:nvPr/>
          </p:nvSpPr>
          <p:spPr bwMode="auto">
            <a:xfrm>
              <a:off x="1440"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4" name="Oval 6"/>
            <p:cNvSpPr>
              <a:spLocks noChangeArrowheads="1"/>
            </p:cNvSpPr>
            <p:nvPr/>
          </p:nvSpPr>
          <p:spPr bwMode="auto">
            <a:xfrm>
              <a:off x="1831"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5" name="Oval 7"/>
            <p:cNvSpPr>
              <a:spLocks noChangeArrowheads="1"/>
            </p:cNvSpPr>
            <p:nvPr/>
          </p:nvSpPr>
          <p:spPr bwMode="auto">
            <a:xfrm>
              <a:off x="220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6" name="Oval 8"/>
            <p:cNvSpPr>
              <a:spLocks noChangeArrowheads="1"/>
            </p:cNvSpPr>
            <p:nvPr/>
          </p:nvSpPr>
          <p:spPr bwMode="auto">
            <a:xfrm>
              <a:off x="2544"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7" name="Oval 9"/>
            <p:cNvSpPr>
              <a:spLocks noChangeArrowheads="1"/>
            </p:cNvSpPr>
            <p:nvPr/>
          </p:nvSpPr>
          <p:spPr bwMode="auto">
            <a:xfrm>
              <a:off x="2832"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8" name="Oval 10"/>
            <p:cNvSpPr>
              <a:spLocks noChangeArrowheads="1"/>
            </p:cNvSpPr>
            <p:nvPr/>
          </p:nvSpPr>
          <p:spPr bwMode="auto">
            <a:xfrm>
              <a:off x="3072"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499" name="Oval 11"/>
            <p:cNvSpPr>
              <a:spLocks noChangeArrowheads="1"/>
            </p:cNvSpPr>
            <p:nvPr/>
          </p:nvSpPr>
          <p:spPr bwMode="auto">
            <a:xfrm>
              <a:off x="3264"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0" name="Oval 12"/>
            <p:cNvSpPr>
              <a:spLocks noChangeArrowheads="1"/>
            </p:cNvSpPr>
            <p:nvPr/>
          </p:nvSpPr>
          <p:spPr bwMode="auto">
            <a:xfrm>
              <a:off x="3401"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1" name="Oval 13"/>
            <p:cNvSpPr>
              <a:spLocks noChangeArrowheads="1"/>
            </p:cNvSpPr>
            <p:nvPr/>
          </p:nvSpPr>
          <p:spPr bwMode="auto">
            <a:xfrm>
              <a:off x="3539"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2" name="Oval 14"/>
            <p:cNvSpPr>
              <a:spLocks noChangeArrowheads="1"/>
            </p:cNvSpPr>
            <p:nvPr/>
          </p:nvSpPr>
          <p:spPr bwMode="auto">
            <a:xfrm>
              <a:off x="3735"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3" name="Oval 15"/>
            <p:cNvSpPr>
              <a:spLocks noChangeArrowheads="1"/>
            </p:cNvSpPr>
            <p:nvPr/>
          </p:nvSpPr>
          <p:spPr bwMode="auto">
            <a:xfrm>
              <a:off x="398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4" name="Oval 16"/>
            <p:cNvSpPr>
              <a:spLocks noChangeArrowheads="1"/>
            </p:cNvSpPr>
            <p:nvPr/>
          </p:nvSpPr>
          <p:spPr bwMode="auto">
            <a:xfrm>
              <a:off x="4270"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5" name="Oval 17"/>
            <p:cNvSpPr>
              <a:spLocks noChangeArrowheads="1"/>
            </p:cNvSpPr>
            <p:nvPr/>
          </p:nvSpPr>
          <p:spPr bwMode="auto">
            <a:xfrm>
              <a:off x="4615"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06" name="Oval 18"/>
            <p:cNvSpPr>
              <a:spLocks noChangeArrowheads="1"/>
            </p:cNvSpPr>
            <p:nvPr/>
          </p:nvSpPr>
          <p:spPr bwMode="auto">
            <a:xfrm>
              <a:off x="5088" y="1008"/>
              <a:ext cx="96" cy="96"/>
            </a:xfrm>
            <a:prstGeom prst="ellipse">
              <a:avLst/>
            </a:prstGeom>
            <a:gradFill rotWithShape="1">
              <a:gsLst>
                <a:gs pos="0">
                  <a:srgbClr val="CC3300"/>
                </a:gs>
                <a:gs pos="100000">
                  <a:srgbClr val="CC3300">
                    <a:gamma/>
                    <a:shade val="46275"/>
                    <a:invGamma/>
                  </a:srgb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grpSp>
        <p:nvGrpSpPr>
          <p:cNvPr id="63510" name="Group 22"/>
          <p:cNvGrpSpPr>
            <a:grpSpLocks/>
          </p:cNvGrpSpPr>
          <p:nvPr/>
        </p:nvGrpSpPr>
        <p:grpSpPr bwMode="auto">
          <a:xfrm>
            <a:off x="914400" y="1295400"/>
            <a:ext cx="4495800" cy="152400"/>
            <a:chOff x="576" y="816"/>
            <a:chExt cx="2832" cy="96"/>
          </a:xfrm>
        </p:grpSpPr>
        <p:sp>
          <p:nvSpPr>
            <p:cNvPr id="63511" name="AutoShape 23"/>
            <p:cNvSpPr>
              <a:spLocks noChangeArrowheads="1"/>
            </p:cNvSpPr>
            <p:nvPr/>
          </p:nvSpPr>
          <p:spPr bwMode="auto">
            <a:xfrm>
              <a:off x="576" y="816"/>
              <a:ext cx="768" cy="96"/>
            </a:xfrm>
            <a:prstGeom prst="rightArrow">
              <a:avLst>
                <a:gd name="adj1" fmla="val 50000"/>
                <a:gd name="adj2" fmla="val 20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12" name="AutoShape 24"/>
            <p:cNvSpPr>
              <a:spLocks noChangeArrowheads="1"/>
            </p:cNvSpPr>
            <p:nvPr/>
          </p:nvSpPr>
          <p:spPr bwMode="auto">
            <a:xfrm>
              <a:off x="1584" y="816"/>
              <a:ext cx="576" cy="96"/>
            </a:xfrm>
            <a:prstGeom prst="rightArrow">
              <a:avLst>
                <a:gd name="adj1" fmla="val 50000"/>
                <a:gd name="adj2" fmla="val 1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13" name="AutoShape 25"/>
            <p:cNvSpPr>
              <a:spLocks noChangeArrowheads="1"/>
            </p:cNvSpPr>
            <p:nvPr/>
          </p:nvSpPr>
          <p:spPr bwMode="auto">
            <a:xfrm>
              <a:off x="2400" y="816"/>
              <a:ext cx="336" cy="96"/>
            </a:xfrm>
            <a:prstGeom prst="rightArrow">
              <a:avLst>
                <a:gd name="adj1" fmla="val 50000"/>
                <a:gd name="adj2" fmla="val 8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14" name="AutoShape 26"/>
            <p:cNvSpPr>
              <a:spLocks noChangeArrowheads="1"/>
            </p:cNvSpPr>
            <p:nvPr/>
          </p:nvSpPr>
          <p:spPr bwMode="auto">
            <a:xfrm>
              <a:off x="2928" y="816"/>
              <a:ext cx="192" cy="96"/>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sp>
          <p:nvSpPr>
            <p:cNvPr id="63515" name="AutoShape 27"/>
            <p:cNvSpPr>
              <a:spLocks noChangeArrowheads="1"/>
            </p:cNvSpPr>
            <p:nvPr/>
          </p:nvSpPr>
          <p:spPr bwMode="auto">
            <a:xfrm>
              <a:off x="3312" y="816"/>
              <a:ext cx="96" cy="96"/>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smtClean="0">
                <a:solidFill>
                  <a:srgbClr val="000000"/>
                </a:solidFill>
                <a:latin typeface="Arial" charset="0"/>
              </a:endParaRPr>
            </a:p>
          </p:txBody>
        </p:sp>
      </p:grpSp>
      <p:sp>
        <p:nvSpPr>
          <p:cNvPr id="63516" name="Rectangle 28"/>
          <p:cNvSpPr>
            <a:spLocks noGrp="1" noChangeArrowheads="1"/>
          </p:cNvSpPr>
          <p:nvPr>
            <p:ph type="ctrTitle"/>
          </p:nvPr>
        </p:nvSpPr>
        <p:spPr>
          <a:xfrm>
            <a:off x="-152400" y="152400"/>
            <a:ext cx="9448800" cy="1143000"/>
          </a:xfrm>
          <a:ln/>
        </p:spPr>
        <p:txBody>
          <a:bodyPr/>
          <a:lstStyle/>
          <a:p>
            <a:r>
              <a:rPr lang="en-US" altLang="he-IL" sz="4000" b="1">
                <a:solidFill>
                  <a:srgbClr val="0066FF"/>
                </a:solidFill>
              </a:rPr>
              <a:t>Mean Shift Strengths &amp; Weaknesses</a:t>
            </a:r>
          </a:p>
        </p:txBody>
      </p:sp>
      <p:sp>
        <p:nvSpPr>
          <p:cNvPr id="63517" name="Text Box 29"/>
          <p:cNvSpPr txBox="1">
            <a:spLocks noChangeArrowheads="1"/>
          </p:cNvSpPr>
          <p:nvPr/>
        </p:nvSpPr>
        <p:spPr bwMode="auto">
          <a:xfrm>
            <a:off x="381000" y="2052638"/>
            <a:ext cx="3743325"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u="sng" smtClean="0">
                <a:solidFill>
                  <a:srgbClr val="0000FF"/>
                </a:solidFill>
                <a:latin typeface="Arial" charset="0"/>
              </a:rPr>
              <a:t>Strengths</a:t>
            </a:r>
            <a:r>
              <a:rPr lang="en-US" altLang="sk-SK" smtClean="0">
                <a:solidFill>
                  <a:srgbClr val="0000FF"/>
                </a:solidFill>
                <a:latin typeface="Arial" charset="0"/>
              </a:rPr>
              <a:t> :</a:t>
            </a:r>
          </a:p>
          <a:p>
            <a:pPr eaLnBrk="1" hangingPunct="1"/>
            <a:endParaRPr lang="en-US" altLang="sk-SK" u="sng" smtClean="0">
              <a:solidFill>
                <a:srgbClr val="0000FF"/>
              </a:solidFill>
              <a:latin typeface="Arial" charset="0"/>
            </a:endParaRPr>
          </a:p>
          <a:p>
            <a:pPr eaLnBrk="1" hangingPunct="1">
              <a:buFontTx/>
              <a:buChar char="•"/>
            </a:pPr>
            <a:r>
              <a:rPr lang="en-US" altLang="sk-SK" smtClean="0">
                <a:solidFill>
                  <a:srgbClr val="0000FF"/>
                </a:solidFill>
                <a:latin typeface="Arial" charset="0"/>
              </a:rPr>
              <a:t> Application independent tool</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Suitable for real data analysis</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Does not assume any prior shape</a:t>
            </a:r>
            <a:br>
              <a:rPr lang="en-US" altLang="sk-SK" smtClean="0">
                <a:solidFill>
                  <a:srgbClr val="0000FF"/>
                </a:solidFill>
                <a:latin typeface="Arial" charset="0"/>
              </a:rPr>
            </a:br>
            <a:r>
              <a:rPr lang="en-US" altLang="sk-SK" smtClean="0">
                <a:solidFill>
                  <a:srgbClr val="0000FF"/>
                </a:solidFill>
                <a:latin typeface="Arial" charset="0"/>
              </a:rPr>
              <a:t>  (e.g. elliptical) on data clusters</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Can handle arbitrary feature</a:t>
            </a:r>
            <a:br>
              <a:rPr lang="en-US" altLang="sk-SK" smtClean="0">
                <a:solidFill>
                  <a:srgbClr val="0000FF"/>
                </a:solidFill>
                <a:latin typeface="Arial" charset="0"/>
              </a:rPr>
            </a:br>
            <a:r>
              <a:rPr lang="en-US" altLang="sk-SK" smtClean="0">
                <a:solidFill>
                  <a:srgbClr val="0000FF"/>
                </a:solidFill>
                <a:latin typeface="Arial" charset="0"/>
              </a:rPr>
              <a:t>   spaces</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Only ONE parameter to choose</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a:t>
            </a:r>
            <a:r>
              <a:rPr lang="en-US" altLang="sk-SK" i="1" smtClean="0">
                <a:solidFill>
                  <a:srgbClr val="FF0000"/>
                </a:solidFill>
                <a:latin typeface="Arial" charset="0"/>
              </a:rPr>
              <a:t>h</a:t>
            </a:r>
            <a:r>
              <a:rPr lang="en-US" altLang="sk-SK" smtClean="0">
                <a:solidFill>
                  <a:srgbClr val="0000FF"/>
                </a:solidFill>
                <a:latin typeface="Arial" charset="0"/>
              </a:rPr>
              <a:t> (window size) has a physical</a:t>
            </a:r>
            <a:br>
              <a:rPr lang="en-US" altLang="sk-SK" smtClean="0">
                <a:solidFill>
                  <a:srgbClr val="0000FF"/>
                </a:solidFill>
                <a:latin typeface="Arial" charset="0"/>
              </a:rPr>
            </a:br>
            <a:r>
              <a:rPr lang="en-US" altLang="sk-SK" smtClean="0">
                <a:solidFill>
                  <a:srgbClr val="0000FF"/>
                </a:solidFill>
                <a:latin typeface="Arial" charset="0"/>
              </a:rPr>
              <a:t>   meaning, unlike K-Means</a:t>
            </a:r>
          </a:p>
        </p:txBody>
      </p:sp>
      <p:sp>
        <p:nvSpPr>
          <p:cNvPr id="63518" name="Text Box 30"/>
          <p:cNvSpPr txBox="1">
            <a:spLocks noChangeArrowheads="1"/>
          </p:cNvSpPr>
          <p:nvPr/>
        </p:nvSpPr>
        <p:spPr bwMode="auto">
          <a:xfrm>
            <a:off x="5172075" y="2052638"/>
            <a:ext cx="3590925"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u="sng" smtClean="0">
                <a:solidFill>
                  <a:srgbClr val="0000FF"/>
                </a:solidFill>
                <a:latin typeface="Arial" charset="0"/>
              </a:rPr>
              <a:t>Weaknesses</a:t>
            </a:r>
            <a:r>
              <a:rPr lang="en-US" altLang="sk-SK" smtClean="0">
                <a:solidFill>
                  <a:srgbClr val="0000FF"/>
                </a:solidFill>
                <a:latin typeface="Arial" charset="0"/>
              </a:rPr>
              <a:t> :</a:t>
            </a:r>
          </a:p>
          <a:p>
            <a:pPr eaLnBrk="1" hangingPunct="1"/>
            <a:endParaRPr lang="en-US" altLang="sk-SK" u="sng" smtClean="0">
              <a:solidFill>
                <a:srgbClr val="0000FF"/>
              </a:solidFill>
              <a:latin typeface="Arial" charset="0"/>
            </a:endParaRPr>
          </a:p>
          <a:p>
            <a:pPr eaLnBrk="1" hangingPunct="1">
              <a:buFontTx/>
              <a:buChar char="•"/>
            </a:pPr>
            <a:r>
              <a:rPr lang="en-US" altLang="sk-SK" smtClean="0">
                <a:solidFill>
                  <a:srgbClr val="0000FF"/>
                </a:solidFill>
                <a:latin typeface="Arial" charset="0"/>
              </a:rPr>
              <a:t> The window size (bandwidth </a:t>
            </a:r>
            <a:br>
              <a:rPr lang="en-US" altLang="sk-SK" smtClean="0">
                <a:solidFill>
                  <a:srgbClr val="0000FF"/>
                </a:solidFill>
                <a:latin typeface="Arial" charset="0"/>
              </a:rPr>
            </a:br>
            <a:r>
              <a:rPr lang="en-US" altLang="sk-SK" smtClean="0">
                <a:solidFill>
                  <a:srgbClr val="0000FF"/>
                </a:solidFill>
                <a:latin typeface="Arial" charset="0"/>
              </a:rPr>
              <a:t>   selection) is not trivial</a:t>
            </a:r>
          </a:p>
          <a:p>
            <a:pPr eaLnBrk="1" hangingPunct="1">
              <a:buFontTx/>
              <a:buChar char="•"/>
            </a:pPr>
            <a:endParaRPr lang="en-US" altLang="sk-SK" smtClean="0">
              <a:solidFill>
                <a:srgbClr val="0000FF"/>
              </a:solidFill>
              <a:latin typeface="Arial" charset="0"/>
            </a:endParaRPr>
          </a:p>
          <a:p>
            <a:pPr eaLnBrk="1" hangingPunct="1">
              <a:buFontTx/>
              <a:buChar char="•"/>
            </a:pPr>
            <a:r>
              <a:rPr lang="en-US" altLang="sk-SK" smtClean="0">
                <a:solidFill>
                  <a:srgbClr val="0000FF"/>
                </a:solidFill>
                <a:latin typeface="Arial" charset="0"/>
              </a:rPr>
              <a:t> Inappropriate window size can</a:t>
            </a:r>
            <a:br>
              <a:rPr lang="en-US" altLang="sk-SK" smtClean="0">
                <a:solidFill>
                  <a:srgbClr val="0000FF"/>
                </a:solidFill>
                <a:latin typeface="Arial" charset="0"/>
              </a:rPr>
            </a:br>
            <a:r>
              <a:rPr lang="en-US" altLang="sk-SK" smtClean="0">
                <a:solidFill>
                  <a:srgbClr val="0000FF"/>
                </a:solidFill>
                <a:latin typeface="Arial" charset="0"/>
              </a:rPr>
              <a:t>  cause modes to be merged, </a:t>
            </a:r>
            <a:br>
              <a:rPr lang="en-US" altLang="sk-SK" smtClean="0">
                <a:solidFill>
                  <a:srgbClr val="0000FF"/>
                </a:solidFill>
                <a:latin typeface="Arial" charset="0"/>
              </a:rPr>
            </a:br>
            <a:r>
              <a:rPr lang="en-US" altLang="sk-SK" smtClean="0">
                <a:solidFill>
                  <a:srgbClr val="0000FF"/>
                </a:solidFill>
                <a:latin typeface="Arial" charset="0"/>
              </a:rPr>
              <a:t>  or generate additional “shallow”</a:t>
            </a:r>
            <a:br>
              <a:rPr lang="en-US" altLang="sk-SK" smtClean="0">
                <a:solidFill>
                  <a:srgbClr val="0000FF"/>
                </a:solidFill>
                <a:latin typeface="Arial" charset="0"/>
              </a:rPr>
            </a:br>
            <a:r>
              <a:rPr lang="en-US" altLang="sk-SK" smtClean="0">
                <a:solidFill>
                  <a:srgbClr val="0000FF"/>
                </a:solidFill>
                <a:latin typeface="Arial" charset="0"/>
              </a:rPr>
              <a:t>  modes </a:t>
            </a:r>
            <a:r>
              <a:rPr lang="en-US" altLang="sk-SK" smtClean="0">
                <a:solidFill>
                  <a:srgbClr val="0000FF"/>
                </a:solidFill>
                <a:latin typeface="Arial" charset="0"/>
                <a:sym typeface="Wingdings" pitchFamily="2" charset="2"/>
              </a:rPr>
              <a:t>  Use adaptive window</a:t>
            </a:r>
            <a:br>
              <a:rPr lang="en-US" altLang="sk-SK" smtClean="0">
                <a:solidFill>
                  <a:srgbClr val="0000FF"/>
                </a:solidFill>
                <a:latin typeface="Arial" charset="0"/>
                <a:sym typeface="Wingdings" pitchFamily="2" charset="2"/>
              </a:rPr>
            </a:br>
            <a:r>
              <a:rPr lang="en-US" altLang="sk-SK" smtClean="0">
                <a:solidFill>
                  <a:srgbClr val="0000FF"/>
                </a:solidFill>
                <a:latin typeface="Arial" charset="0"/>
                <a:sym typeface="Wingdings" pitchFamily="2" charset="2"/>
              </a:rPr>
              <a:t>  size</a:t>
            </a:r>
            <a:endParaRPr lang="en-US" altLang="sk-SK" smtClean="0">
              <a:solidFill>
                <a:srgbClr val="0000FF"/>
              </a:solidFill>
              <a:latin typeface="Arial" charset="0"/>
            </a:endParaRPr>
          </a:p>
        </p:txBody>
      </p:sp>
      <p:sp>
        <p:nvSpPr>
          <p:cNvPr id="63519" name="Line 31"/>
          <p:cNvSpPr>
            <a:spLocks noChangeShapeType="1"/>
          </p:cNvSpPr>
          <p:nvPr/>
        </p:nvSpPr>
        <p:spPr bwMode="auto">
          <a:xfrm>
            <a:off x="4572000" y="2133600"/>
            <a:ext cx="0" cy="434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sk-SK" smtClean="0">
              <a:solidFill>
                <a:srgbClr val="000000"/>
              </a:solidFill>
              <a:latin typeface="Arial" charset="0"/>
            </a:endParaRPr>
          </a:p>
        </p:txBody>
      </p:sp>
    </p:spTree>
    <p:extLst>
      <p:ext uri="{BB962C8B-B14F-4D97-AF65-F5344CB8AC3E}">
        <p14:creationId xmlns:p14="http://schemas.microsoft.com/office/powerpoint/2010/main" val="55832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51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51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51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51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517">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517">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3517">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3518">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518">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35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17" grpId="0" build="p"/>
      <p:bldP spid="63518"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2457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291" t="14908" r="20469" b="11111"/>
          <a:stretch/>
        </p:blipFill>
        <p:spPr bwMode="auto">
          <a:xfrm>
            <a:off x="263988" y="164361"/>
            <a:ext cx="6324600" cy="459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688" y="3948113"/>
            <a:ext cx="381000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97716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sp>
        <p:nvSpPr>
          <p:cNvPr id="3" name="Content Placeholder 2"/>
          <p:cNvSpPr>
            <a:spLocks noGrp="1"/>
          </p:cNvSpPr>
          <p:nvPr>
            <p:ph idx="1"/>
          </p:nvPr>
        </p:nvSpPr>
        <p:spPr/>
        <p:txBody>
          <a:bodyPr/>
          <a:lstStyle/>
          <a:p>
            <a:endParaRPr lang="sk-SK"/>
          </a:p>
        </p:txBody>
      </p:sp>
      <p:pic>
        <p:nvPicPr>
          <p:cNvPr id="256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059" t="20371" r="11094" b="37870"/>
          <a:stretch/>
        </p:blipFill>
        <p:spPr bwMode="auto">
          <a:xfrm>
            <a:off x="466725" y="3540171"/>
            <a:ext cx="8229600" cy="2980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4948" t="45833" r="7812" b="36482"/>
          <a:stretch/>
        </p:blipFill>
        <p:spPr bwMode="auto">
          <a:xfrm>
            <a:off x="2076450" y="2145341"/>
            <a:ext cx="5010150" cy="105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3288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ctrTitle"/>
          </p:nvPr>
        </p:nvSpPr>
        <p:spPr>
          <a:xfrm>
            <a:off x="-152400" y="76200"/>
            <a:ext cx="9448800" cy="1143000"/>
          </a:xfrm>
          <a:ln/>
        </p:spPr>
        <p:txBody>
          <a:bodyPr/>
          <a:lstStyle/>
          <a:p>
            <a:r>
              <a:rPr lang="en-US" altLang="he-IL" b="1">
                <a:solidFill>
                  <a:srgbClr val="0066FF"/>
                </a:solidFill>
              </a:rPr>
              <a:t>Segmentation</a:t>
            </a:r>
            <a:br>
              <a:rPr lang="en-US" altLang="he-IL" b="1">
                <a:solidFill>
                  <a:srgbClr val="0066FF"/>
                </a:solidFill>
              </a:rPr>
            </a:br>
            <a:r>
              <a:rPr lang="en-US" altLang="he-IL" sz="2400" b="1">
                <a:solidFill>
                  <a:srgbClr val="0066FF"/>
                </a:solidFill>
              </a:rPr>
              <a:t>Example</a:t>
            </a:r>
            <a:endParaRPr lang="en-US" altLang="he-IL" sz="2800" b="1">
              <a:solidFill>
                <a:srgbClr val="0066FF"/>
              </a:solidFill>
            </a:endParaRPr>
          </a:p>
        </p:txBody>
      </p:sp>
      <p:pic>
        <p:nvPicPr>
          <p:cNvPr id="9627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688" y="1752600"/>
            <a:ext cx="4238625"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1"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7400" y="3892550"/>
            <a:ext cx="2095500" cy="207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72" name="Rectangle 16"/>
          <p:cNvSpPr>
            <a:spLocks noChangeArrowheads="1"/>
          </p:cNvSpPr>
          <p:nvPr/>
        </p:nvSpPr>
        <p:spPr bwMode="auto">
          <a:xfrm>
            <a:off x="1314450" y="4514850"/>
            <a:ext cx="3181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sk-SK" smtClean="0">
                <a:solidFill>
                  <a:srgbClr val="CC3300"/>
                </a:solidFill>
                <a:latin typeface="Arial" charset="0"/>
              </a:rPr>
              <a:t>…when feature space is only </a:t>
            </a:r>
          </a:p>
          <a:p>
            <a:pPr eaLnBrk="1" hangingPunct="1"/>
            <a:r>
              <a:rPr lang="en-US" altLang="sk-SK" smtClean="0">
                <a:solidFill>
                  <a:srgbClr val="CC3300"/>
                </a:solidFill>
                <a:latin typeface="Arial" charset="0"/>
              </a:rPr>
              <a:t>gray levels…</a:t>
            </a:r>
          </a:p>
        </p:txBody>
      </p:sp>
    </p:spTree>
    <p:extLst>
      <p:ext uri="{BB962C8B-B14F-4D97-AF65-F5344CB8AC3E}">
        <p14:creationId xmlns:p14="http://schemas.microsoft.com/office/powerpoint/2010/main" val="2601528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6271"/>
                                        </p:tgtEl>
                                        <p:attrNameLst>
                                          <p:attrName>style.visibility</p:attrName>
                                        </p:attrNameLst>
                                      </p:cBhvr>
                                      <p:to>
                                        <p:strVal val="visible"/>
                                      </p:to>
                                    </p:set>
                                    <p:animEffect transition="in" filter="dissolve">
                                      <p:cBhvr>
                                        <p:cTn id="7" dur="500"/>
                                        <p:tgtEl>
                                          <p:spTgt spid="9627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6272"/>
                                        </p:tgtEl>
                                        <p:attrNameLst>
                                          <p:attrName>style.visibility</p:attrName>
                                        </p:attrNameLst>
                                      </p:cBhvr>
                                      <p:to>
                                        <p:strVal val="visible"/>
                                      </p:to>
                                    </p:set>
                                    <p:animEffect transition="in" filter="dissolve">
                                      <p:cBhvr>
                                        <p:cTn id="10" dur="500"/>
                                        <p:tgtEl>
                                          <p:spTgt spid="96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7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ctrTitle"/>
          </p:nvPr>
        </p:nvSpPr>
        <p:spPr>
          <a:xfrm>
            <a:off x="-152400" y="76200"/>
            <a:ext cx="9448800" cy="1143000"/>
          </a:xfrm>
          <a:ln/>
        </p:spPr>
        <p:txBody>
          <a:bodyPr/>
          <a:lstStyle/>
          <a:p>
            <a:r>
              <a:rPr lang="en-US" altLang="he-IL" b="1">
                <a:solidFill>
                  <a:srgbClr val="0066FF"/>
                </a:solidFill>
              </a:rPr>
              <a:t>Segmentation</a:t>
            </a:r>
            <a:br>
              <a:rPr lang="en-US" altLang="he-IL" b="1">
                <a:solidFill>
                  <a:srgbClr val="0066FF"/>
                </a:solidFill>
              </a:rPr>
            </a:br>
            <a:r>
              <a:rPr lang="en-US" altLang="he-IL" sz="2400" b="1">
                <a:solidFill>
                  <a:srgbClr val="0066FF"/>
                </a:solidFill>
              </a:rPr>
              <a:t>Example</a:t>
            </a:r>
          </a:p>
        </p:txBody>
      </p:sp>
      <p:pic>
        <p:nvPicPr>
          <p:cNvPr id="1024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7888" y="2447925"/>
            <a:ext cx="4848225"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15618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ctrTitle"/>
          </p:nvPr>
        </p:nvSpPr>
        <p:spPr>
          <a:xfrm>
            <a:off x="-152400" y="76200"/>
            <a:ext cx="9448800" cy="1143000"/>
          </a:xfrm>
          <a:ln/>
        </p:spPr>
        <p:txBody>
          <a:bodyPr/>
          <a:lstStyle/>
          <a:p>
            <a:r>
              <a:rPr lang="en-US" altLang="he-IL" b="1">
                <a:solidFill>
                  <a:srgbClr val="0066FF"/>
                </a:solidFill>
              </a:rPr>
              <a:t>Segmentation</a:t>
            </a:r>
            <a:br>
              <a:rPr lang="en-US" altLang="he-IL" b="1">
                <a:solidFill>
                  <a:srgbClr val="0066FF"/>
                </a:solidFill>
              </a:rPr>
            </a:br>
            <a:r>
              <a:rPr lang="en-US" altLang="he-IL" sz="2400" b="1">
                <a:solidFill>
                  <a:srgbClr val="0066FF"/>
                </a:solidFill>
              </a:rPr>
              <a:t>Example</a:t>
            </a:r>
          </a:p>
        </p:txBody>
      </p:sp>
      <p:pic>
        <p:nvPicPr>
          <p:cNvPr id="1044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013" y="1876425"/>
            <a:ext cx="51339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542891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p:txBody>
          <a:bodyPr/>
          <a:lstStyle/>
          <a:p>
            <a:r>
              <a:rPr lang="en-US"/>
              <a:t>Clustering-based segmentation</a:t>
            </a:r>
          </a:p>
        </p:txBody>
      </p:sp>
      <p:sp>
        <p:nvSpPr>
          <p:cNvPr id="1277955" name="Rectangle 3"/>
          <p:cNvSpPr>
            <a:spLocks noGrp="1" noChangeArrowheads="1"/>
          </p:cNvSpPr>
          <p:nvPr>
            <p:ph type="body" idx="1"/>
          </p:nvPr>
        </p:nvSpPr>
        <p:spPr>
          <a:xfrm>
            <a:off x="522288" y="1631950"/>
            <a:ext cx="8229600" cy="4530725"/>
          </a:xfrm>
        </p:spPr>
        <p:txBody>
          <a:bodyPr/>
          <a:lstStyle/>
          <a:p>
            <a:r>
              <a:rPr lang="sk-SK" dirty="0" smtClean="0"/>
              <a:t>Môžeme použiť </a:t>
            </a:r>
            <a:r>
              <a:rPr lang="en-US" dirty="0" smtClean="0"/>
              <a:t>K-means </a:t>
            </a:r>
            <a:r>
              <a:rPr lang="sk-SK" dirty="0" smtClean="0"/>
              <a:t>algoritmus</a:t>
            </a:r>
            <a:endParaRPr lang="en-US" dirty="0"/>
          </a:p>
        </p:txBody>
      </p:sp>
      <p:grpSp>
        <p:nvGrpSpPr>
          <p:cNvPr id="1278002" name="Group 50"/>
          <p:cNvGrpSpPr>
            <a:grpSpLocks/>
          </p:cNvGrpSpPr>
          <p:nvPr/>
        </p:nvGrpSpPr>
        <p:grpSpPr bwMode="auto">
          <a:xfrm>
            <a:off x="1258888" y="3114675"/>
            <a:ext cx="2362200" cy="1981200"/>
            <a:chOff x="793" y="1962"/>
            <a:chExt cx="1488" cy="1248"/>
          </a:xfrm>
        </p:grpSpPr>
        <p:sp>
          <p:nvSpPr>
            <p:cNvPr id="1277956" name="Rectangle 4"/>
            <p:cNvSpPr>
              <a:spLocks noChangeArrowheads="1"/>
            </p:cNvSpPr>
            <p:nvPr/>
          </p:nvSpPr>
          <p:spPr bwMode="auto">
            <a:xfrm>
              <a:off x="793" y="1962"/>
              <a:ext cx="1488" cy="1248"/>
            </a:xfrm>
            <a:prstGeom prst="rect">
              <a:avLst/>
            </a:prstGeom>
            <a:solidFill>
              <a:srgbClr val="FFFFFF"/>
            </a:solidFill>
            <a:ln w="1908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57" name="Oval 5"/>
            <p:cNvSpPr>
              <a:spLocks noChangeArrowheads="1"/>
            </p:cNvSpPr>
            <p:nvPr/>
          </p:nvSpPr>
          <p:spPr bwMode="auto">
            <a:xfrm>
              <a:off x="1081" y="2106"/>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58" name="Oval 6"/>
            <p:cNvSpPr>
              <a:spLocks noChangeArrowheads="1"/>
            </p:cNvSpPr>
            <p:nvPr/>
          </p:nvSpPr>
          <p:spPr bwMode="auto">
            <a:xfrm>
              <a:off x="1177" y="2202"/>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59" name="Oval 7"/>
            <p:cNvSpPr>
              <a:spLocks noChangeArrowheads="1"/>
            </p:cNvSpPr>
            <p:nvPr/>
          </p:nvSpPr>
          <p:spPr bwMode="auto">
            <a:xfrm>
              <a:off x="1129" y="2346"/>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0" name="Oval 8"/>
            <p:cNvSpPr>
              <a:spLocks noChangeArrowheads="1"/>
            </p:cNvSpPr>
            <p:nvPr/>
          </p:nvSpPr>
          <p:spPr bwMode="auto">
            <a:xfrm>
              <a:off x="937" y="225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1" name="Oval 9"/>
            <p:cNvSpPr>
              <a:spLocks noChangeArrowheads="1"/>
            </p:cNvSpPr>
            <p:nvPr/>
          </p:nvSpPr>
          <p:spPr bwMode="auto">
            <a:xfrm>
              <a:off x="1801" y="2394"/>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2" name="Oval 10"/>
            <p:cNvSpPr>
              <a:spLocks noChangeArrowheads="1"/>
            </p:cNvSpPr>
            <p:nvPr/>
          </p:nvSpPr>
          <p:spPr bwMode="auto">
            <a:xfrm>
              <a:off x="1753" y="225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3" name="Oval 11"/>
            <p:cNvSpPr>
              <a:spLocks noChangeArrowheads="1"/>
            </p:cNvSpPr>
            <p:nvPr/>
          </p:nvSpPr>
          <p:spPr bwMode="auto">
            <a:xfrm>
              <a:off x="2041" y="2394"/>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4" name="Oval 12"/>
            <p:cNvSpPr>
              <a:spLocks noChangeArrowheads="1"/>
            </p:cNvSpPr>
            <p:nvPr/>
          </p:nvSpPr>
          <p:spPr bwMode="auto">
            <a:xfrm>
              <a:off x="1897" y="249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5" name="Oval 13"/>
            <p:cNvSpPr>
              <a:spLocks noChangeArrowheads="1"/>
            </p:cNvSpPr>
            <p:nvPr/>
          </p:nvSpPr>
          <p:spPr bwMode="auto">
            <a:xfrm>
              <a:off x="1897" y="2298"/>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6" name="Oval 14"/>
            <p:cNvSpPr>
              <a:spLocks noChangeArrowheads="1"/>
            </p:cNvSpPr>
            <p:nvPr/>
          </p:nvSpPr>
          <p:spPr bwMode="auto">
            <a:xfrm>
              <a:off x="1273" y="2874"/>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7" name="Oval 15"/>
            <p:cNvSpPr>
              <a:spLocks noChangeArrowheads="1"/>
            </p:cNvSpPr>
            <p:nvPr/>
          </p:nvSpPr>
          <p:spPr bwMode="auto">
            <a:xfrm>
              <a:off x="1465" y="273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8" name="Oval 16"/>
            <p:cNvSpPr>
              <a:spLocks noChangeArrowheads="1"/>
            </p:cNvSpPr>
            <p:nvPr/>
          </p:nvSpPr>
          <p:spPr bwMode="auto">
            <a:xfrm>
              <a:off x="1177" y="273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69" name="Oval 17"/>
            <p:cNvSpPr>
              <a:spLocks noChangeArrowheads="1"/>
            </p:cNvSpPr>
            <p:nvPr/>
          </p:nvSpPr>
          <p:spPr bwMode="auto">
            <a:xfrm>
              <a:off x="1129" y="297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0" name="Oval 18"/>
            <p:cNvSpPr>
              <a:spLocks noChangeArrowheads="1"/>
            </p:cNvSpPr>
            <p:nvPr/>
          </p:nvSpPr>
          <p:spPr bwMode="auto">
            <a:xfrm>
              <a:off x="1417" y="2922"/>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1" name="Oval 19"/>
            <p:cNvSpPr>
              <a:spLocks noChangeArrowheads="1"/>
            </p:cNvSpPr>
            <p:nvPr/>
          </p:nvSpPr>
          <p:spPr bwMode="auto">
            <a:xfrm>
              <a:off x="1033" y="225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2" name="Oval 20"/>
            <p:cNvSpPr>
              <a:spLocks noChangeArrowheads="1"/>
            </p:cNvSpPr>
            <p:nvPr/>
          </p:nvSpPr>
          <p:spPr bwMode="auto">
            <a:xfrm>
              <a:off x="1321" y="2106"/>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3" name="Oval 21"/>
            <p:cNvSpPr>
              <a:spLocks noChangeArrowheads="1"/>
            </p:cNvSpPr>
            <p:nvPr/>
          </p:nvSpPr>
          <p:spPr bwMode="auto">
            <a:xfrm>
              <a:off x="1321" y="2298"/>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4" name="Oval 22"/>
            <p:cNvSpPr>
              <a:spLocks noChangeArrowheads="1"/>
            </p:cNvSpPr>
            <p:nvPr/>
          </p:nvSpPr>
          <p:spPr bwMode="auto">
            <a:xfrm>
              <a:off x="1321" y="2730"/>
              <a:ext cx="48" cy="48"/>
            </a:xfrm>
            <a:prstGeom prst="ellipse">
              <a:avLst/>
            </a:prstGeom>
            <a:solidFill>
              <a:srgbClr val="00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277993" name="AutoShape 41"/>
          <p:cNvSpPr>
            <a:spLocks noChangeArrowheads="1"/>
          </p:cNvSpPr>
          <p:nvPr/>
        </p:nvSpPr>
        <p:spPr bwMode="auto">
          <a:xfrm>
            <a:off x="4002088" y="3800475"/>
            <a:ext cx="1143000" cy="533400"/>
          </a:xfrm>
          <a:prstGeom prst="rightArrow">
            <a:avLst>
              <a:gd name="adj1" fmla="val 50000"/>
              <a:gd name="adj2" fmla="val 53571"/>
            </a:avLst>
          </a:prstGeom>
          <a:solidFill>
            <a:srgbClr val="80808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nvGrpSpPr>
          <p:cNvPr id="1278001" name="Group 49"/>
          <p:cNvGrpSpPr>
            <a:grpSpLocks/>
          </p:cNvGrpSpPr>
          <p:nvPr/>
        </p:nvGrpSpPr>
        <p:grpSpPr bwMode="auto">
          <a:xfrm>
            <a:off x="5449888" y="3114675"/>
            <a:ext cx="2362200" cy="1981200"/>
            <a:chOff x="3433" y="1962"/>
            <a:chExt cx="1488" cy="1248"/>
          </a:xfrm>
        </p:grpSpPr>
        <p:sp>
          <p:nvSpPr>
            <p:cNvPr id="1277975" name="Rectangle 23"/>
            <p:cNvSpPr>
              <a:spLocks noChangeArrowheads="1"/>
            </p:cNvSpPr>
            <p:nvPr/>
          </p:nvSpPr>
          <p:spPr bwMode="auto">
            <a:xfrm>
              <a:off x="3433" y="1962"/>
              <a:ext cx="1488" cy="1248"/>
            </a:xfrm>
            <a:prstGeom prst="rect">
              <a:avLst/>
            </a:prstGeom>
            <a:solidFill>
              <a:srgbClr val="FFFFFF"/>
            </a:solidFill>
            <a:ln w="1908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6" name="Oval 24"/>
            <p:cNvSpPr>
              <a:spLocks noChangeArrowheads="1"/>
            </p:cNvSpPr>
            <p:nvPr/>
          </p:nvSpPr>
          <p:spPr bwMode="auto">
            <a:xfrm>
              <a:off x="3721" y="2106"/>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7" name="Oval 25"/>
            <p:cNvSpPr>
              <a:spLocks noChangeArrowheads="1"/>
            </p:cNvSpPr>
            <p:nvPr/>
          </p:nvSpPr>
          <p:spPr bwMode="auto">
            <a:xfrm>
              <a:off x="3817" y="2202"/>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8" name="Oval 26"/>
            <p:cNvSpPr>
              <a:spLocks noChangeArrowheads="1"/>
            </p:cNvSpPr>
            <p:nvPr/>
          </p:nvSpPr>
          <p:spPr bwMode="auto">
            <a:xfrm>
              <a:off x="3769" y="2346"/>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79" name="Oval 27"/>
            <p:cNvSpPr>
              <a:spLocks noChangeArrowheads="1"/>
            </p:cNvSpPr>
            <p:nvPr/>
          </p:nvSpPr>
          <p:spPr bwMode="auto">
            <a:xfrm>
              <a:off x="3577" y="2250"/>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0" name="Oval 28"/>
            <p:cNvSpPr>
              <a:spLocks noChangeArrowheads="1"/>
            </p:cNvSpPr>
            <p:nvPr/>
          </p:nvSpPr>
          <p:spPr bwMode="auto">
            <a:xfrm>
              <a:off x="4393" y="2250"/>
              <a:ext cx="48" cy="48"/>
            </a:xfrm>
            <a:prstGeom prst="ellipse">
              <a:avLst/>
            </a:prstGeom>
            <a:solidFill>
              <a:srgbClr val="FF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1" name="Oval 29"/>
            <p:cNvSpPr>
              <a:spLocks noChangeArrowheads="1"/>
            </p:cNvSpPr>
            <p:nvPr/>
          </p:nvSpPr>
          <p:spPr bwMode="auto">
            <a:xfrm>
              <a:off x="4681" y="2394"/>
              <a:ext cx="48" cy="48"/>
            </a:xfrm>
            <a:prstGeom prst="ellipse">
              <a:avLst/>
            </a:prstGeom>
            <a:solidFill>
              <a:srgbClr val="FF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2" name="Oval 30"/>
            <p:cNvSpPr>
              <a:spLocks noChangeArrowheads="1"/>
            </p:cNvSpPr>
            <p:nvPr/>
          </p:nvSpPr>
          <p:spPr bwMode="auto">
            <a:xfrm>
              <a:off x="4537" y="2490"/>
              <a:ext cx="48" cy="48"/>
            </a:xfrm>
            <a:prstGeom prst="ellipse">
              <a:avLst/>
            </a:prstGeom>
            <a:solidFill>
              <a:srgbClr val="FF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3" name="Oval 31"/>
            <p:cNvSpPr>
              <a:spLocks noChangeArrowheads="1"/>
            </p:cNvSpPr>
            <p:nvPr/>
          </p:nvSpPr>
          <p:spPr bwMode="auto">
            <a:xfrm>
              <a:off x="4537" y="2298"/>
              <a:ext cx="48" cy="48"/>
            </a:xfrm>
            <a:prstGeom prst="ellipse">
              <a:avLst/>
            </a:prstGeom>
            <a:solidFill>
              <a:srgbClr val="FF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4" name="Oval 32"/>
            <p:cNvSpPr>
              <a:spLocks noChangeArrowheads="1"/>
            </p:cNvSpPr>
            <p:nvPr/>
          </p:nvSpPr>
          <p:spPr bwMode="auto">
            <a:xfrm>
              <a:off x="3913" y="2874"/>
              <a:ext cx="48" cy="48"/>
            </a:xfrm>
            <a:prstGeom prst="ellipse">
              <a:avLst/>
            </a:prstGeom>
            <a:solidFill>
              <a:srgbClr val="33CC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5" name="Oval 33"/>
            <p:cNvSpPr>
              <a:spLocks noChangeArrowheads="1"/>
            </p:cNvSpPr>
            <p:nvPr/>
          </p:nvSpPr>
          <p:spPr bwMode="auto">
            <a:xfrm>
              <a:off x="4105" y="2730"/>
              <a:ext cx="48" cy="48"/>
            </a:xfrm>
            <a:prstGeom prst="ellipse">
              <a:avLst/>
            </a:prstGeom>
            <a:solidFill>
              <a:srgbClr val="33CC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6" name="Oval 34"/>
            <p:cNvSpPr>
              <a:spLocks noChangeArrowheads="1"/>
            </p:cNvSpPr>
            <p:nvPr/>
          </p:nvSpPr>
          <p:spPr bwMode="auto">
            <a:xfrm>
              <a:off x="3817" y="2730"/>
              <a:ext cx="48" cy="48"/>
            </a:xfrm>
            <a:prstGeom prst="ellipse">
              <a:avLst/>
            </a:prstGeom>
            <a:solidFill>
              <a:srgbClr val="33CC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7" name="Oval 35"/>
            <p:cNvSpPr>
              <a:spLocks noChangeArrowheads="1"/>
            </p:cNvSpPr>
            <p:nvPr/>
          </p:nvSpPr>
          <p:spPr bwMode="auto">
            <a:xfrm>
              <a:off x="3769" y="2970"/>
              <a:ext cx="48" cy="48"/>
            </a:xfrm>
            <a:prstGeom prst="ellipse">
              <a:avLst/>
            </a:prstGeom>
            <a:solidFill>
              <a:srgbClr val="33CC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8" name="Oval 36"/>
            <p:cNvSpPr>
              <a:spLocks noChangeArrowheads="1"/>
            </p:cNvSpPr>
            <p:nvPr/>
          </p:nvSpPr>
          <p:spPr bwMode="auto">
            <a:xfrm>
              <a:off x="4057" y="2922"/>
              <a:ext cx="48" cy="48"/>
            </a:xfrm>
            <a:prstGeom prst="ellipse">
              <a:avLst/>
            </a:prstGeom>
            <a:solidFill>
              <a:srgbClr val="33CC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89" name="Oval 37"/>
            <p:cNvSpPr>
              <a:spLocks noChangeArrowheads="1"/>
            </p:cNvSpPr>
            <p:nvPr/>
          </p:nvSpPr>
          <p:spPr bwMode="auto">
            <a:xfrm>
              <a:off x="3673" y="2250"/>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90" name="Oval 38"/>
            <p:cNvSpPr>
              <a:spLocks noChangeArrowheads="1"/>
            </p:cNvSpPr>
            <p:nvPr/>
          </p:nvSpPr>
          <p:spPr bwMode="auto">
            <a:xfrm>
              <a:off x="3961" y="2106"/>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91" name="Oval 39"/>
            <p:cNvSpPr>
              <a:spLocks noChangeArrowheads="1"/>
            </p:cNvSpPr>
            <p:nvPr/>
          </p:nvSpPr>
          <p:spPr bwMode="auto">
            <a:xfrm>
              <a:off x="3961" y="2298"/>
              <a:ext cx="48" cy="48"/>
            </a:xfrm>
            <a:prstGeom prst="ellipse">
              <a:avLst/>
            </a:prstGeom>
            <a:solidFill>
              <a:srgbClr val="B2B2B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92" name="Oval 40"/>
            <p:cNvSpPr>
              <a:spLocks noChangeArrowheads="1"/>
            </p:cNvSpPr>
            <p:nvPr/>
          </p:nvSpPr>
          <p:spPr bwMode="auto">
            <a:xfrm>
              <a:off x="3961" y="2730"/>
              <a:ext cx="48" cy="48"/>
            </a:xfrm>
            <a:prstGeom prst="ellipse">
              <a:avLst/>
            </a:prstGeom>
            <a:solidFill>
              <a:srgbClr val="33CC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pic>
          <p:nvPicPr>
            <p:cNvPr id="1277994" name="Picture 4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1" y="2063"/>
              <a:ext cx="180" cy="1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77995" name="Picture 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5" y="2442"/>
              <a:ext cx="190" cy="1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77996" name="Picture 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0" y="2922"/>
              <a:ext cx="190" cy="14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77997" name="Rectangle 45"/>
            <p:cNvSpPr>
              <a:spLocks noChangeArrowheads="1"/>
            </p:cNvSpPr>
            <p:nvPr/>
          </p:nvSpPr>
          <p:spPr bwMode="auto">
            <a:xfrm>
              <a:off x="3913" y="2826"/>
              <a:ext cx="96" cy="96"/>
            </a:xfrm>
            <a:prstGeom prst="rect">
              <a:avLst/>
            </a:prstGeom>
            <a:noFill/>
            <a:ln w="28440">
              <a:solidFill>
                <a:srgbClr val="33CC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98" name="Rectangle 46"/>
            <p:cNvSpPr>
              <a:spLocks noChangeArrowheads="1"/>
            </p:cNvSpPr>
            <p:nvPr/>
          </p:nvSpPr>
          <p:spPr bwMode="auto">
            <a:xfrm>
              <a:off x="4489" y="2346"/>
              <a:ext cx="96" cy="96"/>
            </a:xfrm>
            <a:prstGeom prst="rect">
              <a:avLst/>
            </a:prstGeom>
            <a:noFill/>
            <a:ln w="2844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7999" name="Rectangle 47"/>
            <p:cNvSpPr>
              <a:spLocks noChangeArrowheads="1"/>
            </p:cNvSpPr>
            <p:nvPr/>
          </p:nvSpPr>
          <p:spPr bwMode="auto">
            <a:xfrm>
              <a:off x="3769" y="2202"/>
              <a:ext cx="96" cy="96"/>
            </a:xfrm>
            <a:prstGeom prst="rect">
              <a:avLst/>
            </a:prstGeom>
            <a:noFill/>
            <a:ln w="28440">
              <a:solidFill>
                <a:srgbClr val="B2B2B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78000" name="Oval 48"/>
            <p:cNvSpPr>
              <a:spLocks noChangeArrowheads="1"/>
            </p:cNvSpPr>
            <p:nvPr/>
          </p:nvSpPr>
          <p:spPr bwMode="auto">
            <a:xfrm>
              <a:off x="4441" y="2394"/>
              <a:ext cx="48" cy="48"/>
            </a:xfrm>
            <a:prstGeom prst="ellipse">
              <a:avLst/>
            </a:prstGeom>
            <a:solidFill>
              <a:srgbClr val="FF00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6193542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chorCtr="1"/>
          <a:lstStyle/>
          <a:p>
            <a:r>
              <a:rPr lang="en-US"/>
              <a:t>K-Means Clustering</a:t>
            </a:r>
          </a:p>
        </p:txBody>
      </p:sp>
      <p:sp>
        <p:nvSpPr>
          <p:cNvPr id="506883" name="Rectangle 3"/>
          <p:cNvSpPr>
            <a:spLocks noChangeArrowheads="1"/>
          </p:cNvSpPr>
          <p:nvPr/>
        </p:nvSpPr>
        <p:spPr bwMode="auto">
          <a:xfrm>
            <a:off x="647700" y="1557338"/>
            <a:ext cx="8101013"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buFont typeface="Wingdings" pitchFamily="2" charset="2"/>
              <a:buChar char="§"/>
            </a:pPr>
            <a:r>
              <a:rPr lang="sk-SK" sz="3200" dirty="0" smtClean="0"/>
              <a:t>Vygeneruj </a:t>
            </a:r>
            <a:r>
              <a:rPr lang="sk-SK" sz="3200" dirty="0"/>
              <a:t>začiatočné rozdelenie </a:t>
            </a:r>
            <a:endParaRPr lang="en-US" sz="3200" dirty="0"/>
          </a:p>
          <a:p>
            <a:pPr marL="457200" indent="-457200">
              <a:buFont typeface="Wingdings" pitchFamily="2" charset="2"/>
              <a:buChar char="§"/>
            </a:pPr>
            <a:r>
              <a:rPr lang="sk-SK" sz="3200" dirty="0" smtClean="0"/>
              <a:t>Nájdi </a:t>
            </a:r>
            <a:r>
              <a:rPr lang="sk-SK" sz="3200" dirty="0"/>
              <a:t>centroid každého </a:t>
            </a:r>
            <a:r>
              <a:rPr lang="sk-SK" sz="3200" dirty="0" smtClean="0"/>
              <a:t>zhluku</a:t>
            </a:r>
          </a:p>
          <a:p>
            <a:pPr marL="457200" indent="-457200">
              <a:buFont typeface="Wingdings" pitchFamily="2" charset="2"/>
              <a:buChar char="§"/>
            </a:pPr>
            <a:r>
              <a:rPr lang="sk-SK" sz="3200" dirty="0" smtClean="0"/>
              <a:t>Pre </a:t>
            </a:r>
            <a:r>
              <a:rPr lang="sk-SK" sz="3200" dirty="0"/>
              <a:t>každú farbu</a:t>
            </a:r>
            <a:r>
              <a:rPr lang="en-US" sz="3200" dirty="0"/>
              <a:t>: </a:t>
            </a:r>
            <a:endParaRPr lang="sk-SK" sz="3200" dirty="0" smtClean="0"/>
          </a:p>
          <a:p>
            <a:pPr marL="1371600" lvl="2" indent="-457200">
              <a:buFont typeface="Garamond" pitchFamily="18" charset="0"/>
              <a:buChar char="–"/>
            </a:pPr>
            <a:r>
              <a:rPr lang="sk-SK" sz="2800" dirty="0" smtClean="0"/>
              <a:t>Vyrátaj </a:t>
            </a:r>
            <a:r>
              <a:rPr lang="sk-SK" sz="2800" dirty="0"/>
              <a:t>vzdialenosť od každéhu </a:t>
            </a:r>
            <a:r>
              <a:rPr lang="sk-SK" sz="2800" dirty="0" smtClean="0"/>
              <a:t>centroidu</a:t>
            </a:r>
          </a:p>
          <a:p>
            <a:pPr marL="1371600" lvl="2" indent="-457200">
              <a:buFont typeface="Garamond" pitchFamily="18" charset="0"/>
              <a:buChar char="–"/>
            </a:pPr>
            <a:r>
              <a:rPr lang="sk-SK" sz="2800" dirty="0" smtClean="0"/>
              <a:t>Priraď </a:t>
            </a:r>
            <a:r>
              <a:rPr lang="sk-SK" sz="2800" dirty="0"/>
              <a:t>k najbližšiemu </a:t>
            </a:r>
            <a:r>
              <a:rPr lang="sk-SK" sz="2800" dirty="0" smtClean="0"/>
              <a:t>zhluku</a:t>
            </a:r>
          </a:p>
          <a:p>
            <a:pPr marL="457200" indent="-457200">
              <a:buFont typeface="Wingdings" pitchFamily="2" charset="2"/>
              <a:buChar char="§"/>
            </a:pPr>
            <a:r>
              <a:rPr lang="sk-SK" sz="3200" dirty="0" smtClean="0"/>
              <a:t>Vyrátaj </a:t>
            </a:r>
            <a:r>
              <a:rPr lang="sk-SK" sz="3200" dirty="0"/>
              <a:t>nové centroidy</a:t>
            </a:r>
            <a:endParaRPr lang="en-US" sz="3200" dirty="0"/>
          </a:p>
          <a:p>
            <a:pPr marL="457200" indent="-457200">
              <a:buFont typeface="Wingdings" pitchFamily="2" charset="2"/>
              <a:buChar char="§"/>
            </a:pPr>
            <a:r>
              <a:rPr lang="sk-SK" sz="3200" dirty="0" smtClean="0"/>
              <a:t>Opakuj</a:t>
            </a:r>
            <a:r>
              <a:rPr lang="sk-SK" sz="3200" dirty="0"/>
              <a:t>, kým nie sú zhluky stabilné</a:t>
            </a:r>
            <a:r>
              <a:rPr lang="en-US" sz="3200" dirty="0"/>
              <a:t> (MSE &lt; </a:t>
            </a:r>
            <a:r>
              <a:rPr lang="en-US" sz="3200" dirty="0" err="1"/>
              <a:t>prah</a:t>
            </a:r>
            <a:r>
              <a:rPr lang="en-US" sz="3200" dirty="0"/>
              <a:t>)</a:t>
            </a:r>
          </a:p>
        </p:txBody>
      </p:sp>
    </p:spTree>
    <p:extLst>
      <p:ext uri="{BB962C8B-B14F-4D97-AF65-F5344CB8AC3E}">
        <p14:creationId xmlns:p14="http://schemas.microsoft.com/office/powerpoint/2010/main" val="2148343174"/>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7906" name="Group 2"/>
          <p:cNvGrpSpPr>
            <a:grpSpLocks/>
          </p:cNvGrpSpPr>
          <p:nvPr/>
        </p:nvGrpSpPr>
        <p:grpSpPr bwMode="auto">
          <a:xfrm>
            <a:off x="1524000" y="1828800"/>
            <a:ext cx="6096000" cy="4572000"/>
            <a:chOff x="1104" y="1104"/>
            <a:chExt cx="3840" cy="2880"/>
          </a:xfrm>
        </p:grpSpPr>
        <p:sp>
          <p:nvSpPr>
            <p:cNvPr id="507907"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08"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07909" name="Oval 5"/>
          <p:cNvSpPr>
            <a:spLocks noChangeArrowheads="1"/>
          </p:cNvSpPr>
          <p:nvPr/>
        </p:nvSpPr>
        <p:spPr bwMode="auto">
          <a:xfrm>
            <a:off x="5257800" y="26670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0" name="Oval 6"/>
          <p:cNvSpPr>
            <a:spLocks noChangeArrowheads="1"/>
          </p:cNvSpPr>
          <p:nvPr/>
        </p:nvSpPr>
        <p:spPr bwMode="auto">
          <a:xfrm>
            <a:off x="5334000" y="31242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1" name="Oval 7"/>
          <p:cNvSpPr>
            <a:spLocks noChangeArrowheads="1"/>
          </p:cNvSpPr>
          <p:nvPr/>
        </p:nvSpPr>
        <p:spPr bwMode="auto">
          <a:xfrm>
            <a:off x="5562600" y="29718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2" name="Oval 8"/>
          <p:cNvSpPr>
            <a:spLocks noChangeArrowheads="1"/>
          </p:cNvSpPr>
          <p:nvPr/>
        </p:nvSpPr>
        <p:spPr bwMode="auto">
          <a:xfrm>
            <a:off x="5791200" y="25146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3" name="Oval 9"/>
          <p:cNvSpPr>
            <a:spLocks noChangeArrowheads="1"/>
          </p:cNvSpPr>
          <p:nvPr/>
        </p:nvSpPr>
        <p:spPr bwMode="auto">
          <a:xfrm>
            <a:off x="6096000" y="28956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4" name="Oval 10"/>
          <p:cNvSpPr>
            <a:spLocks noChangeArrowheads="1"/>
          </p:cNvSpPr>
          <p:nvPr/>
        </p:nvSpPr>
        <p:spPr bwMode="auto">
          <a:xfrm>
            <a:off x="5867400" y="31242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5" name="Oval 11"/>
          <p:cNvSpPr>
            <a:spLocks noChangeArrowheads="1"/>
          </p:cNvSpPr>
          <p:nvPr/>
        </p:nvSpPr>
        <p:spPr bwMode="auto">
          <a:xfrm>
            <a:off x="5486400" y="36576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6" name="Oval 12"/>
          <p:cNvSpPr>
            <a:spLocks noChangeArrowheads="1"/>
          </p:cNvSpPr>
          <p:nvPr/>
        </p:nvSpPr>
        <p:spPr bwMode="auto">
          <a:xfrm>
            <a:off x="6019800" y="35814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7" name="Oval 13"/>
          <p:cNvSpPr>
            <a:spLocks noChangeArrowheads="1"/>
          </p:cNvSpPr>
          <p:nvPr/>
        </p:nvSpPr>
        <p:spPr bwMode="auto">
          <a:xfrm>
            <a:off x="6400800" y="31242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8" name="Oval 14"/>
          <p:cNvSpPr>
            <a:spLocks noChangeArrowheads="1"/>
          </p:cNvSpPr>
          <p:nvPr/>
        </p:nvSpPr>
        <p:spPr bwMode="auto">
          <a:xfrm>
            <a:off x="3200400" y="39624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9" name="Oval 15"/>
          <p:cNvSpPr>
            <a:spLocks noChangeArrowheads="1"/>
          </p:cNvSpPr>
          <p:nvPr/>
        </p:nvSpPr>
        <p:spPr bwMode="auto">
          <a:xfrm>
            <a:off x="3657600" y="43434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0" name="Oval 16"/>
          <p:cNvSpPr>
            <a:spLocks noChangeArrowheads="1"/>
          </p:cNvSpPr>
          <p:nvPr/>
        </p:nvSpPr>
        <p:spPr bwMode="auto">
          <a:xfrm>
            <a:off x="3505200" y="48006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1" name="Oval 17"/>
          <p:cNvSpPr>
            <a:spLocks noChangeArrowheads="1"/>
          </p:cNvSpPr>
          <p:nvPr/>
        </p:nvSpPr>
        <p:spPr bwMode="auto">
          <a:xfrm>
            <a:off x="3352800" y="44196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2" name="Oval 18"/>
          <p:cNvSpPr>
            <a:spLocks noChangeArrowheads="1"/>
          </p:cNvSpPr>
          <p:nvPr/>
        </p:nvSpPr>
        <p:spPr bwMode="auto">
          <a:xfrm>
            <a:off x="2590800" y="41148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3" name="Oval 19"/>
          <p:cNvSpPr>
            <a:spLocks noChangeArrowheads="1"/>
          </p:cNvSpPr>
          <p:nvPr/>
        </p:nvSpPr>
        <p:spPr bwMode="auto">
          <a:xfrm>
            <a:off x="2667000" y="46482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4" name="Oval 20"/>
          <p:cNvSpPr>
            <a:spLocks noChangeArrowheads="1"/>
          </p:cNvSpPr>
          <p:nvPr/>
        </p:nvSpPr>
        <p:spPr bwMode="auto">
          <a:xfrm>
            <a:off x="3124200" y="46482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5" name="Oval 21"/>
          <p:cNvSpPr>
            <a:spLocks noChangeArrowheads="1"/>
          </p:cNvSpPr>
          <p:nvPr/>
        </p:nvSpPr>
        <p:spPr bwMode="auto">
          <a:xfrm>
            <a:off x="3352800" y="53340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6" name="Oval 22"/>
          <p:cNvSpPr>
            <a:spLocks noChangeArrowheads="1"/>
          </p:cNvSpPr>
          <p:nvPr/>
        </p:nvSpPr>
        <p:spPr bwMode="auto">
          <a:xfrm>
            <a:off x="2667000" y="52578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7" name="Oval 23"/>
          <p:cNvSpPr>
            <a:spLocks noChangeArrowheads="1"/>
          </p:cNvSpPr>
          <p:nvPr/>
        </p:nvSpPr>
        <p:spPr bwMode="auto">
          <a:xfrm>
            <a:off x="3886200" y="5334000"/>
            <a:ext cx="76200" cy="76200"/>
          </a:xfrm>
          <a:prstGeom prst="ellipse">
            <a:avLst/>
          </a:prstGeom>
          <a:solidFill>
            <a:schemeClr val="tx1"/>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8" name="Rectangle 24"/>
          <p:cNvSpPr>
            <a:spLocks noGrp="1" noChangeArrowheads="1"/>
          </p:cNvSpPr>
          <p:nvPr>
            <p:ph type="title"/>
          </p:nvPr>
        </p:nvSpPr>
        <p:spPr>
          <a:noFill/>
          <a:ln/>
        </p:spPr>
        <p:txBody>
          <a:bodyPr/>
          <a:lstStyle/>
          <a:p>
            <a:r>
              <a:rPr lang="en-US"/>
              <a:t>K-Means Clustering</a:t>
            </a:r>
          </a:p>
        </p:txBody>
      </p:sp>
    </p:spTree>
    <p:extLst>
      <p:ext uri="{BB962C8B-B14F-4D97-AF65-F5344CB8AC3E}">
        <p14:creationId xmlns:p14="http://schemas.microsoft.com/office/powerpoint/2010/main" val="151699349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8930" name="Group 2"/>
          <p:cNvGrpSpPr>
            <a:grpSpLocks/>
          </p:cNvGrpSpPr>
          <p:nvPr/>
        </p:nvGrpSpPr>
        <p:grpSpPr bwMode="auto">
          <a:xfrm>
            <a:off x="1524000" y="1828800"/>
            <a:ext cx="6096000" cy="4572000"/>
            <a:chOff x="1104" y="1104"/>
            <a:chExt cx="3840" cy="2880"/>
          </a:xfrm>
        </p:grpSpPr>
        <p:sp>
          <p:nvSpPr>
            <p:cNvPr id="508931"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2"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08933" name="Oval 5"/>
          <p:cNvSpPr>
            <a:spLocks noChangeArrowheads="1"/>
          </p:cNvSpPr>
          <p:nvPr/>
        </p:nvSpPr>
        <p:spPr bwMode="auto">
          <a:xfrm>
            <a:off x="5257800" y="26670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4" name="Oval 6"/>
          <p:cNvSpPr>
            <a:spLocks noChangeArrowheads="1"/>
          </p:cNvSpPr>
          <p:nvPr/>
        </p:nvSpPr>
        <p:spPr bwMode="auto">
          <a:xfrm>
            <a:off x="5334000" y="31242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5" name="Oval 7"/>
          <p:cNvSpPr>
            <a:spLocks noChangeArrowheads="1"/>
          </p:cNvSpPr>
          <p:nvPr/>
        </p:nvSpPr>
        <p:spPr bwMode="auto">
          <a:xfrm>
            <a:off x="5562600" y="29718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6" name="Oval 8"/>
          <p:cNvSpPr>
            <a:spLocks noChangeArrowheads="1"/>
          </p:cNvSpPr>
          <p:nvPr/>
        </p:nvSpPr>
        <p:spPr bwMode="auto">
          <a:xfrm>
            <a:off x="5791200" y="25146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7" name="Oval 9"/>
          <p:cNvSpPr>
            <a:spLocks noChangeArrowheads="1"/>
          </p:cNvSpPr>
          <p:nvPr/>
        </p:nvSpPr>
        <p:spPr bwMode="auto">
          <a:xfrm>
            <a:off x="6096000" y="28956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8" name="Oval 10"/>
          <p:cNvSpPr>
            <a:spLocks noChangeArrowheads="1"/>
          </p:cNvSpPr>
          <p:nvPr/>
        </p:nvSpPr>
        <p:spPr bwMode="auto">
          <a:xfrm>
            <a:off x="5867400" y="31242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39" name="Oval 11"/>
          <p:cNvSpPr>
            <a:spLocks noChangeArrowheads="1"/>
          </p:cNvSpPr>
          <p:nvPr/>
        </p:nvSpPr>
        <p:spPr bwMode="auto">
          <a:xfrm>
            <a:off x="5486400" y="36576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0" name="Oval 12"/>
          <p:cNvSpPr>
            <a:spLocks noChangeArrowheads="1"/>
          </p:cNvSpPr>
          <p:nvPr/>
        </p:nvSpPr>
        <p:spPr bwMode="auto">
          <a:xfrm>
            <a:off x="6019800" y="35814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1" name="Oval 13"/>
          <p:cNvSpPr>
            <a:spLocks noChangeArrowheads="1"/>
          </p:cNvSpPr>
          <p:nvPr/>
        </p:nvSpPr>
        <p:spPr bwMode="auto">
          <a:xfrm>
            <a:off x="6400800" y="31242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2" name="Oval 14"/>
          <p:cNvSpPr>
            <a:spLocks noChangeArrowheads="1"/>
          </p:cNvSpPr>
          <p:nvPr/>
        </p:nvSpPr>
        <p:spPr bwMode="auto">
          <a:xfrm>
            <a:off x="3200400" y="39624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3" name="Oval 15"/>
          <p:cNvSpPr>
            <a:spLocks noChangeArrowheads="1"/>
          </p:cNvSpPr>
          <p:nvPr/>
        </p:nvSpPr>
        <p:spPr bwMode="auto">
          <a:xfrm>
            <a:off x="3657600" y="43434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4" name="Oval 16"/>
          <p:cNvSpPr>
            <a:spLocks noChangeArrowheads="1"/>
          </p:cNvSpPr>
          <p:nvPr/>
        </p:nvSpPr>
        <p:spPr bwMode="auto">
          <a:xfrm>
            <a:off x="3505200" y="48006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5" name="Oval 17"/>
          <p:cNvSpPr>
            <a:spLocks noChangeArrowheads="1"/>
          </p:cNvSpPr>
          <p:nvPr/>
        </p:nvSpPr>
        <p:spPr bwMode="auto">
          <a:xfrm>
            <a:off x="3352800" y="44196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6" name="Oval 18"/>
          <p:cNvSpPr>
            <a:spLocks noChangeArrowheads="1"/>
          </p:cNvSpPr>
          <p:nvPr/>
        </p:nvSpPr>
        <p:spPr bwMode="auto">
          <a:xfrm>
            <a:off x="2590800" y="41148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7" name="Oval 19"/>
          <p:cNvSpPr>
            <a:spLocks noChangeArrowheads="1"/>
          </p:cNvSpPr>
          <p:nvPr/>
        </p:nvSpPr>
        <p:spPr bwMode="auto">
          <a:xfrm>
            <a:off x="2667000" y="46482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8" name="Oval 20"/>
          <p:cNvSpPr>
            <a:spLocks noChangeArrowheads="1"/>
          </p:cNvSpPr>
          <p:nvPr/>
        </p:nvSpPr>
        <p:spPr bwMode="auto">
          <a:xfrm>
            <a:off x="3124200" y="46482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49" name="Oval 21"/>
          <p:cNvSpPr>
            <a:spLocks noChangeArrowheads="1"/>
          </p:cNvSpPr>
          <p:nvPr/>
        </p:nvSpPr>
        <p:spPr bwMode="auto">
          <a:xfrm>
            <a:off x="3352800" y="53340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50" name="Oval 22"/>
          <p:cNvSpPr>
            <a:spLocks noChangeArrowheads="1"/>
          </p:cNvSpPr>
          <p:nvPr/>
        </p:nvSpPr>
        <p:spPr bwMode="auto">
          <a:xfrm>
            <a:off x="2667000" y="52578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51" name="Oval 23"/>
          <p:cNvSpPr>
            <a:spLocks noChangeArrowheads="1"/>
          </p:cNvSpPr>
          <p:nvPr/>
        </p:nvSpPr>
        <p:spPr bwMode="auto">
          <a:xfrm>
            <a:off x="3886200" y="5334000"/>
            <a:ext cx="76200" cy="76200"/>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08952" name="Group 24"/>
          <p:cNvGrpSpPr>
            <a:grpSpLocks noChangeAspect="1"/>
          </p:cNvGrpSpPr>
          <p:nvPr/>
        </p:nvGrpSpPr>
        <p:grpSpPr bwMode="auto">
          <a:xfrm>
            <a:off x="3505200" y="2286000"/>
            <a:ext cx="192088" cy="192088"/>
            <a:chOff x="4368" y="2688"/>
            <a:chExt cx="240" cy="240"/>
          </a:xfrm>
        </p:grpSpPr>
        <p:sp>
          <p:nvSpPr>
            <p:cNvPr id="508953"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54"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08955" name="Group 27"/>
          <p:cNvGrpSpPr>
            <a:grpSpLocks noChangeAspect="1"/>
          </p:cNvGrpSpPr>
          <p:nvPr/>
        </p:nvGrpSpPr>
        <p:grpSpPr bwMode="auto">
          <a:xfrm>
            <a:off x="5410200" y="5257800"/>
            <a:ext cx="192088" cy="192088"/>
            <a:chOff x="4368" y="2688"/>
            <a:chExt cx="240" cy="240"/>
          </a:xfrm>
        </p:grpSpPr>
        <p:sp>
          <p:nvSpPr>
            <p:cNvPr id="508956" name="Line 28"/>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8957" name="Line 29"/>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08958" name="Rectangle 30"/>
          <p:cNvSpPr>
            <a:spLocks noGrp="1" noChangeArrowheads="1"/>
          </p:cNvSpPr>
          <p:nvPr>
            <p:ph type="title"/>
          </p:nvPr>
        </p:nvSpPr>
        <p:spPr>
          <a:noFill/>
          <a:ln/>
        </p:spPr>
        <p:txBody>
          <a:bodyPr/>
          <a:lstStyle/>
          <a:p>
            <a:r>
              <a:rPr lang="en-US"/>
              <a:t>K-Means Clustering</a:t>
            </a:r>
          </a:p>
        </p:txBody>
      </p:sp>
    </p:spTree>
    <p:extLst>
      <p:ext uri="{BB962C8B-B14F-4D97-AF65-F5344CB8AC3E}">
        <p14:creationId xmlns:p14="http://schemas.microsoft.com/office/powerpoint/2010/main" val="221698207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9954" name="Group 2"/>
          <p:cNvGrpSpPr>
            <a:grpSpLocks/>
          </p:cNvGrpSpPr>
          <p:nvPr/>
        </p:nvGrpSpPr>
        <p:grpSpPr bwMode="auto">
          <a:xfrm>
            <a:off x="1524000" y="1828800"/>
            <a:ext cx="6096000" cy="4572000"/>
            <a:chOff x="1104" y="1104"/>
            <a:chExt cx="3840" cy="2880"/>
          </a:xfrm>
        </p:grpSpPr>
        <p:sp>
          <p:nvSpPr>
            <p:cNvPr id="509955"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56"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09957" name="Oval 5"/>
          <p:cNvSpPr>
            <a:spLocks noChangeArrowheads="1"/>
          </p:cNvSpPr>
          <p:nvPr/>
        </p:nvSpPr>
        <p:spPr bwMode="auto">
          <a:xfrm>
            <a:off x="5257800" y="2667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58" name="Oval 6"/>
          <p:cNvSpPr>
            <a:spLocks noChangeArrowheads="1"/>
          </p:cNvSpPr>
          <p:nvPr/>
        </p:nvSpPr>
        <p:spPr bwMode="auto">
          <a:xfrm>
            <a:off x="5334000" y="3124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59" name="Oval 7"/>
          <p:cNvSpPr>
            <a:spLocks noChangeArrowheads="1"/>
          </p:cNvSpPr>
          <p:nvPr/>
        </p:nvSpPr>
        <p:spPr bwMode="auto">
          <a:xfrm>
            <a:off x="5562600" y="2971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0" name="Oval 8"/>
          <p:cNvSpPr>
            <a:spLocks noChangeArrowheads="1"/>
          </p:cNvSpPr>
          <p:nvPr/>
        </p:nvSpPr>
        <p:spPr bwMode="auto">
          <a:xfrm>
            <a:off x="5791200" y="2514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1" name="Oval 9"/>
          <p:cNvSpPr>
            <a:spLocks noChangeArrowheads="1"/>
          </p:cNvSpPr>
          <p:nvPr/>
        </p:nvSpPr>
        <p:spPr bwMode="auto">
          <a:xfrm>
            <a:off x="6096000" y="2895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2" name="Oval 10"/>
          <p:cNvSpPr>
            <a:spLocks noChangeArrowheads="1"/>
          </p:cNvSpPr>
          <p:nvPr/>
        </p:nvSpPr>
        <p:spPr bwMode="auto">
          <a:xfrm>
            <a:off x="58674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3" name="Oval 11"/>
          <p:cNvSpPr>
            <a:spLocks noChangeArrowheads="1"/>
          </p:cNvSpPr>
          <p:nvPr/>
        </p:nvSpPr>
        <p:spPr bwMode="auto">
          <a:xfrm>
            <a:off x="5486400" y="3657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4" name="Oval 12"/>
          <p:cNvSpPr>
            <a:spLocks noChangeArrowheads="1"/>
          </p:cNvSpPr>
          <p:nvPr/>
        </p:nvSpPr>
        <p:spPr bwMode="auto">
          <a:xfrm>
            <a:off x="6019800" y="35814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5" name="Oval 13"/>
          <p:cNvSpPr>
            <a:spLocks noChangeArrowheads="1"/>
          </p:cNvSpPr>
          <p:nvPr/>
        </p:nvSpPr>
        <p:spPr bwMode="auto">
          <a:xfrm>
            <a:off x="64008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6" name="Oval 14"/>
          <p:cNvSpPr>
            <a:spLocks noChangeArrowheads="1"/>
          </p:cNvSpPr>
          <p:nvPr/>
        </p:nvSpPr>
        <p:spPr bwMode="auto">
          <a:xfrm>
            <a:off x="3200400" y="3962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7" name="Oval 15"/>
          <p:cNvSpPr>
            <a:spLocks noChangeArrowheads="1"/>
          </p:cNvSpPr>
          <p:nvPr/>
        </p:nvSpPr>
        <p:spPr bwMode="auto">
          <a:xfrm>
            <a:off x="3657600" y="4343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8" name="Oval 16"/>
          <p:cNvSpPr>
            <a:spLocks noChangeArrowheads="1"/>
          </p:cNvSpPr>
          <p:nvPr/>
        </p:nvSpPr>
        <p:spPr bwMode="auto">
          <a:xfrm>
            <a:off x="3505200" y="4800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69" name="Oval 17"/>
          <p:cNvSpPr>
            <a:spLocks noChangeArrowheads="1"/>
          </p:cNvSpPr>
          <p:nvPr/>
        </p:nvSpPr>
        <p:spPr bwMode="auto">
          <a:xfrm>
            <a:off x="3352800" y="4419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0" name="Oval 18"/>
          <p:cNvSpPr>
            <a:spLocks noChangeArrowheads="1"/>
          </p:cNvSpPr>
          <p:nvPr/>
        </p:nvSpPr>
        <p:spPr bwMode="auto">
          <a:xfrm>
            <a:off x="2590800" y="4114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1" name="Oval 19"/>
          <p:cNvSpPr>
            <a:spLocks noChangeArrowheads="1"/>
          </p:cNvSpPr>
          <p:nvPr/>
        </p:nvSpPr>
        <p:spPr bwMode="auto">
          <a:xfrm>
            <a:off x="26670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2" name="Oval 20"/>
          <p:cNvSpPr>
            <a:spLocks noChangeArrowheads="1"/>
          </p:cNvSpPr>
          <p:nvPr/>
        </p:nvSpPr>
        <p:spPr bwMode="auto">
          <a:xfrm>
            <a:off x="31242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3" name="Oval 21"/>
          <p:cNvSpPr>
            <a:spLocks noChangeArrowheads="1"/>
          </p:cNvSpPr>
          <p:nvPr/>
        </p:nvSpPr>
        <p:spPr bwMode="auto">
          <a:xfrm>
            <a:off x="33528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4" name="Oval 22"/>
          <p:cNvSpPr>
            <a:spLocks noChangeArrowheads="1"/>
          </p:cNvSpPr>
          <p:nvPr/>
        </p:nvSpPr>
        <p:spPr bwMode="auto">
          <a:xfrm>
            <a:off x="2667000" y="52578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5" name="Oval 23"/>
          <p:cNvSpPr>
            <a:spLocks noChangeArrowheads="1"/>
          </p:cNvSpPr>
          <p:nvPr/>
        </p:nvSpPr>
        <p:spPr bwMode="auto">
          <a:xfrm>
            <a:off x="38862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09976" name="Group 24"/>
          <p:cNvGrpSpPr>
            <a:grpSpLocks noChangeAspect="1"/>
          </p:cNvGrpSpPr>
          <p:nvPr/>
        </p:nvGrpSpPr>
        <p:grpSpPr bwMode="auto">
          <a:xfrm>
            <a:off x="3505200" y="2286000"/>
            <a:ext cx="192088" cy="192088"/>
            <a:chOff x="4368" y="2688"/>
            <a:chExt cx="240" cy="240"/>
          </a:xfrm>
        </p:grpSpPr>
        <p:sp>
          <p:nvSpPr>
            <p:cNvPr id="509977"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78"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09979" name="Group 27"/>
          <p:cNvGrpSpPr>
            <a:grpSpLocks noChangeAspect="1"/>
          </p:cNvGrpSpPr>
          <p:nvPr/>
        </p:nvGrpSpPr>
        <p:grpSpPr bwMode="auto">
          <a:xfrm>
            <a:off x="5410200" y="5257800"/>
            <a:ext cx="192088" cy="192088"/>
            <a:chOff x="4368" y="2688"/>
            <a:chExt cx="240" cy="240"/>
          </a:xfrm>
        </p:grpSpPr>
        <p:sp>
          <p:nvSpPr>
            <p:cNvPr id="509980" name="Line 28"/>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9981" name="Line 29"/>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09982" name="Rectangle 30"/>
          <p:cNvSpPr>
            <a:spLocks noGrp="1" noChangeArrowheads="1"/>
          </p:cNvSpPr>
          <p:nvPr>
            <p:ph type="title"/>
          </p:nvPr>
        </p:nvSpPr>
        <p:spPr>
          <a:noFill/>
          <a:ln/>
        </p:spPr>
        <p:txBody>
          <a:bodyPr/>
          <a:lstStyle/>
          <a:p>
            <a:r>
              <a:rPr lang="en-US"/>
              <a:t>K-Means Clustering</a:t>
            </a:r>
          </a:p>
        </p:txBody>
      </p:sp>
    </p:spTree>
    <p:extLst>
      <p:ext uri="{BB962C8B-B14F-4D97-AF65-F5344CB8AC3E}">
        <p14:creationId xmlns:p14="http://schemas.microsoft.com/office/powerpoint/2010/main" val="252379634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0978" name="Group 2"/>
          <p:cNvGrpSpPr>
            <a:grpSpLocks/>
          </p:cNvGrpSpPr>
          <p:nvPr/>
        </p:nvGrpSpPr>
        <p:grpSpPr bwMode="auto">
          <a:xfrm>
            <a:off x="1524000" y="1828800"/>
            <a:ext cx="6096000" cy="4572000"/>
            <a:chOff x="1104" y="1104"/>
            <a:chExt cx="3840" cy="2880"/>
          </a:xfrm>
        </p:grpSpPr>
        <p:sp>
          <p:nvSpPr>
            <p:cNvPr id="510979"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0"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0981" name="Oval 5"/>
          <p:cNvSpPr>
            <a:spLocks noChangeArrowheads="1"/>
          </p:cNvSpPr>
          <p:nvPr/>
        </p:nvSpPr>
        <p:spPr bwMode="auto">
          <a:xfrm>
            <a:off x="5257800" y="2667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2" name="Oval 6"/>
          <p:cNvSpPr>
            <a:spLocks noChangeArrowheads="1"/>
          </p:cNvSpPr>
          <p:nvPr/>
        </p:nvSpPr>
        <p:spPr bwMode="auto">
          <a:xfrm>
            <a:off x="5334000" y="3124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3" name="Oval 7"/>
          <p:cNvSpPr>
            <a:spLocks noChangeArrowheads="1"/>
          </p:cNvSpPr>
          <p:nvPr/>
        </p:nvSpPr>
        <p:spPr bwMode="auto">
          <a:xfrm>
            <a:off x="5562600" y="2971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4" name="Oval 8"/>
          <p:cNvSpPr>
            <a:spLocks noChangeArrowheads="1"/>
          </p:cNvSpPr>
          <p:nvPr/>
        </p:nvSpPr>
        <p:spPr bwMode="auto">
          <a:xfrm>
            <a:off x="5791200" y="2514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5" name="Oval 9"/>
          <p:cNvSpPr>
            <a:spLocks noChangeArrowheads="1"/>
          </p:cNvSpPr>
          <p:nvPr/>
        </p:nvSpPr>
        <p:spPr bwMode="auto">
          <a:xfrm>
            <a:off x="6096000" y="2895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6" name="Oval 10"/>
          <p:cNvSpPr>
            <a:spLocks noChangeArrowheads="1"/>
          </p:cNvSpPr>
          <p:nvPr/>
        </p:nvSpPr>
        <p:spPr bwMode="auto">
          <a:xfrm>
            <a:off x="58674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7" name="Oval 11"/>
          <p:cNvSpPr>
            <a:spLocks noChangeArrowheads="1"/>
          </p:cNvSpPr>
          <p:nvPr/>
        </p:nvSpPr>
        <p:spPr bwMode="auto">
          <a:xfrm>
            <a:off x="5486400" y="3657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8" name="Oval 12"/>
          <p:cNvSpPr>
            <a:spLocks noChangeArrowheads="1"/>
          </p:cNvSpPr>
          <p:nvPr/>
        </p:nvSpPr>
        <p:spPr bwMode="auto">
          <a:xfrm>
            <a:off x="6019800" y="35814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89" name="Oval 13"/>
          <p:cNvSpPr>
            <a:spLocks noChangeArrowheads="1"/>
          </p:cNvSpPr>
          <p:nvPr/>
        </p:nvSpPr>
        <p:spPr bwMode="auto">
          <a:xfrm>
            <a:off x="64008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0" name="Oval 14"/>
          <p:cNvSpPr>
            <a:spLocks noChangeArrowheads="1"/>
          </p:cNvSpPr>
          <p:nvPr/>
        </p:nvSpPr>
        <p:spPr bwMode="auto">
          <a:xfrm>
            <a:off x="3200400" y="3962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1" name="Oval 15"/>
          <p:cNvSpPr>
            <a:spLocks noChangeArrowheads="1"/>
          </p:cNvSpPr>
          <p:nvPr/>
        </p:nvSpPr>
        <p:spPr bwMode="auto">
          <a:xfrm>
            <a:off x="3657600" y="4343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2" name="Oval 16"/>
          <p:cNvSpPr>
            <a:spLocks noChangeArrowheads="1"/>
          </p:cNvSpPr>
          <p:nvPr/>
        </p:nvSpPr>
        <p:spPr bwMode="auto">
          <a:xfrm>
            <a:off x="3505200" y="4800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3" name="Oval 17"/>
          <p:cNvSpPr>
            <a:spLocks noChangeArrowheads="1"/>
          </p:cNvSpPr>
          <p:nvPr/>
        </p:nvSpPr>
        <p:spPr bwMode="auto">
          <a:xfrm>
            <a:off x="3352800" y="4419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4" name="Oval 18"/>
          <p:cNvSpPr>
            <a:spLocks noChangeArrowheads="1"/>
          </p:cNvSpPr>
          <p:nvPr/>
        </p:nvSpPr>
        <p:spPr bwMode="auto">
          <a:xfrm>
            <a:off x="2590800" y="4114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5" name="Oval 19"/>
          <p:cNvSpPr>
            <a:spLocks noChangeArrowheads="1"/>
          </p:cNvSpPr>
          <p:nvPr/>
        </p:nvSpPr>
        <p:spPr bwMode="auto">
          <a:xfrm>
            <a:off x="26670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6" name="Oval 20"/>
          <p:cNvSpPr>
            <a:spLocks noChangeArrowheads="1"/>
          </p:cNvSpPr>
          <p:nvPr/>
        </p:nvSpPr>
        <p:spPr bwMode="auto">
          <a:xfrm>
            <a:off x="31242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7" name="Oval 21"/>
          <p:cNvSpPr>
            <a:spLocks noChangeArrowheads="1"/>
          </p:cNvSpPr>
          <p:nvPr/>
        </p:nvSpPr>
        <p:spPr bwMode="auto">
          <a:xfrm>
            <a:off x="33528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8" name="Oval 22"/>
          <p:cNvSpPr>
            <a:spLocks noChangeArrowheads="1"/>
          </p:cNvSpPr>
          <p:nvPr/>
        </p:nvSpPr>
        <p:spPr bwMode="auto">
          <a:xfrm>
            <a:off x="2667000" y="52578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0999" name="Oval 23"/>
          <p:cNvSpPr>
            <a:spLocks noChangeArrowheads="1"/>
          </p:cNvSpPr>
          <p:nvPr/>
        </p:nvSpPr>
        <p:spPr bwMode="auto">
          <a:xfrm>
            <a:off x="38862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1000" name="Group 24"/>
          <p:cNvGrpSpPr>
            <a:grpSpLocks noChangeAspect="1"/>
          </p:cNvGrpSpPr>
          <p:nvPr/>
        </p:nvGrpSpPr>
        <p:grpSpPr bwMode="auto">
          <a:xfrm>
            <a:off x="4191000" y="3657600"/>
            <a:ext cx="192088" cy="192088"/>
            <a:chOff x="4368" y="2688"/>
            <a:chExt cx="240" cy="240"/>
          </a:xfrm>
        </p:grpSpPr>
        <p:sp>
          <p:nvSpPr>
            <p:cNvPr id="511001"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1002"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1006" name="Rectangle 30"/>
          <p:cNvSpPr>
            <a:spLocks noGrp="1" noChangeArrowheads="1"/>
          </p:cNvSpPr>
          <p:nvPr>
            <p:ph type="title"/>
          </p:nvPr>
        </p:nvSpPr>
        <p:spPr>
          <a:noFill/>
          <a:ln/>
        </p:spPr>
        <p:txBody>
          <a:bodyPr/>
          <a:lstStyle/>
          <a:p>
            <a:r>
              <a:rPr lang="en-US"/>
              <a:t>K-Means Clustering</a:t>
            </a:r>
          </a:p>
        </p:txBody>
      </p:sp>
      <p:grpSp>
        <p:nvGrpSpPr>
          <p:cNvPr id="31" name="Group 31"/>
          <p:cNvGrpSpPr>
            <a:grpSpLocks noChangeAspect="1"/>
          </p:cNvGrpSpPr>
          <p:nvPr/>
        </p:nvGrpSpPr>
        <p:grpSpPr bwMode="auto">
          <a:xfrm>
            <a:off x="4833500" y="4518988"/>
            <a:ext cx="192088" cy="192087"/>
            <a:chOff x="4368" y="2688"/>
            <a:chExt cx="240" cy="240"/>
          </a:xfrm>
        </p:grpSpPr>
        <p:sp>
          <p:nvSpPr>
            <p:cNvPr id="32" name="Line 32"/>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Line 33"/>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69420728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02" name="Group 2"/>
          <p:cNvGrpSpPr>
            <a:grpSpLocks/>
          </p:cNvGrpSpPr>
          <p:nvPr/>
        </p:nvGrpSpPr>
        <p:grpSpPr bwMode="auto">
          <a:xfrm>
            <a:off x="1524000" y="1828800"/>
            <a:ext cx="6096000" cy="4572000"/>
            <a:chOff x="1104" y="1104"/>
            <a:chExt cx="3840" cy="2880"/>
          </a:xfrm>
        </p:grpSpPr>
        <p:sp>
          <p:nvSpPr>
            <p:cNvPr id="512003"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04"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2005" name="Oval 5"/>
          <p:cNvSpPr>
            <a:spLocks noChangeArrowheads="1"/>
          </p:cNvSpPr>
          <p:nvPr/>
        </p:nvSpPr>
        <p:spPr bwMode="auto">
          <a:xfrm>
            <a:off x="5257800" y="2667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06" name="Oval 6"/>
          <p:cNvSpPr>
            <a:spLocks noChangeArrowheads="1"/>
          </p:cNvSpPr>
          <p:nvPr/>
        </p:nvSpPr>
        <p:spPr bwMode="auto">
          <a:xfrm>
            <a:off x="5334000" y="3124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07" name="Oval 7"/>
          <p:cNvSpPr>
            <a:spLocks noChangeArrowheads="1"/>
          </p:cNvSpPr>
          <p:nvPr/>
        </p:nvSpPr>
        <p:spPr bwMode="auto">
          <a:xfrm>
            <a:off x="5562600" y="2971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08" name="Oval 8"/>
          <p:cNvSpPr>
            <a:spLocks noChangeArrowheads="1"/>
          </p:cNvSpPr>
          <p:nvPr/>
        </p:nvSpPr>
        <p:spPr bwMode="auto">
          <a:xfrm>
            <a:off x="5791200" y="2514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09" name="Oval 9"/>
          <p:cNvSpPr>
            <a:spLocks noChangeArrowheads="1"/>
          </p:cNvSpPr>
          <p:nvPr/>
        </p:nvSpPr>
        <p:spPr bwMode="auto">
          <a:xfrm>
            <a:off x="6096000" y="2895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0" name="Oval 10"/>
          <p:cNvSpPr>
            <a:spLocks noChangeArrowheads="1"/>
          </p:cNvSpPr>
          <p:nvPr/>
        </p:nvSpPr>
        <p:spPr bwMode="auto">
          <a:xfrm>
            <a:off x="58674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1" name="Oval 11"/>
          <p:cNvSpPr>
            <a:spLocks noChangeArrowheads="1"/>
          </p:cNvSpPr>
          <p:nvPr/>
        </p:nvSpPr>
        <p:spPr bwMode="auto">
          <a:xfrm>
            <a:off x="5486400" y="3657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2" name="Oval 12"/>
          <p:cNvSpPr>
            <a:spLocks noChangeArrowheads="1"/>
          </p:cNvSpPr>
          <p:nvPr/>
        </p:nvSpPr>
        <p:spPr bwMode="auto">
          <a:xfrm>
            <a:off x="6019800" y="35814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3" name="Oval 13"/>
          <p:cNvSpPr>
            <a:spLocks noChangeArrowheads="1"/>
          </p:cNvSpPr>
          <p:nvPr/>
        </p:nvSpPr>
        <p:spPr bwMode="auto">
          <a:xfrm>
            <a:off x="64008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4" name="Oval 14"/>
          <p:cNvSpPr>
            <a:spLocks noChangeArrowheads="1"/>
          </p:cNvSpPr>
          <p:nvPr/>
        </p:nvSpPr>
        <p:spPr bwMode="auto">
          <a:xfrm>
            <a:off x="3200400" y="3962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5" name="Oval 15"/>
          <p:cNvSpPr>
            <a:spLocks noChangeArrowheads="1"/>
          </p:cNvSpPr>
          <p:nvPr/>
        </p:nvSpPr>
        <p:spPr bwMode="auto">
          <a:xfrm>
            <a:off x="3657600" y="4343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6" name="Oval 16"/>
          <p:cNvSpPr>
            <a:spLocks noChangeArrowheads="1"/>
          </p:cNvSpPr>
          <p:nvPr/>
        </p:nvSpPr>
        <p:spPr bwMode="auto">
          <a:xfrm>
            <a:off x="3505200" y="4800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7" name="Oval 17"/>
          <p:cNvSpPr>
            <a:spLocks noChangeArrowheads="1"/>
          </p:cNvSpPr>
          <p:nvPr/>
        </p:nvSpPr>
        <p:spPr bwMode="auto">
          <a:xfrm>
            <a:off x="3352800" y="4419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8" name="Oval 18"/>
          <p:cNvSpPr>
            <a:spLocks noChangeArrowheads="1"/>
          </p:cNvSpPr>
          <p:nvPr/>
        </p:nvSpPr>
        <p:spPr bwMode="auto">
          <a:xfrm>
            <a:off x="2590800" y="4114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19" name="Oval 19"/>
          <p:cNvSpPr>
            <a:spLocks noChangeArrowheads="1"/>
          </p:cNvSpPr>
          <p:nvPr/>
        </p:nvSpPr>
        <p:spPr bwMode="auto">
          <a:xfrm>
            <a:off x="26670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20" name="Oval 20"/>
          <p:cNvSpPr>
            <a:spLocks noChangeArrowheads="1"/>
          </p:cNvSpPr>
          <p:nvPr/>
        </p:nvSpPr>
        <p:spPr bwMode="auto">
          <a:xfrm>
            <a:off x="31242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21" name="Oval 21"/>
          <p:cNvSpPr>
            <a:spLocks noChangeArrowheads="1"/>
          </p:cNvSpPr>
          <p:nvPr/>
        </p:nvSpPr>
        <p:spPr bwMode="auto">
          <a:xfrm>
            <a:off x="33528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22" name="Oval 22"/>
          <p:cNvSpPr>
            <a:spLocks noChangeArrowheads="1"/>
          </p:cNvSpPr>
          <p:nvPr/>
        </p:nvSpPr>
        <p:spPr bwMode="auto">
          <a:xfrm>
            <a:off x="2667000" y="5257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23" name="Oval 23"/>
          <p:cNvSpPr>
            <a:spLocks noChangeArrowheads="1"/>
          </p:cNvSpPr>
          <p:nvPr/>
        </p:nvSpPr>
        <p:spPr bwMode="auto">
          <a:xfrm>
            <a:off x="38862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2024" name="Group 24"/>
          <p:cNvGrpSpPr>
            <a:grpSpLocks noChangeAspect="1"/>
          </p:cNvGrpSpPr>
          <p:nvPr/>
        </p:nvGrpSpPr>
        <p:grpSpPr bwMode="auto">
          <a:xfrm>
            <a:off x="4191000" y="3657600"/>
            <a:ext cx="192088" cy="192088"/>
            <a:chOff x="4368" y="2688"/>
            <a:chExt cx="240" cy="240"/>
          </a:xfrm>
        </p:grpSpPr>
        <p:sp>
          <p:nvSpPr>
            <p:cNvPr id="512025"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26"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2030" name="Rectangle 30"/>
          <p:cNvSpPr>
            <a:spLocks noGrp="1" noChangeArrowheads="1"/>
          </p:cNvSpPr>
          <p:nvPr>
            <p:ph type="title"/>
          </p:nvPr>
        </p:nvSpPr>
        <p:spPr>
          <a:noFill/>
          <a:ln/>
        </p:spPr>
        <p:txBody>
          <a:bodyPr/>
          <a:lstStyle/>
          <a:p>
            <a:r>
              <a:rPr lang="en-US"/>
              <a:t>K-Means Clustering</a:t>
            </a:r>
          </a:p>
        </p:txBody>
      </p:sp>
      <p:grpSp>
        <p:nvGrpSpPr>
          <p:cNvPr id="512031" name="Group 31"/>
          <p:cNvGrpSpPr>
            <a:grpSpLocks noChangeAspect="1"/>
          </p:cNvGrpSpPr>
          <p:nvPr/>
        </p:nvGrpSpPr>
        <p:grpSpPr bwMode="auto">
          <a:xfrm>
            <a:off x="4833500" y="4518988"/>
            <a:ext cx="192088" cy="192087"/>
            <a:chOff x="4368" y="2688"/>
            <a:chExt cx="240" cy="240"/>
          </a:xfrm>
        </p:grpSpPr>
        <p:sp>
          <p:nvSpPr>
            <p:cNvPr id="512032" name="Line 32"/>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33" name="Line 33"/>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56820855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3026" name="Group 2"/>
          <p:cNvGrpSpPr>
            <a:grpSpLocks/>
          </p:cNvGrpSpPr>
          <p:nvPr/>
        </p:nvGrpSpPr>
        <p:grpSpPr bwMode="auto">
          <a:xfrm>
            <a:off x="1524000" y="1828800"/>
            <a:ext cx="6096000" cy="4572000"/>
            <a:chOff x="1104" y="1104"/>
            <a:chExt cx="3840" cy="2880"/>
          </a:xfrm>
        </p:grpSpPr>
        <p:sp>
          <p:nvSpPr>
            <p:cNvPr id="513027"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28"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3029" name="Oval 5"/>
          <p:cNvSpPr>
            <a:spLocks noChangeArrowheads="1"/>
          </p:cNvSpPr>
          <p:nvPr/>
        </p:nvSpPr>
        <p:spPr bwMode="auto">
          <a:xfrm>
            <a:off x="5257800" y="2667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0" name="Oval 6"/>
          <p:cNvSpPr>
            <a:spLocks noChangeArrowheads="1"/>
          </p:cNvSpPr>
          <p:nvPr/>
        </p:nvSpPr>
        <p:spPr bwMode="auto">
          <a:xfrm>
            <a:off x="5334000" y="3124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1" name="Oval 7"/>
          <p:cNvSpPr>
            <a:spLocks noChangeArrowheads="1"/>
          </p:cNvSpPr>
          <p:nvPr/>
        </p:nvSpPr>
        <p:spPr bwMode="auto">
          <a:xfrm>
            <a:off x="5562600" y="2971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2" name="Oval 8"/>
          <p:cNvSpPr>
            <a:spLocks noChangeArrowheads="1"/>
          </p:cNvSpPr>
          <p:nvPr/>
        </p:nvSpPr>
        <p:spPr bwMode="auto">
          <a:xfrm>
            <a:off x="5791200" y="2514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3" name="Oval 9"/>
          <p:cNvSpPr>
            <a:spLocks noChangeArrowheads="1"/>
          </p:cNvSpPr>
          <p:nvPr/>
        </p:nvSpPr>
        <p:spPr bwMode="auto">
          <a:xfrm>
            <a:off x="6096000" y="2895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4" name="Oval 10"/>
          <p:cNvSpPr>
            <a:spLocks noChangeArrowheads="1"/>
          </p:cNvSpPr>
          <p:nvPr/>
        </p:nvSpPr>
        <p:spPr bwMode="auto">
          <a:xfrm>
            <a:off x="58674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5" name="Oval 11"/>
          <p:cNvSpPr>
            <a:spLocks noChangeArrowheads="1"/>
          </p:cNvSpPr>
          <p:nvPr/>
        </p:nvSpPr>
        <p:spPr bwMode="auto">
          <a:xfrm>
            <a:off x="5486400" y="3657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6" name="Oval 12"/>
          <p:cNvSpPr>
            <a:spLocks noChangeArrowheads="1"/>
          </p:cNvSpPr>
          <p:nvPr/>
        </p:nvSpPr>
        <p:spPr bwMode="auto">
          <a:xfrm>
            <a:off x="6019800" y="35814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7" name="Oval 13"/>
          <p:cNvSpPr>
            <a:spLocks noChangeArrowheads="1"/>
          </p:cNvSpPr>
          <p:nvPr/>
        </p:nvSpPr>
        <p:spPr bwMode="auto">
          <a:xfrm>
            <a:off x="64008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8" name="Oval 14"/>
          <p:cNvSpPr>
            <a:spLocks noChangeArrowheads="1"/>
          </p:cNvSpPr>
          <p:nvPr/>
        </p:nvSpPr>
        <p:spPr bwMode="auto">
          <a:xfrm>
            <a:off x="3200400" y="3962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39" name="Oval 15"/>
          <p:cNvSpPr>
            <a:spLocks noChangeArrowheads="1"/>
          </p:cNvSpPr>
          <p:nvPr/>
        </p:nvSpPr>
        <p:spPr bwMode="auto">
          <a:xfrm>
            <a:off x="3657600" y="4343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0" name="Oval 16"/>
          <p:cNvSpPr>
            <a:spLocks noChangeArrowheads="1"/>
          </p:cNvSpPr>
          <p:nvPr/>
        </p:nvSpPr>
        <p:spPr bwMode="auto">
          <a:xfrm>
            <a:off x="3505200" y="4800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1" name="Oval 17"/>
          <p:cNvSpPr>
            <a:spLocks noChangeArrowheads="1"/>
          </p:cNvSpPr>
          <p:nvPr/>
        </p:nvSpPr>
        <p:spPr bwMode="auto">
          <a:xfrm>
            <a:off x="3352800" y="4419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2" name="Oval 18"/>
          <p:cNvSpPr>
            <a:spLocks noChangeArrowheads="1"/>
          </p:cNvSpPr>
          <p:nvPr/>
        </p:nvSpPr>
        <p:spPr bwMode="auto">
          <a:xfrm>
            <a:off x="2590800" y="4114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3" name="Oval 19"/>
          <p:cNvSpPr>
            <a:spLocks noChangeArrowheads="1"/>
          </p:cNvSpPr>
          <p:nvPr/>
        </p:nvSpPr>
        <p:spPr bwMode="auto">
          <a:xfrm>
            <a:off x="26670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4" name="Oval 20"/>
          <p:cNvSpPr>
            <a:spLocks noChangeArrowheads="1"/>
          </p:cNvSpPr>
          <p:nvPr/>
        </p:nvSpPr>
        <p:spPr bwMode="auto">
          <a:xfrm>
            <a:off x="31242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5" name="Oval 21"/>
          <p:cNvSpPr>
            <a:spLocks noChangeArrowheads="1"/>
          </p:cNvSpPr>
          <p:nvPr/>
        </p:nvSpPr>
        <p:spPr bwMode="auto">
          <a:xfrm>
            <a:off x="33528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6" name="Oval 22"/>
          <p:cNvSpPr>
            <a:spLocks noChangeArrowheads="1"/>
          </p:cNvSpPr>
          <p:nvPr/>
        </p:nvSpPr>
        <p:spPr bwMode="auto">
          <a:xfrm>
            <a:off x="2667000" y="5257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7" name="Oval 23"/>
          <p:cNvSpPr>
            <a:spLocks noChangeArrowheads="1"/>
          </p:cNvSpPr>
          <p:nvPr/>
        </p:nvSpPr>
        <p:spPr bwMode="auto">
          <a:xfrm>
            <a:off x="3886200" y="5334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3048" name="Group 24"/>
          <p:cNvGrpSpPr>
            <a:grpSpLocks noChangeAspect="1"/>
          </p:cNvGrpSpPr>
          <p:nvPr/>
        </p:nvGrpSpPr>
        <p:grpSpPr bwMode="auto">
          <a:xfrm>
            <a:off x="4038600" y="3770313"/>
            <a:ext cx="192088" cy="192087"/>
            <a:chOff x="4368" y="2688"/>
            <a:chExt cx="240" cy="240"/>
          </a:xfrm>
        </p:grpSpPr>
        <p:sp>
          <p:nvSpPr>
            <p:cNvPr id="513049"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50"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13051" name="Group 27"/>
          <p:cNvGrpSpPr>
            <a:grpSpLocks noChangeAspect="1"/>
          </p:cNvGrpSpPr>
          <p:nvPr/>
        </p:nvGrpSpPr>
        <p:grpSpPr bwMode="auto">
          <a:xfrm>
            <a:off x="5100638" y="3992563"/>
            <a:ext cx="192087" cy="192087"/>
            <a:chOff x="4368" y="2688"/>
            <a:chExt cx="240" cy="240"/>
          </a:xfrm>
        </p:grpSpPr>
        <p:sp>
          <p:nvSpPr>
            <p:cNvPr id="513052" name="Line 28"/>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53" name="Line 29"/>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3054" name="Rectangle 30"/>
          <p:cNvSpPr>
            <a:spLocks noGrp="1" noChangeArrowheads="1"/>
          </p:cNvSpPr>
          <p:nvPr>
            <p:ph type="title"/>
          </p:nvPr>
        </p:nvSpPr>
        <p:spPr>
          <a:noFill/>
          <a:ln/>
        </p:spPr>
        <p:txBody>
          <a:bodyPr/>
          <a:lstStyle/>
          <a:p>
            <a:r>
              <a:rPr lang="en-US"/>
              <a:t>K-Means Clustering</a:t>
            </a:r>
          </a:p>
        </p:txBody>
      </p:sp>
    </p:spTree>
    <p:extLst>
      <p:ext uri="{BB962C8B-B14F-4D97-AF65-F5344CB8AC3E}">
        <p14:creationId xmlns:p14="http://schemas.microsoft.com/office/powerpoint/2010/main" val="25844383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4050" name="Group 2"/>
          <p:cNvGrpSpPr>
            <a:grpSpLocks/>
          </p:cNvGrpSpPr>
          <p:nvPr/>
        </p:nvGrpSpPr>
        <p:grpSpPr bwMode="auto">
          <a:xfrm>
            <a:off x="1524000" y="1828800"/>
            <a:ext cx="6096000" cy="4572000"/>
            <a:chOff x="1104" y="1104"/>
            <a:chExt cx="3840" cy="2880"/>
          </a:xfrm>
        </p:grpSpPr>
        <p:sp>
          <p:nvSpPr>
            <p:cNvPr id="514051"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2"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4053" name="Oval 5"/>
          <p:cNvSpPr>
            <a:spLocks noChangeArrowheads="1"/>
          </p:cNvSpPr>
          <p:nvPr/>
        </p:nvSpPr>
        <p:spPr bwMode="auto">
          <a:xfrm>
            <a:off x="5257800" y="2667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4" name="Oval 6"/>
          <p:cNvSpPr>
            <a:spLocks noChangeArrowheads="1"/>
          </p:cNvSpPr>
          <p:nvPr/>
        </p:nvSpPr>
        <p:spPr bwMode="auto">
          <a:xfrm>
            <a:off x="53340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5" name="Oval 7"/>
          <p:cNvSpPr>
            <a:spLocks noChangeArrowheads="1"/>
          </p:cNvSpPr>
          <p:nvPr/>
        </p:nvSpPr>
        <p:spPr bwMode="auto">
          <a:xfrm>
            <a:off x="5562600" y="29718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6" name="Oval 8"/>
          <p:cNvSpPr>
            <a:spLocks noChangeArrowheads="1"/>
          </p:cNvSpPr>
          <p:nvPr/>
        </p:nvSpPr>
        <p:spPr bwMode="auto">
          <a:xfrm>
            <a:off x="5791200" y="2514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7" name="Oval 9"/>
          <p:cNvSpPr>
            <a:spLocks noChangeArrowheads="1"/>
          </p:cNvSpPr>
          <p:nvPr/>
        </p:nvSpPr>
        <p:spPr bwMode="auto">
          <a:xfrm>
            <a:off x="6096000" y="2895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8" name="Oval 10"/>
          <p:cNvSpPr>
            <a:spLocks noChangeArrowheads="1"/>
          </p:cNvSpPr>
          <p:nvPr/>
        </p:nvSpPr>
        <p:spPr bwMode="auto">
          <a:xfrm>
            <a:off x="58674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59" name="Oval 11"/>
          <p:cNvSpPr>
            <a:spLocks noChangeArrowheads="1"/>
          </p:cNvSpPr>
          <p:nvPr/>
        </p:nvSpPr>
        <p:spPr bwMode="auto">
          <a:xfrm>
            <a:off x="5486400" y="3657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0" name="Oval 12"/>
          <p:cNvSpPr>
            <a:spLocks noChangeArrowheads="1"/>
          </p:cNvSpPr>
          <p:nvPr/>
        </p:nvSpPr>
        <p:spPr bwMode="auto">
          <a:xfrm>
            <a:off x="6019800" y="35814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1" name="Oval 13"/>
          <p:cNvSpPr>
            <a:spLocks noChangeArrowheads="1"/>
          </p:cNvSpPr>
          <p:nvPr/>
        </p:nvSpPr>
        <p:spPr bwMode="auto">
          <a:xfrm>
            <a:off x="64008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2" name="Oval 14"/>
          <p:cNvSpPr>
            <a:spLocks noChangeArrowheads="1"/>
          </p:cNvSpPr>
          <p:nvPr/>
        </p:nvSpPr>
        <p:spPr bwMode="auto">
          <a:xfrm>
            <a:off x="3200400" y="3962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3" name="Oval 15"/>
          <p:cNvSpPr>
            <a:spLocks noChangeArrowheads="1"/>
          </p:cNvSpPr>
          <p:nvPr/>
        </p:nvSpPr>
        <p:spPr bwMode="auto">
          <a:xfrm>
            <a:off x="3657600" y="4343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4" name="Oval 16"/>
          <p:cNvSpPr>
            <a:spLocks noChangeArrowheads="1"/>
          </p:cNvSpPr>
          <p:nvPr/>
        </p:nvSpPr>
        <p:spPr bwMode="auto">
          <a:xfrm>
            <a:off x="3505200" y="4800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5" name="Oval 17"/>
          <p:cNvSpPr>
            <a:spLocks noChangeArrowheads="1"/>
          </p:cNvSpPr>
          <p:nvPr/>
        </p:nvSpPr>
        <p:spPr bwMode="auto">
          <a:xfrm>
            <a:off x="3352800" y="4419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6" name="Oval 18"/>
          <p:cNvSpPr>
            <a:spLocks noChangeArrowheads="1"/>
          </p:cNvSpPr>
          <p:nvPr/>
        </p:nvSpPr>
        <p:spPr bwMode="auto">
          <a:xfrm>
            <a:off x="2590800" y="4114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7" name="Oval 19"/>
          <p:cNvSpPr>
            <a:spLocks noChangeArrowheads="1"/>
          </p:cNvSpPr>
          <p:nvPr/>
        </p:nvSpPr>
        <p:spPr bwMode="auto">
          <a:xfrm>
            <a:off x="26670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8" name="Oval 20"/>
          <p:cNvSpPr>
            <a:spLocks noChangeArrowheads="1"/>
          </p:cNvSpPr>
          <p:nvPr/>
        </p:nvSpPr>
        <p:spPr bwMode="auto">
          <a:xfrm>
            <a:off x="31242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9" name="Oval 21"/>
          <p:cNvSpPr>
            <a:spLocks noChangeArrowheads="1"/>
          </p:cNvSpPr>
          <p:nvPr/>
        </p:nvSpPr>
        <p:spPr bwMode="auto">
          <a:xfrm>
            <a:off x="3352800" y="5334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70" name="Oval 22"/>
          <p:cNvSpPr>
            <a:spLocks noChangeArrowheads="1"/>
          </p:cNvSpPr>
          <p:nvPr/>
        </p:nvSpPr>
        <p:spPr bwMode="auto">
          <a:xfrm>
            <a:off x="2667000" y="5257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71" name="Oval 23"/>
          <p:cNvSpPr>
            <a:spLocks noChangeArrowheads="1"/>
          </p:cNvSpPr>
          <p:nvPr/>
        </p:nvSpPr>
        <p:spPr bwMode="auto">
          <a:xfrm>
            <a:off x="3886200" y="5334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4072" name="Group 24"/>
          <p:cNvGrpSpPr>
            <a:grpSpLocks noChangeAspect="1"/>
          </p:cNvGrpSpPr>
          <p:nvPr/>
        </p:nvGrpSpPr>
        <p:grpSpPr bwMode="auto">
          <a:xfrm>
            <a:off x="4038600" y="3770313"/>
            <a:ext cx="192088" cy="192087"/>
            <a:chOff x="4368" y="2688"/>
            <a:chExt cx="240" cy="240"/>
          </a:xfrm>
        </p:grpSpPr>
        <p:sp>
          <p:nvSpPr>
            <p:cNvPr id="514073"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74"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4078" name="Rectangle 30"/>
          <p:cNvSpPr>
            <a:spLocks noGrp="1" noChangeArrowheads="1"/>
          </p:cNvSpPr>
          <p:nvPr>
            <p:ph type="title"/>
          </p:nvPr>
        </p:nvSpPr>
        <p:spPr>
          <a:noFill/>
          <a:ln/>
        </p:spPr>
        <p:txBody>
          <a:bodyPr/>
          <a:lstStyle/>
          <a:p>
            <a:r>
              <a:rPr lang="en-US"/>
              <a:t>K-Means Clustering</a:t>
            </a:r>
          </a:p>
        </p:txBody>
      </p:sp>
      <p:grpSp>
        <p:nvGrpSpPr>
          <p:cNvPr id="514079" name="Group 31"/>
          <p:cNvGrpSpPr>
            <a:grpSpLocks noChangeAspect="1"/>
          </p:cNvGrpSpPr>
          <p:nvPr/>
        </p:nvGrpSpPr>
        <p:grpSpPr bwMode="auto">
          <a:xfrm>
            <a:off x="5100638" y="3992563"/>
            <a:ext cx="192087" cy="192087"/>
            <a:chOff x="4368" y="2688"/>
            <a:chExt cx="240" cy="240"/>
          </a:xfrm>
        </p:grpSpPr>
        <p:sp>
          <p:nvSpPr>
            <p:cNvPr id="514080" name="Line 32"/>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81" name="Line 33"/>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16654066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5074" name="Group 2"/>
          <p:cNvGrpSpPr>
            <a:grpSpLocks/>
          </p:cNvGrpSpPr>
          <p:nvPr/>
        </p:nvGrpSpPr>
        <p:grpSpPr bwMode="auto">
          <a:xfrm>
            <a:off x="1524000" y="1828800"/>
            <a:ext cx="6096000" cy="4572000"/>
            <a:chOff x="1104" y="1104"/>
            <a:chExt cx="3840" cy="2880"/>
          </a:xfrm>
        </p:grpSpPr>
        <p:sp>
          <p:nvSpPr>
            <p:cNvPr id="515075" name="Line 3"/>
            <p:cNvSpPr>
              <a:spLocks noChangeShapeType="1"/>
            </p:cNvSpPr>
            <p:nvPr/>
          </p:nvSpPr>
          <p:spPr bwMode="auto">
            <a:xfrm>
              <a:off x="1104" y="3984"/>
              <a:ext cx="384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76" name="Line 4"/>
            <p:cNvSpPr>
              <a:spLocks noChangeShapeType="1"/>
            </p:cNvSpPr>
            <p:nvPr/>
          </p:nvSpPr>
          <p:spPr bwMode="auto">
            <a:xfrm rot="-5400000">
              <a:off x="-336" y="2544"/>
              <a:ext cx="288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5077" name="Oval 5"/>
          <p:cNvSpPr>
            <a:spLocks noChangeArrowheads="1"/>
          </p:cNvSpPr>
          <p:nvPr/>
        </p:nvSpPr>
        <p:spPr bwMode="auto">
          <a:xfrm>
            <a:off x="5257800" y="26670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78" name="Oval 6"/>
          <p:cNvSpPr>
            <a:spLocks noChangeArrowheads="1"/>
          </p:cNvSpPr>
          <p:nvPr/>
        </p:nvSpPr>
        <p:spPr bwMode="auto">
          <a:xfrm>
            <a:off x="53340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79" name="Oval 7"/>
          <p:cNvSpPr>
            <a:spLocks noChangeArrowheads="1"/>
          </p:cNvSpPr>
          <p:nvPr/>
        </p:nvSpPr>
        <p:spPr bwMode="auto">
          <a:xfrm>
            <a:off x="5562600" y="29718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0" name="Oval 8"/>
          <p:cNvSpPr>
            <a:spLocks noChangeArrowheads="1"/>
          </p:cNvSpPr>
          <p:nvPr/>
        </p:nvSpPr>
        <p:spPr bwMode="auto">
          <a:xfrm>
            <a:off x="5791200" y="2514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1" name="Oval 9"/>
          <p:cNvSpPr>
            <a:spLocks noChangeArrowheads="1"/>
          </p:cNvSpPr>
          <p:nvPr/>
        </p:nvSpPr>
        <p:spPr bwMode="auto">
          <a:xfrm>
            <a:off x="6096000" y="2895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2" name="Oval 10"/>
          <p:cNvSpPr>
            <a:spLocks noChangeArrowheads="1"/>
          </p:cNvSpPr>
          <p:nvPr/>
        </p:nvSpPr>
        <p:spPr bwMode="auto">
          <a:xfrm>
            <a:off x="58674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3" name="Oval 11"/>
          <p:cNvSpPr>
            <a:spLocks noChangeArrowheads="1"/>
          </p:cNvSpPr>
          <p:nvPr/>
        </p:nvSpPr>
        <p:spPr bwMode="auto">
          <a:xfrm>
            <a:off x="5486400" y="36576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4" name="Oval 12"/>
          <p:cNvSpPr>
            <a:spLocks noChangeArrowheads="1"/>
          </p:cNvSpPr>
          <p:nvPr/>
        </p:nvSpPr>
        <p:spPr bwMode="auto">
          <a:xfrm>
            <a:off x="6019800" y="35814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5" name="Oval 13"/>
          <p:cNvSpPr>
            <a:spLocks noChangeArrowheads="1"/>
          </p:cNvSpPr>
          <p:nvPr/>
        </p:nvSpPr>
        <p:spPr bwMode="auto">
          <a:xfrm>
            <a:off x="6400800" y="3124200"/>
            <a:ext cx="76200" cy="76200"/>
          </a:xfrm>
          <a:prstGeom prst="ellipse">
            <a:avLst/>
          </a:prstGeom>
          <a:solidFill>
            <a:srgbClr val="00FF00"/>
          </a:solidFill>
          <a:ln w="25400">
            <a:solidFill>
              <a:srgbClr val="00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6" name="Oval 14"/>
          <p:cNvSpPr>
            <a:spLocks noChangeArrowheads="1"/>
          </p:cNvSpPr>
          <p:nvPr/>
        </p:nvSpPr>
        <p:spPr bwMode="auto">
          <a:xfrm>
            <a:off x="3200400" y="3962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7" name="Oval 15"/>
          <p:cNvSpPr>
            <a:spLocks noChangeArrowheads="1"/>
          </p:cNvSpPr>
          <p:nvPr/>
        </p:nvSpPr>
        <p:spPr bwMode="auto">
          <a:xfrm>
            <a:off x="3657600" y="43434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8" name="Oval 16"/>
          <p:cNvSpPr>
            <a:spLocks noChangeArrowheads="1"/>
          </p:cNvSpPr>
          <p:nvPr/>
        </p:nvSpPr>
        <p:spPr bwMode="auto">
          <a:xfrm>
            <a:off x="3505200" y="4800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89" name="Oval 17"/>
          <p:cNvSpPr>
            <a:spLocks noChangeArrowheads="1"/>
          </p:cNvSpPr>
          <p:nvPr/>
        </p:nvSpPr>
        <p:spPr bwMode="auto">
          <a:xfrm>
            <a:off x="3352800" y="44196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0" name="Oval 18"/>
          <p:cNvSpPr>
            <a:spLocks noChangeArrowheads="1"/>
          </p:cNvSpPr>
          <p:nvPr/>
        </p:nvSpPr>
        <p:spPr bwMode="auto">
          <a:xfrm>
            <a:off x="2590800" y="4114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1" name="Oval 19"/>
          <p:cNvSpPr>
            <a:spLocks noChangeArrowheads="1"/>
          </p:cNvSpPr>
          <p:nvPr/>
        </p:nvSpPr>
        <p:spPr bwMode="auto">
          <a:xfrm>
            <a:off x="26670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2" name="Oval 20"/>
          <p:cNvSpPr>
            <a:spLocks noChangeArrowheads="1"/>
          </p:cNvSpPr>
          <p:nvPr/>
        </p:nvSpPr>
        <p:spPr bwMode="auto">
          <a:xfrm>
            <a:off x="3124200" y="46482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3" name="Oval 21"/>
          <p:cNvSpPr>
            <a:spLocks noChangeArrowheads="1"/>
          </p:cNvSpPr>
          <p:nvPr/>
        </p:nvSpPr>
        <p:spPr bwMode="auto">
          <a:xfrm>
            <a:off x="3352800" y="5334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4" name="Oval 22"/>
          <p:cNvSpPr>
            <a:spLocks noChangeArrowheads="1"/>
          </p:cNvSpPr>
          <p:nvPr/>
        </p:nvSpPr>
        <p:spPr bwMode="auto">
          <a:xfrm>
            <a:off x="2667000" y="52578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5" name="Oval 23"/>
          <p:cNvSpPr>
            <a:spLocks noChangeArrowheads="1"/>
          </p:cNvSpPr>
          <p:nvPr/>
        </p:nvSpPr>
        <p:spPr bwMode="auto">
          <a:xfrm>
            <a:off x="3886200" y="5334000"/>
            <a:ext cx="76200" cy="76200"/>
          </a:xfrm>
          <a:prstGeom prst="ellipse">
            <a:avLst/>
          </a:prstGeom>
          <a:solidFill>
            <a:srgbClr val="FF0000"/>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5096" name="Group 24"/>
          <p:cNvGrpSpPr>
            <a:grpSpLocks noChangeAspect="1"/>
          </p:cNvGrpSpPr>
          <p:nvPr/>
        </p:nvGrpSpPr>
        <p:grpSpPr bwMode="auto">
          <a:xfrm>
            <a:off x="3084513" y="4724400"/>
            <a:ext cx="192087" cy="192088"/>
            <a:chOff x="4368" y="2688"/>
            <a:chExt cx="240" cy="240"/>
          </a:xfrm>
        </p:grpSpPr>
        <p:sp>
          <p:nvSpPr>
            <p:cNvPr id="515097" name="Line 25"/>
            <p:cNvSpPr>
              <a:spLocks noChangeAspect="1" noChangeShapeType="1"/>
            </p:cNvSpPr>
            <p:nvPr/>
          </p:nvSpPr>
          <p:spPr bwMode="auto">
            <a:xfrm>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098" name="Line 26"/>
            <p:cNvSpPr>
              <a:spLocks noChangeAspect="1" noChangeShapeType="1"/>
            </p:cNvSpPr>
            <p:nvPr/>
          </p:nvSpPr>
          <p:spPr bwMode="auto">
            <a:xfrm flipV="1">
              <a:off x="4368" y="2688"/>
              <a:ext cx="240" cy="24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15099" name="Group 27"/>
          <p:cNvGrpSpPr>
            <a:grpSpLocks noChangeAspect="1"/>
          </p:cNvGrpSpPr>
          <p:nvPr/>
        </p:nvGrpSpPr>
        <p:grpSpPr bwMode="auto">
          <a:xfrm>
            <a:off x="5803900" y="2971800"/>
            <a:ext cx="192088" cy="192088"/>
            <a:chOff x="4368" y="2688"/>
            <a:chExt cx="240" cy="240"/>
          </a:xfrm>
        </p:grpSpPr>
        <p:sp>
          <p:nvSpPr>
            <p:cNvPr id="515100" name="Line 28"/>
            <p:cNvSpPr>
              <a:spLocks noChangeAspect="1" noChangeShapeType="1"/>
            </p:cNvSpPr>
            <p:nvPr/>
          </p:nvSpPr>
          <p:spPr bwMode="auto">
            <a:xfrm>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101" name="Line 29"/>
            <p:cNvSpPr>
              <a:spLocks noChangeAspect="1" noChangeShapeType="1"/>
            </p:cNvSpPr>
            <p:nvPr/>
          </p:nvSpPr>
          <p:spPr bwMode="auto">
            <a:xfrm flipV="1">
              <a:off x="4368" y="2688"/>
              <a:ext cx="240" cy="240"/>
            </a:xfrm>
            <a:prstGeom prst="line">
              <a:avLst/>
            </a:prstGeom>
            <a:noFill/>
            <a:ln w="254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5102" name="Rectangle 30"/>
          <p:cNvSpPr>
            <a:spLocks noGrp="1" noChangeArrowheads="1"/>
          </p:cNvSpPr>
          <p:nvPr>
            <p:ph type="title"/>
          </p:nvPr>
        </p:nvSpPr>
        <p:spPr>
          <a:noFill/>
          <a:ln/>
        </p:spPr>
        <p:txBody>
          <a:bodyPr/>
          <a:lstStyle/>
          <a:p>
            <a:r>
              <a:rPr lang="en-US"/>
              <a:t>K-Means Clustering</a:t>
            </a:r>
          </a:p>
        </p:txBody>
      </p:sp>
    </p:spTree>
    <p:extLst>
      <p:ext uri="{BB962C8B-B14F-4D97-AF65-F5344CB8AC3E}">
        <p14:creationId xmlns:p14="http://schemas.microsoft.com/office/powerpoint/2010/main" val="197889307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375" t="12500" r="22752" b="15614"/>
          <a:stretch/>
        </p:blipFill>
        <p:spPr bwMode="auto">
          <a:xfrm>
            <a:off x="114024" y="504825"/>
            <a:ext cx="8792913" cy="614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008960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k-SK"/>
          </a:p>
        </p:txBody>
      </p:sp>
      <p:pic>
        <p:nvPicPr>
          <p:cNvPr id="204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28" t="13056" r="20729" b="13519"/>
          <a:stretch/>
        </p:blipFill>
        <p:spPr bwMode="auto">
          <a:xfrm>
            <a:off x="85725" y="285750"/>
            <a:ext cx="8943072" cy="6172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071930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8978" name="Rectangle 2"/>
          <p:cNvSpPr>
            <a:spLocks noGrp="1" noChangeArrowheads="1"/>
          </p:cNvSpPr>
          <p:nvPr>
            <p:ph type="title"/>
          </p:nvPr>
        </p:nvSpPr>
        <p:spPr/>
        <p:txBody>
          <a:bodyPr/>
          <a:lstStyle/>
          <a:p>
            <a:r>
              <a:rPr lang="en-US"/>
              <a:t>Clustering-based segmentation</a:t>
            </a:r>
          </a:p>
        </p:txBody>
      </p:sp>
      <p:pic>
        <p:nvPicPr>
          <p:cNvPr id="1278979" name="Picture 3"/>
          <p:cNvPicPr>
            <a:picLocks noChangeAspect="1" noChangeArrowheads="1"/>
          </p:cNvPicPr>
          <p:nvPr/>
        </p:nvPicPr>
        <p:blipFill>
          <a:blip r:embed="rId2">
            <a:extLst>
              <a:ext uri="{28A0092B-C50C-407E-A947-70E740481C1C}">
                <a14:useLocalDpi xmlns:a14="http://schemas.microsoft.com/office/drawing/2010/main" val="0"/>
              </a:ext>
            </a:extLst>
          </a:blip>
          <a:srcRect l="1875" t="17188" r="25000" b="46875"/>
          <a:stretch>
            <a:fillRect/>
          </a:stretch>
        </p:blipFill>
        <p:spPr bwMode="auto">
          <a:xfrm>
            <a:off x="368300" y="1852613"/>
            <a:ext cx="8405813"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8980" name="Text Box 4"/>
          <p:cNvSpPr txBox="1">
            <a:spLocks noChangeArrowheads="1"/>
          </p:cNvSpPr>
          <p:nvPr/>
        </p:nvSpPr>
        <p:spPr bwMode="auto">
          <a:xfrm>
            <a:off x="3070225" y="5229225"/>
            <a:ext cx="3003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atin typeface="Tahoma" pitchFamily="34" charset="0"/>
              </a:rPr>
              <a:t>K-means clustering of color.</a:t>
            </a:r>
          </a:p>
        </p:txBody>
      </p:sp>
    </p:spTree>
    <p:extLst>
      <p:ext uri="{BB962C8B-B14F-4D97-AF65-F5344CB8AC3E}">
        <p14:creationId xmlns:p14="http://schemas.microsoft.com/office/powerpoint/2010/main" val="348533972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02" name="Rectangle 2"/>
          <p:cNvSpPr>
            <a:spLocks noGrp="1" noChangeArrowheads="1"/>
          </p:cNvSpPr>
          <p:nvPr>
            <p:ph type="title"/>
          </p:nvPr>
        </p:nvSpPr>
        <p:spPr/>
        <p:txBody>
          <a:bodyPr/>
          <a:lstStyle/>
          <a:p>
            <a:r>
              <a:rPr lang="en-US"/>
              <a:t>Clustering-based segmentation</a:t>
            </a:r>
          </a:p>
        </p:txBody>
      </p:sp>
      <p:pic>
        <p:nvPicPr>
          <p:cNvPr id="1280003" name="Picture 3"/>
          <p:cNvPicPr>
            <a:picLocks noChangeAspect="1" noChangeArrowheads="1"/>
          </p:cNvPicPr>
          <p:nvPr/>
        </p:nvPicPr>
        <p:blipFill>
          <a:blip r:embed="rId2">
            <a:extLst>
              <a:ext uri="{28A0092B-C50C-407E-A947-70E740481C1C}">
                <a14:useLocalDpi xmlns:a14="http://schemas.microsoft.com/office/drawing/2010/main" val="0"/>
              </a:ext>
            </a:extLst>
          </a:blip>
          <a:srcRect l="1448" t="16895" r="23750" b="47656"/>
          <a:stretch>
            <a:fillRect/>
          </a:stretch>
        </p:blipFill>
        <p:spPr bwMode="auto">
          <a:xfrm>
            <a:off x="339725" y="1824038"/>
            <a:ext cx="8464550" cy="320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0004" name="Text Box 4"/>
          <p:cNvSpPr txBox="1">
            <a:spLocks noChangeArrowheads="1"/>
          </p:cNvSpPr>
          <p:nvPr/>
        </p:nvSpPr>
        <p:spPr bwMode="auto">
          <a:xfrm>
            <a:off x="3070225" y="5229225"/>
            <a:ext cx="3003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atin typeface="Tahoma" pitchFamily="34" charset="0"/>
              </a:rPr>
              <a:t>K-means clustering of color</a:t>
            </a:r>
            <a:r>
              <a:rPr lang="en-US">
                <a:solidFill>
                  <a:srgbClr val="003366"/>
                </a:solidFill>
                <a:latin typeface="Tahoma" pitchFamily="34" charset="0"/>
              </a:rPr>
              <a:t>.</a:t>
            </a:r>
          </a:p>
        </p:txBody>
      </p:sp>
    </p:spTree>
    <p:extLst>
      <p:ext uri="{BB962C8B-B14F-4D97-AF65-F5344CB8AC3E}">
        <p14:creationId xmlns:p14="http://schemas.microsoft.com/office/powerpoint/2010/main" val="22822229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026" name="Rectangle 2"/>
          <p:cNvSpPr>
            <a:spLocks noGrp="1" noChangeArrowheads="1"/>
          </p:cNvSpPr>
          <p:nvPr>
            <p:ph type="title"/>
          </p:nvPr>
        </p:nvSpPr>
        <p:spPr/>
        <p:txBody>
          <a:bodyPr/>
          <a:lstStyle/>
          <a:p>
            <a:r>
              <a:rPr lang="en-US"/>
              <a:t>Clustering-based segmentation</a:t>
            </a:r>
          </a:p>
        </p:txBody>
      </p:sp>
      <p:sp>
        <p:nvSpPr>
          <p:cNvPr id="1281027" name="Rectangle 3"/>
          <p:cNvSpPr>
            <a:spLocks noGrp="1" noChangeArrowheads="1"/>
          </p:cNvSpPr>
          <p:nvPr>
            <p:ph type="body" idx="1"/>
          </p:nvPr>
        </p:nvSpPr>
        <p:spPr>
          <a:xfrm>
            <a:off x="468313" y="1370013"/>
            <a:ext cx="8229600" cy="4530725"/>
          </a:xfrm>
        </p:spPr>
        <p:txBody>
          <a:bodyPr/>
          <a:lstStyle/>
          <a:p>
            <a:r>
              <a:rPr lang="en-US" dirty="0"/>
              <a:t>Clustering </a:t>
            </a:r>
            <a:r>
              <a:rPr lang="sk-SK" dirty="0" smtClean="0"/>
              <a:t>na základe farby a textúry</a:t>
            </a:r>
            <a:endParaRPr lang="en-US" dirty="0"/>
          </a:p>
        </p:txBody>
      </p:sp>
      <p:pic>
        <p:nvPicPr>
          <p:cNvPr id="128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2781300"/>
            <a:ext cx="1709737"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29"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2781300"/>
            <a:ext cx="1709738" cy="107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0"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2781300"/>
            <a:ext cx="1709737"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9113" y="4005263"/>
            <a:ext cx="1709737"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4113" y="4005263"/>
            <a:ext cx="1709737"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99113" y="4005263"/>
            <a:ext cx="1709737"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9113" y="5222875"/>
            <a:ext cx="1709737" cy="119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5"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4113" y="5222875"/>
            <a:ext cx="1709737" cy="119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1036"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99113" y="5222875"/>
            <a:ext cx="1709737" cy="119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1037" name="Text Box 13"/>
          <p:cNvSpPr txBox="1">
            <a:spLocks noChangeArrowheads="1"/>
          </p:cNvSpPr>
          <p:nvPr/>
        </p:nvSpPr>
        <p:spPr bwMode="auto">
          <a:xfrm>
            <a:off x="1692275" y="2349500"/>
            <a:ext cx="18113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a:latin typeface="Tahoma" pitchFamily="34" charset="0"/>
                <a:ea typeface="宋体" pitchFamily="2" charset="-122"/>
              </a:rPr>
              <a:t>Original Images</a:t>
            </a:r>
          </a:p>
        </p:txBody>
      </p:sp>
      <p:sp>
        <p:nvSpPr>
          <p:cNvPr id="1281038" name="Text Box 14"/>
          <p:cNvSpPr txBox="1">
            <a:spLocks noChangeArrowheads="1"/>
          </p:cNvSpPr>
          <p:nvPr/>
        </p:nvSpPr>
        <p:spPr bwMode="auto">
          <a:xfrm>
            <a:off x="3708400" y="2349500"/>
            <a:ext cx="1647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a:latin typeface="Tahoma" pitchFamily="34" charset="0"/>
                <a:ea typeface="宋体" pitchFamily="2" charset="-122"/>
              </a:rPr>
              <a:t>Color Regions</a:t>
            </a:r>
          </a:p>
        </p:txBody>
      </p:sp>
      <p:sp>
        <p:nvSpPr>
          <p:cNvPr id="1281039" name="Text Box 15"/>
          <p:cNvSpPr txBox="1">
            <a:spLocks noChangeArrowheads="1"/>
          </p:cNvSpPr>
          <p:nvPr/>
        </p:nvSpPr>
        <p:spPr bwMode="auto">
          <a:xfrm>
            <a:off x="5486400" y="2359025"/>
            <a:ext cx="1822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ahoma" pitchFamily="34" charset="0"/>
                <a:ea typeface="宋体" pitchFamily="2" charset="-122"/>
              </a:rPr>
              <a:t>Texture Regions</a:t>
            </a:r>
          </a:p>
        </p:txBody>
      </p:sp>
    </p:spTree>
    <p:extLst>
      <p:ext uri="{BB962C8B-B14F-4D97-AF65-F5344CB8AC3E}">
        <p14:creationId xmlns:p14="http://schemas.microsoft.com/office/powerpoint/2010/main" val="15124348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050" name="Rectangle 2"/>
          <p:cNvSpPr>
            <a:spLocks noGrp="1" noChangeArrowheads="1"/>
          </p:cNvSpPr>
          <p:nvPr>
            <p:ph type="title"/>
          </p:nvPr>
        </p:nvSpPr>
        <p:spPr/>
        <p:txBody>
          <a:bodyPr/>
          <a:lstStyle/>
          <a:p>
            <a:r>
              <a:rPr lang="en-US"/>
              <a:t>Clustering-based segmentation</a:t>
            </a:r>
          </a:p>
        </p:txBody>
      </p:sp>
      <p:sp>
        <p:nvSpPr>
          <p:cNvPr id="1282051" name="Rectangle 3"/>
          <p:cNvSpPr>
            <a:spLocks noGrp="1" noChangeArrowheads="1"/>
          </p:cNvSpPr>
          <p:nvPr>
            <p:ph type="body" idx="1"/>
          </p:nvPr>
        </p:nvSpPr>
        <p:spPr/>
        <p:txBody>
          <a:bodyPr/>
          <a:lstStyle/>
          <a:p>
            <a:r>
              <a:rPr lang="sk-SK" dirty="0" err="1" smtClean="0"/>
              <a:t>K-means</a:t>
            </a:r>
            <a:r>
              <a:rPr lang="sk-SK" dirty="0" smtClean="0"/>
              <a:t> rôzne variácie:</a:t>
            </a:r>
          </a:p>
          <a:p>
            <a:pPr lvl="1"/>
            <a:r>
              <a:rPr lang="sk-SK" dirty="0" smtClean="0"/>
              <a:t>Rôzne spôsoby inicializácie.</a:t>
            </a:r>
          </a:p>
          <a:p>
            <a:pPr lvl="1"/>
            <a:r>
              <a:rPr lang="sk-SK" dirty="0" smtClean="0"/>
              <a:t>Rôzne zastavovacie pravidla.</a:t>
            </a:r>
          </a:p>
          <a:p>
            <a:pPr lvl="1"/>
            <a:r>
              <a:rPr lang="sk-SK" dirty="0" smtClean="0"/>
              <a:t>Dynamické metódy určovania správneho počtu grúp K pre daný obraz </a:t>
            </a:r>
          </a:p>
          <a:p>
            <a:r>
              <a:rPr lang="sk-SK" dirty="0" smtClean="0"/>
              <a:t>Problém: segmentácie na základe </a:t>
            </a:r>
            <a:r>
              <a:rPr lang="sk-SK" dirty="0" err="1" smtClean="0"/>
              <a:t>histogramov</a:t>
            </a:r>
            <a:r>
              <a:rPr lang="sk-SK" dirty="0" smtClean="0"/>
              <a:t> a </a:t>
            </a:r>
            <a:r>
              <a:rPr lang="sk-SK" dirty="0" err="1" smtClean="0"/>
              <a:t>klasteringu</a:t>
            </a:r>
            <a:r>
              <a:rPr lang="sk-SK" dirty="0" smtClean="0"/>
              <a:t> môžu produkovať </a:t>
            </a:r>
            <a:r>
              <a:rPr lang="sk-SK" dirty="0" smtClean="0">
                <a:solidFill>
                  <a:schemeClr val="folHlink"/>
                </a:solidFill>
              </a:rPr>
              <a:t>nejednoznačné regióny.</a:t>
            </a:r>
            <a:endParaRPr lang="sk-SK" dirty="0">
              <a:solidFill>
                <a:schemeClr val="folHlink"/>
              </a:solidFill>
            </a:endParaRPr>
          </a:p>
        </p:txBody>
      </p:sp>
    </p:spTree>
    <p:extLst>
      <p:ext uri="{BB962C8B-B14F-4D97-AF65-F5344CB8AC3E}">
        <p14:creationId xmlns:p14="http://schemas.microsoft.com/office/powerpoint/2010/main" val="59354074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098" name="Rectangle 2"/>
          <p:cNvSpPr>
            <a:spLocks noGrp="1" noChangeArrowheads="1"/>
          </p:cNvSpPr>
          <p:nvPr>
            <p:ph type="title"/>
          </p:nvPr>
        </p:nvSpPr>
        <p:spPr/>
        <p:txBody>
          <a:bodyPr/>
          <a:lstStyle/>
          <a:p>
            <a:r>
              <a:rPr lang="en-US"/>
              <a:t>Clustering-based segmentation</a:t>
            </a:r>
          </a:p>
        </p:txBody>
      </p:sp>
      <p:sp>
        <p:nvSpPr>
          <p:cNvPr id="1284099" name="Text Box 3"/>
          <p:cNvSpPr txBox="1">
            <a:spLocks noChangeArrowheads="1"/>
          </p:cNvSpPr>
          <p:nvPr/>
        </p:nvSpPr>
        <p:spPr bwMode="auto">
          <a:xfrm>
            <a:off x="1857375" y="5805488"/>
            <a:ext cx="542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atin typeface="Tahoma" pitchFamily="34" charset="0"/>
              </a:rPr>
              <a:t>Examples from the UC Berkeley’s Blobworld system.</a:t>
            </a:r>
          </a:p>
        </p:txBody>
      </p:sp>
      <p:pic>
        <p:nvPicPr>
          <p:cNvPr id="1284100" name="Picture 4" descr="433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888" y="1587500"/>
            <a:ext cx="1219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1" name="Picture 5" descr="433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3644900"/>
            <a:ext cx="1219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2" name="Picture 6" descr="4330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7488" y="3989388"/>
            <a:ext cx="1828800" cy="1484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3" name="Picture 7" descr="524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587500"/>
            <a:ext cx="1828800" cy="121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4" name="Picture 8" descr="433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4488" y="1587500"/>
            <a:ext cx="1219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5" name="Picture 9" descr="4330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4888" y="3644900"/>
            <a:ext cx="1219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6" name="Picture 10" descr="4330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8688" y="3989388"/>
            <a:ext cx="1828800" cy="1484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4107" name="Picture 11" descr="5240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84488" y="1587500"/>
            <a:ext cx="1828800" cy="121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57247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122" name="Rectangle 2"/>
          <p:cNvSpPr>
            <a:spLocks noGrp="1" noChangeArrowheads="1"/>
          </p:cNvSpPr>
          <p:nvPr>
            <p:ph type="title"/>
          </p:nvPr>
        </p:nvSpPr>
        <p:spPr/>
        <p:txBody>
          <a:bodyPr/>
          <a:lstStyle/>
          <a:p>
            <a:r>
              <a:rPr lang="en-US" dirty="0"/>
              <a:t>Region </a:t>
            </a:r>
            <a:r>
              <a:rPr lang="en-US" dirty="0" smtClean="0"/>
              <a:t>growing</a:t>
            </a:r>
            <a:r>
              <a:rPr lang="sk-SK" dirty="0" smtClean="0"/>
              <a:t> – narastanie regiónu</a:t>
            </a:r>
            <a:endParaRPr lang="en-US" dirty="0"/>
          </a:p>
        </p:txBody>
      </p:sp>
      <p:sp>
        <p:nvSpPr>
          <p:cNvPr id="1285123" name="Rectangle 3"/>
          <p:cNvSpPr>
            <a:spLocks noGrp="1" noChangeArrowheads="1"/>
          </p:cNvSpPr>
          <p:nvPr>
            <p:ph type="body" idx="1"/>
          </p:nvPr>
        </p:nvSpPr>
        <p:spPr>
          <a:xfrm>
            <a:off x="457200" y="2032000"/>
            <a:ext cx="8229600" cy="4094163"/>
          </a:xfrm>
        </p:spPr>
        <p:txBody>
          <a:bodyPr/>
          <a:lstStyle/>
          <a:p>
            <a:pPr>
              <a:spcBef>
                <a:spcPct val="40000"/>
              </a:spcBef>
            </a:pPr>
            <a:r>
              <a:rPr lang="sk-SK" sz="2800" dirty="0" smtClean="0"/>
              <a:t>Narastanie regiónu začína s jedným </a:t>
            </a:r>
            <a:r>
              <a:rPr lang="sk-SK" sz="2800" dirty="0" err="1" smtClean="0"/>
              <a:t>pixelom</a:t>
            </a:r>
            <a:r>
              <a:rPr lang="sk-SK" sz="2800" dirty="0" smtClean="0"/>
              <a:t> </a:t>
            </a:r>
            <a:r>
              <a:rPr lang="sk-SK" sz="2800" dirty="0" err="1" smtClean="0"/>
              <a:t>potencionálneho</a:t>
            </a:r>
            <a:r>
              <a:rPr lang="sk-SK" sz="2800" dirty="0" smtClean="0"/>
              <a:t> regiónu (</a:t>
            </a:r>
            <a:r>
              <a:rPr lang="sk-SK" sz="2800" dirty="0" err="1" smtClean="0"/>
              <a:t>seed</a:t>
            </a:r>
            <a:r>
              <a:rPr lang="sk-SK" sz="2800" dirty="0" smtClean="0"/>
              <a:t>) a snaží sa narastať pridávaním pixlov na základe podobnosti.</a:t>
            </a:r>
          </a:p>
          <a:p>
            <a:pPr>
              <a:spcBef>
                <a:spcPct val="40000"/>
              </a:spcBef>
            </a:pPr>
            <a:r>
              <a:rPr lang="sk-SK" sz="2800" dirty="0" smtClean="0"/>
              <a:t>Prvý vybraný pixel môže byť buď prvý neoznačený pixel alebo z množiny „</a:t>
            </a:r>
            <a:r>
              <a:rPr lang="sk-SK" sz="2800" dirty="0" err="1" smtClean="0"/>
              <a:t>seeds</a:t>
            </a:r>
            <a:r>
              <a:rPr lang="sk-SK" sz="2800" dirty="0" smtClean="0"/>
              <a:t>“ určenej pre daný obraz</a:t>
            </a:r>
          </a:p>
          <a:p>
            <a:pPr>
              <a:spcBef>
                <a:spcPct val="40000"/>
              </a:spcBef>
            </a:pPr>
            <a:r>
              <a:rPr lang="sk-SK" sz="2800" dirty="0" smtClean="0"/>
              <a:t>Zvyčajne sa používajú štatistické texty na určenie ktorý pixel môže byť pridaný k skúmanému regiónu</a:t>
            </a:r>
          </a:p>
          <a:p>
            <a:pPr lvl="1">
              <a:spcBef>
                <a:spcPct val="40000"/>
              </a:spcBef>
            </a:pPr>
            <a:r>
              <a:rPr lang="sk-SK" dirty="0" smtClean="0"/>
              <a:t>Región je populácia s podobnými vlastnosťami</a:t>
            </a:r>
            <a:endParaRPr lang="sk-SK" dirty="0"/>
          </a:p>
        </p:txBody>
      </p:sp>
    </p:spTree>
    <p:extLst>
      <p:ext uri="{BB962C8B-B14F-4D97-AF65-F5344CB8AC3E}">
        <p14:creationId xmlns:p14="http://schemas.microsoft.com/office/powerpoint/2010/main" val="231394201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218" name="Rectangle 2"/>
          <p:cNvSpPr>
            <a:spLocks noGrp="1" noChangeArrowheads="1"/>
          </p:cNvSpPr>
          <p:nvPr>
            <p:ph type="title"/>
          </p:nvPr>
        </p:nvSpPr>
        <p:spPr/>
        <p:txBody>
          <a:bodyPr/>
          <a:lstStyle/>
          <a:p>
            <a:r>
              <a:rPr lang="en-US"/>
              <a:t>Region growing</a:t>
            </a:r>
          </a:p>
        </p:txBody>
      </p:sp>
      <p:pic>
        <p:nvPicPr>
          <p:cNvPr id="1289219" name="Picture 3"/>
          <p:cNvPicPr>
            <a:picLocks noChangeAspect="1" noChangeArrowheads="1"/>
          </p:cNvPicPr>
          <p:nvPr/>
        </p:nvPicPr>
        <p:blipFill>
          <a:blip r:embed="rId2">
            <a:extLst>
              <a:ext uri="{28A0092B-C50C-407E-A947-70E740481C1C}">
                <a14:useLocalDpi xmlns:a14="http://schemas.microsoft.com/office/drawing/2010/main" val="0"/>
              </a:ext>
            </a:extLst>
          </a:blip>
          <a:srcRect l="43468" t="24933" r="43361" b="40152"/>
          <a:stretch>
            <a:fillRect/>
          </a:stretch>
        </p:blipFill>
        <p:spPr bwMode="auto">
          <a:xfrm>
            <a:off x="4572000" y="1341438"/>
            <a:ext cx="2376488" cy="504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9220" name="Text Box 4"/>
          <p:cNvSpPr txBox="1">
            <a:spLocks noChangeArrowheads="1"/>
          </p:cNvSpPr>
          <p:nvPr/>
        </p:nvSpPr>
        <p:spPr bwMode="auto">
          <a:xfrm>
            <a:off x="2989263" y="2349500"/>
            <a:ext cx="927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latin typeface="Times New Roman" pitchFamily="18" charset="0"/>
              </a:rPr>
              <a:t>image</a:t>
            </a:r>
          </a:p>
        </p:txBody>
      </p:sp>
      <p:sp>
        <p:nvSpPr>
          <p:cNvPr id="1289221" name="Text Box 5"/>
          <p:cNvSpPr txBox="1">
            <a:spLocks noChangeArrowheads="1"/>
          </p:cNvSpPr>
          <p:nvPr/>
        </p:nvSpPr>
        <p:spPr bwMode="auto">
          <a:xfrm>
            <a:off x="2405063" y="4922838"/>
            <a:ext cx="180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latin typeface="Times New Roman" pitchFamily="18" charset="0"/>
              </a:rPr>
              <a:t>segmentation</a:t>
            </a:r>
          </a:p>
        </p:txBody>
      </p:sp>
    </p:spTree>
    <p:extLst>
      <p:ext uri="{BB962C8B-B14F-4D97-AF65-F5344CB8AC3E}">
        <p14:creationId xmlns:p14="http://schemas.microsoft.com/office/powerpoint/2010/main" val="375382184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z="3600" dirty="0">
                <a:effectLst/>
              </a:rPr>
              <a:t>Techniky dodatočného spracovania narastania oblastí </a:t>
            </a:r>
            <a:endParaRPr lang="en-US" sz="3600" dirty="0"/>
          </a:p>
        </p:txBody>
      </p:sp>
      <p:sp>
        <p:nvSpPr>
          <p:cNvPr id="3" name="Content Placeholder 2"/>
          <p:cNvSpPr>
            <a:spLocks noGrp="1"/>
          </p:cNvSpPr>
          <p:nvPr>
            <p:ph idx="1"/>
          </p:nvPr>
        </p:nvSpPr>
        <p:spPr>
          <a:xfrm>
            <a:off x="457200" y="1857829"/>
            <a:ext cx="8229600" cy="4268334"/>
          </a:xfrm>
        </p:spPr>
        <p:txBody>
          <a:bodyPr/>
          <a:lstStyle/>
          <a:p>
            <a:pPr lvl="0"/>
            <a:r>
              <a:rPr lang="sk-SK" sz="2800" dirty="0" smtClean="0">
                <a:effectLst/>
              </a:rPr>
              <a:t>obrazy </a:t>
            </a:r>
            <a:r>
              <a:rPr lang="sk-SK" sz="2800" dirty="0">
                <a:effectLst/>
              </a:rPr>
              <a:t>segmentované narastaním oblastí často obsahujú príliš veľa oblastí (slabé narastanie) alebo príliš málo oblastí (silné narastanie) ako výsledok neoptimálneho nastavenia parametrov. </a:t>
            </a:r>
            <a:endParaRPr lang="sk-SK" sz="2800" dirty="0" smtClean="0">
              <a:effectLst/>
            </a:endParaRPr>
          </a:p>
          <a:p>
            <a:pPr lvl="0"/>
            <a:r>
              <a:rPr lang="sk-SK" sz="2800" dirty="0" smtClean="0">
                <a:effectLst/>
              </a:rPr>
              <a:t>Na </a:t>
            </a:r>
            <a:r>
              <a:rPr lang="sk-SK" sz="2800" dirty="0">
                <a:effectLst/>
              </a:rPr>
              <a:t>zlepšenie </a:t>
            </a:r>
            <a:r>
              <a:rPr lang="sk-SK" sz="2800" dirty="0" err="1">
                <a:effectLst/>
              </a:rPr>
              <a:t>segmentačných</a:t>
            </a:r>
            <a:r>
              <a:rPr lang="sk-SK" sz="2800" dirty="0">
                <a:effectLst/>
              </a:rPr>
              <a:t> výsledkov bolo vytvorených viacero techník dodatočného spracovania. </a:t>
            </a:r>
            <a:endParaRPr lang="sk-SK" sz="2800" dirty="0" smtClean="0">
              <a:effectLst/>
            </a:endParaRPr>
          </a:p>
        </p:txBody>
      </p:sp>
    </p:spTree>
    <p:extLst>
      <p:ext uri="{BB962C8B-B14F-4D97-AF65-F5344CB8AC3E}">
        <p14:creationId xmlns:p14="http://schemas.microsoft.com/office/powerpoint/2010/main" val="301006531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sk-SK" dirty="0">
                <a:effectLst/>
              </a:rPr>
              <a:t>Jednoduchšie techniky dodatočného spracovania znížia počet malých oblastí v segmentovanom obraze. </a:t>
            </a:r>
            <a:endParaRPr lang="sk-SK" dirty="0" smtClean="0">
              <a:effectLst/>
            </a:endParaRPr>
          </a:p>
          <a:p>
            <a:pPr lvl="1"/>
            <a:r>
              <a:rPr lang="sk-SK" dirty="0" smtClean="0">
                <a:effectLst/>
              </a:rPr>
              <a:t>V</a:t>
            </a:r>
            <a:r>
              <a:rPr lang="sk-SK" dirty="0">
                <a:effectLst/>
              </a:rPr>
              <a:t> jednom kroku sa odstraňujú hranice medzi susednými oblasťami vzhľadom na ich kontrast a zmeny smeru pozdĺž hranice. </a:t>
            </a:r>
            <a:endParaRPr lang="sk-SK" dirty="0" smtClean="0">
              <a:effectLst/>
            </a:endParaRPr>
          </a:p>
          <a:p>
            <a:pPr lvl="1"/>
            <a:r>
              <a:rPr lang="sk-SK" dirty="0" smtClean="0">
                <a:effectLst/>
              </a:rPr>
              <a:t>V</a:t>
            </a:r>
            <a:r>
              <a:rPr lang="sk-SK" dirty="0">
                <a:effectLst/>
              </a:rPr>
              <a:t> druhom kroku sa výsledky prvého kroku modifikujú tak, aby pasovali presne so známymi obrazovými hranami. </a:t>
            </a:r>
            <a:endParaRPr lang="en-US" dirty="0">
              <a:effectLst/>
            </a:endParaRPr>
          </a:p>
          <a:p>
            <a:pPr marL="0" indent="0">
              <a:buNone/>
            </a:pPr>
            <a:endParaRPr lang="en-US" dirty="0"/>
          </a:p>
        </p:txBody>
      </p:sp>
    </p:spTree>
    <p:extLst>
      <p:ext uri="{BB962C8B-B14F-4D97-AF65-F5344CB8AC3E}">
        <p14:creationId xmlns:p14="http://schemas.microsoft.com/office/powerpoint/2010/main" val="20853257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42" name="Rectangle 2"/>
          <p:cNvSpPr>
            <a:spLocks noGrp="1" noChangeArrowheads="1"/>
          </p:cNvSpPr>
          <p:nvPr>
            <p:ph type="title"/>
          </p:nvPr>
        </p:nvSpPr>
        <p:spPr/>
        <p:txBody>
          <a:bodyPr/>
          <a:lstStyle/>
          <a:p>
            <a:r>
              <a:rPr lang="en-US"/>
              <a:t>Split-and-merge</a:t>
            </a:r>
          </a:p>
        </p:txBody>
      </p:sp>
      <p:sp>
        <p:nvSpPr>
          <p:cNvPr id="1290243" name="Rectangle 3"/>
          <p:cNvSpPr>
            <a:spLocks noGrp="1" noChangeArrowheads="1"/>
          </p:cNvSpPr>
          <p:nvPr>
            <p:ph type="body" idx="1"/>
          </p:nvPr>
        </p:nvSpPr>
        <p:spPr/>
        <p:txBody>
          <a:bodyPr/>
          <a:lstStyle/>
          <a:p>
            <a:pPr marL="533400" indent="-533400">
              <a:buFont typeface="Wingdings" pitchFamily="2" charset="2"/>
              <a:buAutoNum type="arabicPeriod"/>
            </a:pPr>
            <a:r>
              <a:rPr lang="en-US" sz="2400"/>
              <a:t>Start with the whole image.</a:t>
            </a:r>
          </a:p>
          <a:p>
            <a:pPr marL="533400" indent="-533400">
              <a:buFont typeface="Wingdings" pitchFamily="2" charset="2"/>
              <a:buAutoNum type="arabicPeriod"/>
            </a:pPr>
            <a:r>
              <a:rPr lang="en-US" sz="2400"/>
              <a:t>If the variance is too high, break into quadrants.</a:t>
            </a:r>
          </a:p>
          <a:p>
            <a:pPr marL="533400" indent="-533400">
              <a:buFont typeface="Wingdings" pitchFamily="2" charset="2"/>
              <a:buAutoNum type="arabicPeriod"/>
            </a:pPr>
            <a:r>
              <a:rPr lang="en-US" sz="2400"/>
              <a:t>Merge any adjacent regions that are similar enough.</a:t>
            </a:r>
          </a:p>
          <a:p>
            <a:pPr marL="533400" indent="-533400">
              <a:buFont typeface="Wingdings" pitchFamily="2" charset="2"/>
              <a:buAutoNum type="arabicPeriod"/>
            </a:pPr>
            <a:r>
              <a:rPr lang="en-US" sz="2400"/>
              <a:t>Repeat steps 2 and 3, iteratively until no more splitting or merging occur.</a:t>
            </a:r>
          </a:p>
          <a:p>
            <a:pPr marL="533400" indent="-533400"/>
            <a:endParaRPr lang="en-US" sz="2400"/>
          </a:p>
          <a:p>
            <a:pPr marL="533400" indent="-533400">
              <a:buFontTx/>
              <a:buNone/>
            </a:pPr>
            <a:r>
              <a:rPr lang="en-US" sz="2400">
                <a:sym typeface="Wingdings" pitchFamily="2" charset="2"/>
              </a:rPr>
              <a:t>  </a:t>
            </a:r>
            <a:r>
              <a:rPr lang="en-US" sz="2400"/>
              <a:t>Idea: good</a:t>
            </a:r>
            <a:br>
              <a:rPr lang="en-US" sz="2400"/>
            </a:br>
            <a:r>
              <a:rPr lang="en-US" sz="2400"/>
              <a:t>Results: blocky</a:t>
            </a:r>
          </a:p>
        </p:txBody>
      </p:sp>
      <p:pic>
        <p:nvPicPr>
          <p:cNvPr id="1290244" name="Picture 4"/>
          <p:cNvPicPr>
            <a:picLocks noChangeAspect="1" noChangeArrowheads="1"/>
          </p:cNvPicPr>
          <p:nvPr/>
        </p:nvPicPr>
        <p:blipFill>
          <a:blip r:embed="rId2">
            <a:extLst>
              <a:ext uri="{28A0092B-C50C-407E-A947-70E740481C1C}">
                <a14:useLocalDpi xmlns:a14="http://schemas.microsoft.com/office/drawing/2010/main" val="0"/>
              </a:ext>
            </a:extLst>
          </a:blip>
          <a:srcRect l="19519"/>
          <a:stretch>
            <a:fillRect/>
          </a:stretch>
        </p:blipFill>
        <p:spPr bwMode="auto">
          <a:xfrm>
            <a:off x="3665538" y="4535488"/>
            <a:ext cx="5478462" cy="196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945290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266" name="Rectangle 2"/>
          <p:cNvSpPr>
            <a:spLocks noGrp="1" noChangeArrowheads="1"/>
          </p:cNvSpPr>
          <p:nvPr>
            <p:ph type="title"/>
          </p:nvPr>
        </p:nvSpPr>
        <p:spPr/>
        <p:txBody>
          <a:bodyPr/>
          <a:lstStyle/>
          <a:p>
            <a:r>
              <a:rPr lang="en-US"/>
              <a:t>Split-and-merge</a:t>
            </a:r>
          </a:p>
        </p:txBody>
      </p:sp>
      <p:pic>
        <p:nvPicPr>
          <p:cNvPr id="1291267" name="Picture 3"/>
          <p:cNvPicPr>
            <a:picLocks noChangeAspect="1" noChangeArrowheads="1"/>
          </p:cNvPicPr>
          <p:nvPr/>
        </p:nvPicPr>
        <p:blipFill>
          <a:blip r:embed="rId2">
            <a:extLst>
              <a:ext uri="{28A0092B-C50C-407E-A947-70E740481C1C}">
                <a14:useLocalDpi xmlns:a14="http://schemas.microsoft.com/office/drawing/2010/main" val="0"/>
              </a:ext>
            </a:extLst>
          </a:blip>
          <a:srcRect l="62273" t="24475" r="10855" b="13698"/>
          <a:stretch>
            <a:fillRect/>
          </a:stretch>
        </p:blipFill>
        <p:spPr bwMode="auto">
          <a:xfrm>
            <a:off x="541338" y="1268413"/>
            <a:ext cx="4030662" cy="525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1268" name="Picture 4"/>
          <p:cNvPicPr>
            <a:picLocks noChangeAspect="1" noChangeArrowheads="1"/>
          </p:cNvPicPr>
          <p:nvPr/>
        </p:nvPicPr>
        <p:blipFill>
          <a:blip r:embed="rId3">
            <a:extLst>
              <a:ext uri="{28A0092B-C50C-407E-A947-70E740481C1C}">
                <a14:useLocalDpi xmlns:a14="http://schemas.microsoft.com/office/drawing/2010/main" val="0"/>
              </a:ext>
            </a:extLst>
          </a:blip>
          <a:srcRect l="31667" t="27084" r="41641" b="46001"/>
          <a:stretch>
            <a:fillRect/>
          </a:stretch>
        </p:blipFill>
        <p:spPr bwMode="auto">
          <a:xfrm>
            <a:off x="4716463" y="2781300"/>
            <a:ext cx="3960812" cy="229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43563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290" name="Rectangle 2"/>
          <p:cNvSpPr>
            <a:spLocks noGrp="1" noChangeArrowheads="1"/>
          </p:cNvSpPr>
          <p:nvPr>
            <p:ph type="title"/>
          </p:nvPr>
        </p:nvSpPr>
        <p:spPr/>
        <p:txBody>
          <a:bodyPr/>
          <a:lstStyle/>
          <a:p>
            <a:r>
              <a:rPr lang="en-US"/>
              <a:t>Split-and-merge</a:t>
            </a:r>
          </a:p>
        </p:txBody>
      </p:sp>
      <p:pic>
        <p:nvPicPr>
          <p:cNvPr id="129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1557338"/>
            <a:ext cx="3014662"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1557338"/>
            <a:ext cx="3014663" cy="449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78319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362" name="Rectangle 2"/>
          <p:cNvSpPr>
            <a:spLocks noGrp="1" noChangeArrowheads="1"/>
          </p:cNvSpPr>
          <p:nvPr>
            <p:ph type="title"/>
          </p:nvPr>
        </p:nvSpPr>
        <p:spPr/>
        <p:txBody>
          <a:bodyPr/>
          <a:lstStyle/>
          <a:p>
            <a:r>
              <a:rPr lang="en-US"/>
              <a:t>Split-and-merge</a:t>
            </a:r>
          </a:p>
        </p:txBody>
      </p:sp>
      <p:pic>
        <p:nvPicPr>
          <p:cNvPr id="1295363" name="Picture 3" descr="segmentation_region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1628775"/>
            <a:ext cx="2879725" cy="2879725"/>
          </a:xfrm>
          <a:prstGeom prst="rect">
            <a:avLst/>
          </a:prstGeom>
          <a:solidFill>
            <a:schemeClr val="tx1"/>
          </a:solidFill>
          <a:ln w="9525">
            <a:solidFill>
              <a:schemeClr val="tx1"/>
            </a:solidFill>
            <a:miter lim="800000"/>
            <a:headEnd/>
            <a:tailEnd/>
          </a:ln>
        </p:spPr>
      </p:pic>
      <p:pic>
        <p:nvPicPr>
          <p:cNvPr id="1295364" name="Picture 4" descr="segmentation_subreg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9813" y="1628775"/>
            <a:ext cx="2879725" cy="287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95365" name="Picture 5" descr="segmentation_lands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1628775"/>
            <a:ext cx="2879725" cy="28797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95366" name="Text Box 6"/>
          <p:cNvSpPr txBox="1">
            <a:spLocks noChangeArrowheads="1"/>
          </p:cNvSpPr>
          <p:nvPr/>
        </p:nvSpPr>
        <p:spPr bwMode="auto">
          <a:xfrm>
            <a:off x="3132138" y="4581525"/>
            <a:ext cx="287972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atin typeface="Tahoma" pitchFamily="34" charset="0"/>
              </a:rPr>
              <a:t>A large connected region formed by merging pixels labeled as residential after classification.</a:t>
            </a:r>
          </a:p>
        </p:txBody>
      </p:sp>
      <p:sp>
        <p:nvSpPr>
          <p:cNvPr id="1295367" name="Text Box 7"/>
          <p:cNvSpPr txBox="1">
            <a:spLocks noChangeArrowheads="1"/>
          </p:cNvSpPr>
          <p:nvPr/>
        </p:nvSpPr>
        <p:spPr bwMode="auto">
          <a:xfrm>
            <a:off x="107950" y="4581525"/>
            <a:ext cx="2879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atin typeface="Tahoma" pitchFamily="34" charset="0"/>
              </a:rPr>
              <a:t>A satellite image.</a:t>
            </a:r>
          </a:p>
        </p:txBody>
      </p:sp>
      <p:sp>
        <p:nvSpPr>
          <p:cNvPr id="1295368" name="Text Box 8"/>
          <p:cNvSpPr txBox="1">
            <a:spLocks noChangeArrowheads="1"/>
          </p:cNvSpPr>
          <p:nvPr/>
        </p:nvSpPr>
        <p:spPr bwMode="auto">
          <a:xfrm>
            <a:off x="6084888" y="4581525"/>
            <a:ext cx="28797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atin typeface="Tahoma" pitchFamily="34" charset="0"/>
              </a:rPr>
              <a:t>More compact sub-regions after the split-and-merge procedure.</a:t>
            </a:r>
          </a:p>
        </p:txBody>
      </p:sp>
    </p:spTree>
    <p:extLst>
      <p:ext uri="{BB962C8B-B14F-4D97-AF65-F5344CB8AC3E}">
        <p14:creationId xmlns:p14="http://schemas.microsoft.com/office/powerpoint/2010/main" val="371783893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effectLst/>
              </a:rPr>
              <a:t>Modely aktívnej hranice – </a:t>
            </a:r>
            <a:r>
              <a:rPr lang="sk-SK" dirty="0" smtClean="0">
                <a:effectLst/>
              </a:rPr>
              <a:t>hady</a:t>
            </a:r>
            <a:r>
              <a:rPr lang="en-US" dirty="0">
                <a:effectLst/>
              </a:rPr>
              <a:t> </a:t>
            </a:r>
            <a:r>
              <a:rPr lang="en-US" dirty="0" smtClean="0">
                <a:effectLst/>
              </a:rPr>
              <a:t>(snakes)</a:t>
            </a:r>
            <a:endParaRPr lang="sk-SK" dirty="0"/>
          </a:p>
        </p:txBody>
      </p:sp>
      <p:sp>
        <p:nvSpPr>
          <p:cNvPr id="3" name="Content Placeholder 2"/>
          <p:cNvSpPr>
            <a:spLocks noGrp="1"/>
          </p:cNvSpPr>
          <p:nvPr>
            <p:ph idx="1"/>
          </p:nvPr>
        </p:nvSpPr>
        <p:spPr>
          <a:xfrm>
            <a:off x="457200" y="2112579"/>
            <a:ext cx="8229600" cy="4013584"/>
          </a:xfrm>
        </p:spPr>
        <p:txBody>
          <a:bodyPr/>
          <a:lstStyle/>
          <a:p>
            <a:pPr lvl="0"/>
            <a:r>
              <a:rPr lang="sk-SK" sz="2800" dirty="0" smtClean="0">
                <a:effectLst/>
              </a:rPr>
              <a:t>Had je </a:t>
            </a:r>
            <a:r>
              <a:rPr lang="sk-SK" sz="2800" dirty="0" err="1" smtClean="0">
                <a:effectLst/>
              </a:rPr>
              <a:t>spline</a:t>
            </a:r>
            <a:r>
              <a:rPr lang="sk-SK" sz="2800" dirty="0" smtClean="0">
                <a:effectLst/>
              </a:rPr>
              <a:t>, ktorý minimalizuje energiu – pričom energia závisí na jeho tvare a umiestnení v obraze. </a:t>
            </a:r>
          </a:p>
          <a:p>
            <a:pPr lvl="0"/>
            <a:r>
              <a:rPr lang="sk-SK" sz="2800" dirty="0" smtClean="0">
                <a:effectLst/>
              </a:rPr>
              <a:t>Lokálne minimá tejto energie zodpovedajú hľadaným vlastnostiam obrazu. </a:t>
            </a:r>
          </a:p>
          <a:p>
            <a:pPr lvl="0"/>
            <a:r>
              <a:rPr lang="sk-SK" sz="2800" dirty="0" smtClean="0">
                <a:effectLst/>
              </a:rPr>
              <a:t>Funkcia energie, ktorá sa minimalizuje je vážená kombinácia interných a externých síl. </a:t>
            </a:r>
            <a:endParaRPr lang="sk-SK" sz="2800" dirty="0">
              <a:effectLst/>
            </a:endParaRPr>
          </a:p>
        </p:txBody>
      </p:sp>
    </p:spTree>
    <p:extLst>
      <p:ext uri="{BB962C8B-B14F-4D97-AF65-F5344CB8AC3E}">
        <p14:creationId xmlns:p14="http://schemas.microsoft.com/office/powerpoint/2010/main" val="378574314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3780" y="307428"/>
            <a:ext cx="8734096" cy="4525963"/>
          </a:xfrm>
        </p:spPr>
        <p:txBody>
          <a:bodyPr/>
          <a:lstStyle/>
          <a:p>
            <a:pPr lvl="0"/>
            <a:r>
              <a:rPr lang="sk-SK" sz="2400" dirty="0" smtClean="0">
                <a:effectLst/>
              </a:rPr>
              <a:t>Modely aktívnej hranice sa používajú pri segmentácii, porozumení obrazu a pri analýze dynamických obrazových dát. </a:t>
            </a:r>
          </a:p>
          <a:p>
            <a:pPr lvl="0"/>
            <a:r>
              <a:rPr lang="sk-SK" sz="2400" dirty="0" smtClean="0">
                <a:effectLst/>
              </a:rPr>
              <a:t>Hady sami neriešia problém nájdenia hranice, ale robia to v interakcii s užívateľom alebo nejakým vyšším procesom porozumenia. </a:t>
            </a:r>
          </a:p>
          <a:p>
            <a:pPr lvl="0"/>
            <a:r>
              <a:rPr lang="sk-SK" sz="2400" dirty="0" smtClean="0">
                <a:effectLst/>
              </a:rPr>
              <a:t>Táto interakcia musí špecifikovať počiatočný bod a približný tvar hranice. </a:t>
            </a:r>
          </a:p>
          <a:p>
            <a:pPr lvl="0"/>
            <a:r>
              <a:rPr lang="sk-SK" sz="2400" dirty="0" smtClean="0">
                <a:effectLst/>
              </a:rPr>
              <a:t>Apriórna informácia posúva hada k vhodnému riešeniu. </a:t>
            </a:r>
          </a:p>
          <a:p>
            <a:pPr lvl="0"/>
            <a:r>
              <a:rPr lang="sk-SK" sz="2400" dirty="0" smtClean="0">
                <a:effectLst/>
              </a:rPr>
              <a:t>Na rozdiel od ostatných modelov obrazu, had je aktívny, vždy si hľadá polohu s minimálnou energiou. </a:t>
            </a:r>
            <a:endParaRPr lang="sk-SK" sz="2400" dirty="0">
              <a:effectLst/>
            </a:endParaRPr>
          </a:p>
        </p:txBody>
      </p:sp>
      <p:pic>
        <p:nvPicPr>
          <p:cNvPr id="4" name="Picture 2" descr="8-aktivne-hranice-ha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745" y="4193629"/>
            <a:ext cx="5816802" cy="234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97009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descr="8-aktivne-ultrazvuk-ha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704" y="519057"/>
            <a:ext cx="7348428" cy="597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08814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16421"/>
            <a:ext cx="8229600" cy="4525963"/>
          </a:xfrm>
        </p:spPr>
        <p:txBody>
          <a:bodyPr/>
          <a:lstStyle/>
          <a:p>
            <a:pPr lvl="0">
              <a:spcBef>
                <a:spcPts val="1800"/>
              </a:spcBef>
            </a:pPr>
            <a:r>
              <a:rPr lang="sk-SK" sz="2800" dirty="0" smtClean="0">
                <a:effectLst/>
              </a:rPr>
              <a:t>Funkcia energie, ktorá sa minimalizuje, je vážená kombinácia vnútorných a vonkajších síl. </a:t>
            </a:r>
          </a:p>
          <a:p>
            <a:pPr lvl="0">
              <a:spcBef>
                <a:spcPts val="1800"/>
              </a:spcBef>
            </a:pPr>
            <a:r>
              <a:rPr lang="sk-SK" sz="2800" dirty="0" smtClean="0">
                <a:effectLst/>
              </a:rPr>
              <a:t>Vnútorné sily vyplývajú z tvaru hada, kým externé sily z obrazu a/alebo z vyšších úrovní porozumenia. </a:t>
            </a:r>
          </a:p>
          <a:p>
            <a:pPr lvl="0">
              <a:spcBef>
                <a:spcPts val="1800"/>
              </a:spcBef>
            </a:pPr>
            <a:r>
              <a:rPr lang="sk-SK" sz="2800" dirty="0" smtClean="0">
                <a:effectLst/>
              </a:rPr>
              <a:t>Had je definovaný parametricky ako </a:t>
            </a:r>
          </a:p>
          <a:p>
            <a:pPr marL="0" lvl="0" indent="0" algn="ctr">
              <a:spcBef>
                <a:spcPts val="1800"/>
              </a:spcBef>
              <a:buNone/>
            </a:pPr>
            <a:r>
              <a:rPr lang="sk-SK" sz="2800" b="1" dirty="0" smtClean="0">
                <a:effectLst/>
              </a:rPr>
              <a:t>v</a:t>
            </a:r>
            <a:r>
              <a:rPr lang="sk-SK" sz="2800" dirty="0" smtClean="0">
                <a:effectLst/>
              </a:rPr>
              <a:t>(</a:t>
            </a:r>
            <a:r>
              <a:rPr lang="sk-SK" sz="2800" i="1" dirty="0" smtClean="0">
                <a:effectLst/>
              </a:rPr>
              <a:t>s</a:t>
            </a:r>
            <a:r>
              <a:rPr lang="sk-SK" sz="2800" dirty="0" smtClean="0">
                <a:effectLst/>
              </a:rPr>
              <a:t>)=[</a:t>
            </a:r>
            <a:r>
              <a:rPr lang="sk-SK" sz="2800" i="1" dirty="0" smtClean="0">
                <a:effectLst/>
              </a:rPr>
              <a:t>x(s)</a:t>
            </a:r>
            <a:r>
              <a:rPr lang="sk-SK" sz="2800" dirty="0" smtClean="0">
                <a:effectLst/>
              </a:rPr>
              <a:t>,</a:t>
            </a:r>
            <a:r>
              <a:rPr lang="sk-SK" sz="2800" i="1" dirty="0" smtClean="0">
                <a:effectLst/>
              </a:rPr>
              <a:t>y(s)</a:t>
            </a:r>
            <a:r>
              <a:rPr lang="sk-SK" sz="2800" dirty="0" smtClean="0">
                <a:effectLst/>
              </a:rPr>
              <a:t>], </a:t>
            </a:r>
          </a:p>
          <a:p>
            <a:pPr marL="400050" lvl="1" indent="0">
              <a:spcBef>
                <a:spcPts val="1800"/>
              </a:spcBef>
              <a:buNone/>
            </a:pPr>
            <a:r>
              <a:rPr lang="sk-SK" sz="2400" dirty="0" smtClean="0">
                <a:effectLst/>
              </a:rPr>
              <a:t>kde </a:t>
            </a:r>
            <a:r>
              <a:rPr lang="sk-SK" sz="2400" i="1" dirty="0" smtClean="0">
                <a:effectLst/>
              </a:rPr>
              <a:t>x(s)</a:t>
            </a:r>
            <a:r>
              <a:rPr lang="sk-SK" sz="2400" dirty="0" smtClean="0">
                <a:effectLst/>
              </a:rPr>
              <a:t> a </a:t>
            </a:r>
            <a:r>
              <a:rPr lang="sk-SK" sz="2400" i="1" dirty="0" smtClean="0">
                <a:effectLst/>
              </a:rPr>
              <a:t>y(s)</a:t>
            </a:r>
            <a:r>
              <a:rPr lang="sk-SK" sz="2400" dirty="0" smtClean="0">
                <a:effectLst/>
              </a:rPr>
              <a:t> sú súradnice pozdĺž hranice a </a:t>
            </a:r>
          </a:p>
          <a:p>
            <a:pPr marL="400050" lvl="1" indent="0">
              <a:spcBef>
                <a:spcPts val="1800"/>
              </a:spcBef>
              <a:buNone/>
            </a:pPr>
            <a:r>
              <a:rPr lang="sk-SK" sz="2400" i="1" dirty="0" smtClean="0">
                <a:effectLst/>
              </a:rPr>
              <a:t>s </a:t>
            </a:r>
            <a:r>
              <a:rPr lang="sk-SK" sz="2400" dirty="0" smtClean="0">
                <a:effectLst/>
              </a:rPr>
              <a:t>je z [0,1]. </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p:cNvSpPr>
            <a:spLocks noChangeArrowheads="1"/>
          </p:cNvSpPr>
          <p:nvPr/>
        </p:nvSpPr>
        <p:spPr bwMode="auto">
          <a:xfrm>
            <a:off x="304800" y="30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6158584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965" y="248992"/>
            <a:ext cx="8229600" cy="4525963"/>
          </a:xfrm>
        </p:spPr>
        <p:txBody>
          <a:bodyPr/>
          <a:lstStyle/>
          <a:p>
            <a:pPr lvl="0"/>
            <a:r>
              <a:rPr lang="sk-SK" sz="2800" dirty="0" smtClean="0">
                <a:effectLst/>
              </a:rPr>
              <a:t>Minimalizovaná energia sa dá napísať ako</a:t>
            </a:r>
          </a:p>
          <a:p>
            <a:pPr lvl="0"/>
            <a:endParaRPr lang="sk-SK" dirty="0" smtClean="0">
              <a:effectLst/>
            </a:endParaRPr>
          </a:p>
          <a:p>
            <a:pPr lvl="0"/>
            <a:endParaRPr lang="sk-SK" dirty="0" smtClean="0">
              <a:effectLst/>
            </a:endParaRPr>
          </a:p>
          <a:p>
            <a:r>
              <a:rPr lang="sk-SK" sz="2800" dirty="0" smtClean="0">
                <a:effectLst/>
              </a:rPr>
              <a:t>kde </a:t>
            </a:r>
            <a:r>
              <a:rPr lang="sk-SK" sz="2800" i="1" dirty="0" err="1" smtClean="0">
                <a:effectLst/>
              </a:rPr>
              <a:t>E</a:t>
            </a:r>
            <a:r>
              <a:rPr lang="sk-SK" sz="2800" i="1" baseline="-25000" dirty="0" err="1" smtClean="0">
                <a:effectLst/>
              </a:rPr>
              <a:t>int</a:t>
            </a:r>
            <a:r>
              <a:rPr lang="sk-SK" sz="2800" i="1" dirty="0" smtClean="0">
                <a:effectLst/>
              </a:rPr>
              <a:t> </a:t>
            </a:r>
            <a:r>
              <a:rPr lang="sk-SK" sz="2800" dirty="0" smtClean="0">
                <a:effectLst/>
              </a:rPr>
              <a:t>reprezentuje vnútornú energiu </a:t>
            </a:r>
            <a:r>
              <a:rPr lang="sk-SK" sz="2800" dirty="0" err="1" smtClean="0">
                <a:effectLst/>
              </a:rPr>
              <a:t>splajnu</a:t>
            </a:r>
            <a:r>
              <a:rPr lang="sk-SK" sz="2800" dirty="0" smtClean="0">
                <a:effectLst/>
              </a:rPr>
              <a:t> vzhľadom na ohýbanie (obsahuje parametre ako elasticitu a tvrdosť), </a:t>
            </a:r>
            <a:endParaRPr lang="en-US" sz="2800" dirty="0" smtClean="0">
              <a:effectLst/>
            </a:endParaRPr>
          </a:p>
          <a:p>
            <a:endParaRPr lang="en-US" sz="2800" dirty="0">
              <a:effectLst/>
            </a:endParaRPr>
          </a:p>
          <a:p>
            <a:endParaRPr lang="sk-SK" sz="2800" dirty="0" smtClean="0">
              <a:effectLst/>
            </a:endParaRPr>
          </a:p>
          <a:p>
            <a:r>
              <a:rPr lang="sk-SK" sz="2800" i="1" dirty="0" err="1" smtClean="0">
                <a:effectLst/>
              </a:rPr>
              <a:t>E</a:t>
            </a:r>
            <a:r>
              <a:rPr lang="sk-SK" sz="2800" i="1" baseline="-25000" dirty="0" err="1" smtClean="0">
                <a:effectLst/>
              </a:rPr>
              <a:t>obraz</a:t>
            </a:r>
            <a:r>
              <a:rPr lang="sk-SK" sz="2800" i="1" dirty="0" smtClean="0">
                <a:effectLst/>
              </a:rPr>
              <a:t>  </a:t>
            </a:r>
            <a:r>
              <a:rPr lang="sk-SK" sz="2800" dirty="0" smtClean="0">
                <a:effectLst/>
              </a:rPr>
              <a:t>reprezentuje sily obrazu (obsahuje parametre, ktoré ťahajú hada k líniám, hranám a zakončeniam) a </a:t>
            </a:r>
          </a:p>
          <a:p>
            <a:r>
              <a:rPr lang="sk-SK" sz="2800" i="1" dirty="0" err="1" smtClean="0">
                <a:effectLst/>
              </a:rPr>
              <a:t>E</a:t>
            </a:r>
            <a:r>
              <a:rPr lang="sk-SK" sz="2800" i="1" baseline="-25000" dirty="0" err="1" smtClean="0">
                <a:effectLst/>
              </a:rPr>
              <a:t>con</a:t>
            </a:r>
            <a:r>
              <a:rPr lang="sk-SK" sz="2800" i="1" dirty="0" smtClean="0">
                <a:effectLst/>
              </a:rPr>
              <a:t> </a:t>
            </a:r>
            <a:r>
              <a:rPr lang="sk-SK" sz="2800" dirty="0" smtClean="0">
                <a:effectLst/>
              </a:rPr>
              <a:t>reprezentuje vonkajšie ohraničujúce sily (napr. apriórna znalosť z vyššieho procesu).</a:t>
            </a:r>
            <a:endParaRPr lang="sk-SK" sz="2800" dirty="0">
              <a:effectLst/>
            </a:endParaRPr>
          </a:p>
        </p:txBody>
      </p:sp>
      <p:pic>
        <p:nvPicPr>
          <p:cNvPr id="4"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l="14856" t="30022" r="67587" b="65136"/>
          <a:stretch/>
        </p:blipFill>
        <p:spPr bwMode="auto">
          <a:xfrm>
            <a:off x="2737944" y="3370207"/>
            <a:ext cx="3210910" cy="86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l="14856" t="18459" r="44138" b="76816"/>
          <a:stretch/>
        </p:blipFill>
        <p:spPr bwMode="auto">
          <a:xfrm>
            <a:off x="1011620" y="998485"/>
            <a:ext cx="7499131" cy="846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35157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877207"/>
                <a:ext cx="8229600" cy="3643094"/>
              </a:xfrm>
            </p:spPr>
            <p:txBody>
              <a:bodyPr/>
              <a:lstStyle/>
              <a:p>
                <a:pPr lvl="0"/>
                <a:r>
                  <a:rPr lang="sk-SK" sz="2800" dirty="0" smtClean="0">
                    <a:effectLst/>
                  </a:rPr>
                  <a:t>Z </a:t>
                </a:r>
                <a:r>
                  <a:rPr lang="sk-SK" sz="2800" dirty="0" err="1" smtClean="0">
                    <a:effectLst/>
                  </a:rPr>
                  <a:t>Eulerovo-Lagrangeových</a:t>
                </a:r>
                <a:r>
                  <a:rPr lang="sk-SK" sz="2800" dirty="0" smtClean="0">
                    <a:effectLst/>
                  </a:rPr>
                  <a:t> podmienok vyplýva, že </a:t>
                </a:r>
                <a:r>
                  <a:rPr lang="sk-SK" sz="2800" dirty="0" err="1" smtClean="0">
                    <a:effectLst/>
                  </a:rPr>
                  <a:t>splajn</a:t>
                </a:r>
                <a:r>
                  <a:rPr lang="sk-SK" sz="2800" dirty="0" smtClean="0">
                    <a:effectLst/>
                  </a:rPr>
                  <a:t>, ktorý minimalizuje energiu, musí spĺňať </a:t>
                </a:r>
              </a:p>
              <a:p>
                <a:pPr marL="0" lvl="0" indent="0">
                  <a:buNone/>
                </a:pPr>
                <a14:m>
                  <m:oMathPara xmlns:m="http://schemas.openxmlformats.org/officeDocument/2006/math">
                    <m:oMathParaPr>
                      <m:jc m:val="centerGroup"/>
                    </m:oMathParaPr>
                    <m:oMath xmlns:m="http://schemas.openxmlformats.org/officeDocument/2006/math">
                      <m:f>
                        <m:fPr>
                          <m:ctrlPr>
                            <a:rPr lang="sk-SK" sz="2800" i="1" smtClean="0">
                              <a:effectLst/>
                              <a:latin typeface="Cambria Math"/>
                            </a:rPr>
                          </m:ctrlPr>
                        </m:fPr>
                        <m:num>
                          <m:r>
                            <a:rPr lang="sk-SK" sz="2800" b="0" i="1" smtClean="0">
                              <a:effectLst/>
                              <a:latin typeface="Cambria Math"/>
                            </a:rPr>
                            <m:t>𝑑</m:t>
                          </m:r>
                        </m:num>
                        <m:den>
                          <m:r>
                            <a:rPr lang="sk-SK" sz="2800" b="0" i="1" smtClean="0">
                              <a:effectLst/>
                              <a:latin typeface="Cambria Math"/>
                            </a:rPr>
                            <m:t>𝑑𝑠</m:t>
                          </m:r>
                        </m:den>
                      </m:f>
                      <m:sSub>
                        <m:sSubPr>
                          <m:ctrlPr>
                            <a:rPr lang="sk-SK" sz="2800" i="1" smtClean="0">
                              <a:effectLst/>
                              <a:latin typeface="Cambria Math"/>
                            </a:rPr>
                          </m:ctrlPr>
                        </m:sSubPr>
                        <m:e>
                          <m:r>
                            <a:rPr lang="sk-SK" sz="2800" b="0" i="1" smtClean="0">
                              <a:effectLst/>
                              <a:latin typeface="Cambria Math"/>
                            </a:rPr>
                            <m:t>𝐸</m:t>
                          </m:r>
                        </m:e>
                        <m:sub>
                          <m:sSub>
                            <m:sSubPr>
                              <m:ctrlPr>
                                <a:rPr lang="sk-SK" sz="2800" i="1" smtClean="0">
                                  <a:effectLst/>
                                  <a:latin typeface="Cambria Math"/>
                                </a:rPr>
                              </m:ctrlPr>
                            </m:sSubPr>
                            <m:e>
                              <m:r>
                                <a:rPr lang="sk-SK" sz="2800" b="0" i="1" smtClean="0">
                                  <a:effectLst/>
                                  <a:latin typeface="Cambria Math"/>
                                </a:rPr>
                                <m:t>𝑣</m:t>
                              </m:r>
                            </m:e>
                            <m:sub>
                              <m:r>
                                <a:rPr lang="sk-SK" sz="2800" b="0" i="1" smtClean="0">
                                  <a:effectLst/>
                                  <a:latin typeface="Cambria Math"/>
                                </a:rPr>
                                <m:t>𝑠</m:t>
                              </m:r>
                            </m:sub>
                          </m:sSub>
                        </m:sub>
                      </m:sSub>
                      <m:r>
                        <a:rPr lang="sk-SK" sz="2800" b="0" i="1" smtClean="0">
                          <a:effectLst/>
                          <a:latin typeface="Cambria Math"/>
                        </a:rPr>
                        <m:t>−</m:t>
                      </m:r>
                      <m:sSub>
                        <m:sSubPr>
                          <m:ctrlPr>
                            <a:rPr lang="sk-SK" sz="2800" b="0" i="1" smtClean="0">
                              <a:effectLst/>
                              <a:latin typeface="Cambria Math"/>
                            </a:rPr>
                          </m:ctrlPr>
                        </m:sSubPr>
                        <m:e>
                          <m:r>
                            <a:rPr lang="sk-SK" sz="2800" b="0" i="1" smtClean="0">
                              <a:effectLst/>
                              <a:latin typeface="Cambria Math"/>
                            </a:rPr>
                            <m:t>𝐸</m:t>
                          </m:r>
                        </m:e>
                        <m:sub>
                          <m:r>
                            <a:rPr lang="sk-SK" sz="2800" b="0" i="1" smtClean="0">
                              <a:effectLst/>
                              <a:latin typeface="Cambria Math"/>
                            </a:rPr>
                            <m:t>𝑣</m:t>
                          </m:r>
                        </m:sub>
                      </m:sSub>
                      <m:r>
                        <a:rPr lang="sk-SK" sz="2800" b="0" i="1" smtClean="0">
                          <a:effectLst/>
                          <a:latin typeface="Cambria Math"/>
                        </a:rPr>
                        <m:t>=0</m:t>
                      </m:r>
                    </m:oMath>
                  </m:oMathPara>
                </a14:m>
                <a:endParaRPr lang="sk-SK" sz="2800" dirty="0" smtClean="0">
                  <a:effectLst/>
                </a:endParaRPr>
              </a:p>
              <a:p>
                <a:pPr marL="0" indent="0">
                  <a:buNone/>
                </a:pPr>
                <a:r>
                  <a:rPr lang="sk-SK" sz="2800" dirty="0" smtClean="0">
                    <a:effectLst/>
                  </a:rPr>
                  <a:t>kde </a:t>
                </a:r>
                <a14:m>
                  <m:oMath xmlns:m="http://schemas.openxmlformats.org/officeDocument/2006/math">
                    <m:sSub>
                      <m:sSubPr>
                        <m:ctrlPr>
                          <a:rPr lang="sk-SK" sz="2800" i="1" smtClean="0">
                            <a:effectLst/>
                            <a:latin typeface="Cambria Math"/>
                          </a:rPr>
                        </m:ctrlPr>
                      </m:sSubPr>
                      <m:e>
                        <m:r>
                          <a:rPr lang="sk-SK" sz="2800" b="0" i="1" smtClean="0">
                            <a:effectLst/>
                            <a:latin typeface="Cambria Math"/>
                          </a:rPr>
                          <m:t>𝐸</m:t>
                        </m:r>
                      </m:e>
                      <m:sub>
                        <m:sSub>
                          <m:sSubPr>
                            <m:ctrlPr>
                              <a:rPr lang="sk-SK" sz="2800" i="1" smtClean="0">
                                <a:effectLst/>
                                <a:latin typeface="Cambria Math"/>
                              </a:rPr>
                            </m:ctrlPr>
                          </m:sSubPr>
                          <m:e>
                            <m:r>
                              <a:rPr lang="sk-SK" sz="2800" b="0" i="1" smtClean="0">
                                <a:effectLst/>
                                <a:latin typeface="Cambria Math"/>
                              </a:rPr>
                              <m:t>𝑣</m:t>
                            </m:r>
                          </m:e>
                          <m:sub>
                            <m:r>
                              <a:rPr lang="sk-SK" sz="2800" b="0" i="1" smtClean="0">
                                <a:effectLst/>
                                <a:latin typeface="Cambria Math"/>
                              </a:rPr>
                              <m:t>𝑠</m:t>
                            </m:r>
                          </m:sub>
                        </m:sSub>
                      </m:sub>
                    </m:sSub>
                  </m:oMath>
                </a14:m>
                <a:r>
                  <a:rPr lang="sk-SK" sz="2800" dirty="0" smtClean="0">
                    <a:effectLst/>
                  </a:rPr>
                  <a:t> je parciálna derivácia </a:t>
                </a:r>
                <a:r>
                  <a:rPr lang="sk-SK" sz="2800" i="1" dirty="0" smtClean="0">
                    <a:effectLst/>
                  </a:rPr>
                  <a:t>E </a:t>
                </a:r>
                <a:r>
                  <a:rPr lang="sk-SK" sz="2800" dirty="0" smtClean="0">
                    <a:effectLst/>
                  </a:rPr>
                  <a:t>vzhľadom na </a:t>
                </a:r>
                <a:r>
                  <a:rPr lang="sk-SK" sz="2800" i="1" dirty="0" err="1" smtClean="0">
                    <a:effectLst/>
                  </a:rPr>
                  <a:t>d</a:t>
                </a:r>
                <a:r>
                  <a:rPr lang="sk-SK" sz="2800" b="1" dirty="0" err="1" smtClean="0">
                    <a:effectLst/>
                  </a:rPr>
                  <a:t>v</a:t>
                </a:r>
                <a:r>
                  <a:rPr lang="sk-SK" sz="2800" dirty="0" smtClean="0">
                    <a:effectLst/>
                  </a:rPr>
                  <a:t>/</a:t>
                </a:r>
                <a:r>
                  <a:rPr lang="sk-SK" sz="2800" i="1" dirty="0" err="1" smtClean="0">
                    <a:effectLst/>
                  </a:rPr>
                  <a:t>ds</a:t>
                </a:r>
                <a:r>
                  <a:rPr lang="sk-SK" sz="2800" i="1" dirty="0" smtClean="0">
                    <a:effectLst/>
                  </a:rPr>
                  <a:t> </a:t>
                </a:r>
                <a:r>
                  <a:rPr lang="sk-SK" sz="2800" dirty="0" smtClean="0">
                    <a:effectLst/>
                  </a:rPr>
                  <a:t>a </a:t>
                </a:r>
              </a:p>
              <a:p>
                <a:pPr marL="0" indent="0">
                  <a:buNone/>
                </a:pPr>
                <a:r>
                  <a:rPr lang="sk-SK" sz="2800" i="1" dirty="0" smtClean="0">
                    <a:effectLst/>
                  </a:rPr>
                  <a:t>E</a:t>
                </a:r>
                <a:r>
                  <a:rPr lang="sk-SK" sz="2800" b="1" baseline="-25000" dirty="0" smtClean="0">
                    <a:effectLst/>
                  </a:rPr>
                  <a:t>v</a:t>
                </a:r>
                <a:r>
                  <a:rPr lang="sk-SK" sz="2800" b="1" dirty="0" smtClean="0">
                    <a:effectLst/>
                  </a:rPr>
                  <a:t> </a:t>
                </a:r>
                <a:r>
                  <a:rPr lang="sk-SK" sz="2800" dirty="0" smtClean="0">
                    <a:effectLst/>
                  </a:rPr>
                  <a:t>je parciálna derivácia </a:t>
                </a:r>
                <a:r>
                  <a:rPr lang="sk-SK" sz="2800" i="1" dirty="0" smtClean="0">
                    <a:effectLst/>
                  </a:rPr>
                  <a:t>E </a:t>
                </a:r>
                <a:r>
                  <a:rPr lang="sk-SK" sz="2800" dirty="0" smtClean="0">
                    <a:effectLst/>
                  </a:rPr>
                  <a:t>vzhľadom na </a:t>
                </a:r>
                <a:r>
                  <a:rPr lang="sk-SK" sz="2800" b="1" dirty="0" smtClean="0">
                    <a:effectLst/>
                  </a:rPr>
                  <a:t>v. </a:t>
                </a:r>
              </a:p>
              <a:p>
                <a:pPr marL="0" indent="0">
                  <a:buNone/>
                </a:pPr>
                <a:r>
                  <a:rPr lang="sk-SK" sz="2800" dirty="0" smtClean="0">
                    <a:effectLst/>
                  </a:rPr>
                  <a:t>Rovnica sa zväčša rieši numericky.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877207"/>
                <a:ext cx="8229600" cy="3643094"/>
              </a:xfrm>
              <a:blipFill rotWithShape="1">
                <a:blip r:embed="rId2"/>
                <a:stretch>
                  <a:fillRect l="-1481" t="-1672"/>
                </a:stretch>
              </a:blipFill>
            </p:spPr>
            <p:txBody>
              <a:bodyPr/>
              <a:lstStyle/>
              <a:p>
                <a:r>
                  <a:rPr lang="sk-SK">
                    <a:noFill/>
                  </a:rPr>
                  <a:t> </a:t>
                </a:r>
              </a:p>
            </p:txBody>
          </p:sp>
        </mc:Fallback>
      </mc:AlternateContent>
      <p:pic>
        <p:nvPicPr>
          <p:cNvPr id="4098" name="Picture 2" descr="8-aktivne-hranice-h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641" y="213820"/>
            <a:ext cx="6089103" cy="247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96956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633142"/>
            <a:ext cx="8229600" cy="3303829"/>
          </a:xfrm>
        </p:spPr>
        <p:txBody>
          <a:bodyPr/>
          <a:lstStyle/>
          <a:p>
            <a:pPr lvl="0"/>
            <a:r>
              <a:rPr lang="sk-SK" sz="2400" dirty="0" smtClean="0">
                <a:effectLst/>
              </a:rPr>
              <a:t>Iný koncept pridáva ešte jednu energiu do vnútorných síl, keď pozerá na krivku ako na balón, ktorý sa nafukuje. To umožňuje hadovi prekonať izolované energetické doliny, pričom to dáva lepšie výsledky.</a:t>
            </a:r>
          </a:p>
          <a:p>
            <a:endParaRPr lang="en-US" dirty="0"/>
          </a:p>
        </p:txBody>
      </p:sp>
      <p:pic>
        <p:nvPicPr>
          <p:cNvPr id="5122" name="Picture 2" descr="8-aktivne-hranice-narastanie-hada"/>
          <p:cNvPicPr>
            <a:picLocks noChangeAspect="1" noChangeArrowheads="1"/>
          </p:cNvPicPr>
          <p:nvPr/>
        </p:nvPicPr>
        <p:blipFill rotWithShape="1">
          <a:blip r:embed="rId2">
            <a:extLst>
              <a:ext uri="{28A0092B-C50C-407E-A947-70E740481C1C}">
                <a14:useLocalDpi xmlns:a14="http://schemas.microsoft.com/office/drawing/2010/main" val="0"/>
              </a:ext>
            </a:extLst>
          </a:blip>
          <a:srcRect t="7783"/>
          <a:stretch/>
        </p:blipFill>
        <p:spPr bwMode="auto">
          <a:xfrm>
            <a:off x="1261242" y="204946"/>
            <a:ext cx="6069724" cy="242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8-aktivne-hran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205" y="4162097"/>
            <a:ext cx="6322539" cy="255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42639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8-balonova-segmentac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636" y="916374"/>
            <a:ext cx="8456866" cy="4790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592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cs typeface="Arial"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hablon2">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shablon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solidFill>
        <a:ln w="9525" cap="flat" cmpd="sng" algn="ctr">
          <a:no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folHlink"/>
        </a:solidFill>
        <a:ln w="9525" cap="flat" cmpd="sng" algn="ctr">
          <a:no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ablon2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hablon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hablon2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hablon2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hablon2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hablon2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hablon2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10666</TotalTime>
  <Words>1637</Words>
  <Application>Microsoft Office PowerPoint</Application>
  <PresentationFormat>On-screen Show (4:3)</PresentationFormat>
  <Paragraphs>383</Paragraphs>
  <Slides>101</Slides>
  <Notes>21</Notes>
  <HiddenSlides>5</HiddenSlides>
  <MMClips>0</MMClips>
  <ScaleCrop>false</ScaleCrop>
  <HeadingPairs>
    <vt:vector size="6" baseType="variant">
      <vt:variant>
        <vt:lpstr>Theme</vt:lpstr>
      </vt:variant>
      <vt:variant>
        <vt:i4>5</vt:i4>
      </vt:variant>
      <vt:variant>
        <vt:lpstr>Embedded OLE Servers</vt:lpstr>
      </vt:variant>
      <vt:variant>
        <vt:i4>2</vt:i4>
      </vt:variant>
      <vt:variant>
        <vt:lpstr>Slide Titles</vt:lpstr>
      </vt:variant>
      <vt:variant>
        <vt:i4>101</vt:i4>
      </vt:variant>
    </vt:vector>
  </HeadingPairs>
  <TitlesOfParts>
    <vt:vector size="108" baseType="lpstr">
      <vt:lpstr>Stream</vt:lpstr>
      <vt:lpstr>Default Design</vt:lpstr>
      <vt:lpstr>1_Default Design</vt:lpstr>
      <vt:lpstr>2_Default Design</vt:lpstr>
      <vt:lpstr>shablon2</vt:lpstr>
      <vt:lpstr>Microsoft Word Picture</vt:lpstr>
      <vt:lpstr>Image</vt:lpstr>
      <vt:lpstr>Segmentácie obrazu</vt:lpstr>
      <vt:lpstr>Segmentácia obrazu</vt:lpstr>
      <vt:lpstr>Úplná vs. čiastočná segmentácia</vt:lpstr>
      <vt:lpstr>Úplná vs. čiastočná segmentácia</vt:lpstr>
      <vt:lpstr>PowerPoint Presentation</vt:lpstr>
      <vt:lpstr>PowerPoint Presentation</vt:lpstr>
      <vt:lpstr>Segmentácia na základe úrovní šedej</vt:lpstr>
      <vt:lpstr>Segmentácia na základe textúry</vt:lpstr>
      <vt:lpstr>Segmentácia na základe pohybu</vt:lpstr>
      <vt:lpstr>Segmentácia na základe hĺbky</vt:lpstr>
      <vt:lpstr>Image segmentation</vt:lpstr>
      <vt:lpstr>PowerPoint Presentation</vt:lpstr>
      <vt:lpstr>PowerPoint Presentation</vt:lpstr>
      <vt:lpstr>PowerPoint Presentation</vt:lpstr>
      <vt:lpstr>PowerPoint Presentation</vt:lpstr>
      <vt:lpstr>PowerPoint Presentation</vt:lpstr>
      <vt:lpstr>Segmentačné metódy</vt:lpstr>
      <vt:lpstr>Thresholding, modifications</vt:lpstr>
      <vt:lpstr>Automatický threshold</vt:lpstr>
      <vt:lpstr>Multispektrálne prahovanie</vt:lpstr>
      <vt:lpstr>PowerPoint Presentation</vt:lpstr>
      <vt:lpstr>Hierachické prahovanie</vt:lpstr>
      <vt:lpstr>Segmentácia založená na hranách</vt:lpstr>
      <vt:lpstr>Sledovanie hranice</vt:lpstr>
      <vt:lpstr>PowerPoint Presentation</vt:lpstr>
      <vt:lpstr>Sledovanie vnútornej hranice </vt:lpstr>
      <vt:lpstr>sledovanie vonkajšej hranice </vt:lpstr>
      <vt:lpstr>Definícia rozšírenej hranice </vt:lpstr>
      <vt:lpstr>PowerPoint Presentation</vt:lpstr>
      <vt:lpstr>PowerPoint Presentation</vt:lpstr>
      <vt:lpstr>Určovanie hranice s využitím informácie o umiestnení hranice </vt:lpstr>
      <vt:lpstr>PowerPoint Presentation</vt:lpstr>
      <vt:lpstr>Určovanie oblasti na základe hranice</vt:lpstr>
      <vt:lpstr>Určovanie oblasti na základe hranice</vt:lpstr>
      <vt:lpstr>PowerPoint Presentation</vt:lpstr>
      <vt:lpstr>Simultánne hľadanie hranice </vt:lpstr>
      <vt:lpstr>Segmentácia na základe regiónov</vt:lpstr>
      <vt:lpstr>Watershed - segmentácia s využitím povodí</vt:lpstr>
      <vt:lpstr>Dva prístupy pre watershed</vt:lpstr>
      <vt:lpstr>PowerPoint Presentation</vt:lpstr>
      <vt:lpstr>Výpočtová zložitosť</vt:lpstr>
      <vt:lpstr>PowerPoint Presentation</vt:lpstr>
      <vt:lpstr>PowerPoint Presentation</vt:lpstr>
      <vt:lpstr>PowerPoint Presentation</vt:lpstr>
      <vt:lpstr>PowerPoint Presentation</vt:lpstr>
      <vt:lpstr>Mean-shift </vt:lpstr>
      <vt:lpstr>Mean-shift </vt:lpstr>
      <vt:lpstr>PowerPoint Presentation</vt:lpstr>
      <vt:lpstr>Finding Modes in a Histogram</vt:lpstr>
      <vt:lpstr>Mean Shift [Fukunaga and Hostetler 1975, Cheng 1995, Comaniciu &amp; Meer 2002]</vt:lpstr>
      <vt:lpstr>Intuitive Description</vt:lpstr>
      <vt:lpstr>Intuitive Description</vt:lpstr>
      <vt:lpstr>Intuitive Description</vt:lpstr>
      <vt:lpstr>Intuitive Description</vt:lpstr>
      <vt:lpstr>Intuitive Description</vt:lpstr>
      <vt:lpstr>Intuitive Description</vt:lpstr>
      <vt:lpstr>Intuitive Description</vt:lpstr>
      <vt:lpstr>Mean Shift Mode Detection</vt:lpstr>
      <vt:lpstr>Mean Shift Properties</vt:lpstr>
      <vt:lpstr>PowerPoint Presentation</vt:lpstr>
      <vt:lpstr>PowerPoint Presentation</vt:lpstr>
      <vt:lpstr>Real Modality Analysis An example</vt:lpstr>
      <vt:lpstr>Mean Shift Strengths &amp; Weaknesses</vt:lpstr>
      <vt:lpstr>PowerPoint Presentation</vt:lpstr>
      <vt:lpstr>PowerPoint Presentation</vt:lpstr>
      <vt:lpstr>Segmentation Example</vt:lpstr>
      <vt:lpstr>Segmentation Example</vt:lpstr>
      <vt:lpstr>Segmentation Example</vt:lpstr>
      <vt:lpstr>Clustering-based segmentation</vt:lpstr>
      <vt:lpstr>K-Means Clustering</vt:lpstr>
      <vt:lpstr>K-Means Clustering</vt:lpstr>
      <vt:lpstr>K-Means Clustering</vt:lpstr>
      <vt:lpstr>K-Means Clustering</vt:lpstr>
      <vt:lpstr>K-Means Clustering</vt:lpstr>
      <vt:lpstr>K-Means Clustering</vt:lpstr>
      <vt:lpstr>K-Means Clustering</vt:lpstr>
      <vt:lpstr>K-Means Clustering</vt:lpstr>
      <vt:lpstr>K-Means Clustering</vt:lpstr>
      <vt:lpstr>PowerPoint Presentation</vt:lpstr>
      <vt:lpstr>PowerPoint Presentation</vt:lpstr>
      <vt:lpstr>Clustering-based segmentation</vt:lpstr>
      <vt:lpstr>Clustering-based segmentation</vt:lpstr>
      <vt:lpstr>Clustering-based segmentation</vt:lpstr>
      <vt:lpstr>Clustering-based segmentation</vt:lpstr>
      <vt:lpstr>Clustering-based segmentation</vt:lpstr>
      <vt:lpstr>Region growing – narastanie regiónu</vt:lpstr>
      <vt:lpstr>Region growing</vt:lpstr>
      <vt:lpstr>Techniky dodatočného spracovania narastania oblastí </vt:lpstr>
      <vt:lpstr>PowerPoint Presentation</vt:lpstr>
      <vt:lpstr>Split-and-merge</vt:lpstr>
      <vt:lpstr>Split-and-merge</vt:lpstr>
      <vt:lpstr>Split-and-merge</vt:lpstr>
      <vt:lpstr>Split-and-merge</vt:lpstr>
      <vt:lpstr>Modely aktívnej hranice – hady (snakes)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Elena</dc:creator>
  <cp:lastModifiedBy>Lenovo User</cp:lastModifiedBy>
  <cp:revision>369</cp:revision>
  <dcterms:created xsi:type="dcterms:W3CDTF">2005-02-06T16:59:11Z</dcterms:created>
  <dcterms:modified xsi:type="dcterms:W3CDTF">2017-11-22T13:01:20Z</dcterms:modified>
</cp:coreProperties>
</file>