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1" r:id="rId1"/>
  </p:sldMasterIdLst>
  <p:notesMasterIdLst>
    <p:notesMasterId r:id="rId19"/>
  </p:notesMasterIdLst>
  <p:sldIdLst>
    <p:sldId id="256" r:id="rId2"/>
    <p:sldId id="290" r:id="rId3"/>
    <p:sldId id="302" r:id="rId4"/>
    <p:sldId id="299" r:id="rId5"/>
    <p:sldId id="291" r:id="rId6"/>
    <p:sldId id="294" r:id="rId7"/>
    <p:sldId id="301" r:id="rId8"/>
    <p:sldId id="289" r:id="rId9"/>
    <p:sldId id="300" r:id="rId10"/>
    <p:sldId id="303" r:id="rId11"/>
    <p:sldId id="307" r:id="rId12"/>
    <p:sldId id="311" r:id="rId13"/>
    <p:sldId id="312" r:id="rId14"/>
    <p:sldId id="310" r:id="rId15"/>
    <p:sldId id="304" r:id="rId16"/>
    <p:sldId id="306" r:id="rId17"/>
    <p:sldId id="305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FF"/>
    <a:srgbClr val="009900"/>
    <a:srgbClr val="CC0000"/>
    <a:srgbClr val="FF0000"/>
    <a:srgbClr val="94C606"/>
    <a:srgbClr val="FF33CC"/>
    <a:srgbClr val="00FFFF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7" autoAdjust="0"/>
    <p:restoredTop sz="94664" autoAdjust="0"/>
  </p:normalViewPr>
  <p:slideViewPr>
    <p:cSldViewPr snapToGrid="0">
      <p:cViewPr>
        <p:scale>
          <a:sx n="80" d="100"/>
          <a:sy n="80" d="100"/>
        </p:scale>
        <p:origin x="-2430" y="-6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sk-SK"/>
          </a:p>
        </p:txBody>
      </p:sp>
      <p:sp>
        <p:nvSpPr>
          <p:cNvPr id="200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sk-SK"/>
          </a:p>
        </p:txBody>
      </p:sp>
      <p:sp>
        <p:nvSpPr>
          <p:cNvPr id="2007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0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</a:p>
        </p:txBody>
      </p:sp>
      <p:sp>
        <p:nvSpPr>
          <p:cNvPr id="200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sk-SK"/>
          </a:p>
        </p:txBody>
      </p:sp>
      <p:sp>
        <p:nvSpPr>
          <p:cNvPr id="200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05F6AC9F-B6F8-4B5A-BAA1-234C58A5DDAF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57063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F380D9-2A79-496C-BE19-F2FFD7568EB7}" type="slidenum">
              <a:rPr lang="sk-SK"/>
              <a:pPr/>
              <a:t>5</a:t>
            </a:fld>
            <a:endParaRPr lang="sk-SK"/>
          </a:p>
        </p:txBody>
      </p:sp>
      <p:sp>
        <p:nvSpPr>
          <p:cNvPr id="202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články: 	http://www.cs.brown.edu/~tor/</a:t>
            </a:r>
            <a:endParaRPr lang="en-US" dirty="0"/>
          </a:p>
          <a:p>
            <a:r>
              <a:rPr lang="sk-SK" dirty="0"/>
              <a:t>	http://citeseer.ist.psu.edu/</a:t>
            </a: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146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90147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39014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9014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9015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9015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9015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</p:grpSp>
        <p:sp>
          <p:nvSpPr>
            <p:cNvPr id="390153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390154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390155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0156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90157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90158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90159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63F720F-96B5-45CD-BC0E-C8B54BE40F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F33E9E2-0D51-4947-9592-171C8C6FF45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A8707B7-E121-4C7A-9C04-548DCC884A2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EC0E4E4-E2C4-424C-B556-DCF7C32D6D6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D2BB9CF-2399-4DE9-9436-5F5F4A1AD69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7A1DEB5-C3D7-4212-8574-7E6F933087F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39229A5-021A-45BB-9397-66D1230E861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B05D452-CE07-4AA7-B659-84BB1B1E36A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4657511-A8E2-4C77-9250-EBE85083148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05DE386-A48B-4CDA-A57F-A0D190C7213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180127A-8F7A-48AB-A50C-6696D522059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17291F0-CE2A-444E-A85F-B3C6D865350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FDB25CD-89D1-4469-9FB7-7A8AF3C7FB3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8912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3C9991C0-04D3-466A-B118-C0F8FE40D1B0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89124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89125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389126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89127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89128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89129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89130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</p:grpSp>
        <p:sp>
          <p:nvSpPr>
            <p:cNvPr id="389131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389132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389133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89134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8913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  <p:sldLayoutId id="2147483933" r:id="rId12"/>
    <p:sldLayoutId id="2147483934" r:id="rId13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cernekova@sccg.s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pg.netgraphics.sk/" TargetMode="External"/><Relationship Id="rId3" Type="http://schemas.openxmlformats.org/officeDocument/2006/relationships/hyperlink" Target="http://www.it.uu.se/edu/course/homepage/bild1/V04/links.html" TargetMode="External"/><Relationship Id="rId7" Type="http://schemas.openxmlformats.org/officeDocument/2006/relationships/hyperlink" Target="http://www-2.cs.cmu.edu/afs/cs/project/cil/ftp/html/v-pubs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icaen.uiowa.edu/~dip/LECTURE/contents.html" TargetMode="External"/><Relationship Id="rId5" Type="http://schemas.openxmlformats.org/officeDocument/2006/relationships/hyperlink" Target="http://homepages.inf.ed.ac.uk/rbf/CVonline/CVentry.htm" TargetMode="External"/><Relationship Id="rId4" Type="http://schemas.openxmlformats.org/officeDocument/2006/relationships/hyperlink" Target="http://www.efg2.com/Lab/Library/ImageProcessing/index.html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szeliski.org/Book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3588" y="1119188"/>
            <a:ext cx="7772400" cy="1920875"/>
          </a:xfrm>
        </p:spPr>
        <p:txBody>
          <a:bodyPr/>
          <a:lstStyle/>
          <a:p>
            <a:r>
              <a:rPr lang="en-US" dirty="0" smtClean="0"/>
              <a:t>Po</a:t>
            </a:r>
            <a:r>
              <a:rPr lang="sk-SK" dirty="0" err="1" smtClean="0"/>
              <a:t>čítačové</a:t>
            </a:r>
            <a:r>
              <a:rPr lang="sk-SK" dirty="0" smtClean="0"/>
              <a:t> videnie I.</a:t>
            </a:r>
            <a:endParaRPr lang="sk-SK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24298"/>
            <a:ext cx="6400800" cy="1752600"/>
          </a:xfrm>
        </p:spPr>
        <p:txBody>
          <a:bodyPr/>
          <a:lstStyle/>
          <a:p>
            <a:r>
              <a:rPr lang="sk-SK" dirty="0"/>
              <a:t>Zuzana </a:t>
            </a:r>
            <a:r>
              <a:rPr lang="sk-SK" dirty="0" smtClean="0"/>
              <a:t>Černeková</a:t>
            </a:r>
          </a:p>
          <a:p>
            <a:r>
              <a:rPr lang="sk-SK" dirty="0"/>
              <a:t>m</a:t>
            </a:r>
            <a:r>
              <a:rPr lang="en-US" dirty="0" err="1"/>
              <a:t>iestnos</a:t>
            </a:r>
            <a:r>
              <a:rPr lang="sk-SK" dirty="0"/>
              <a:t>ť </a:t>
            </a:r>
            <a:r>
              <a:rPr lang="en-US" dirty="0"/>
              <a:t>I3</a:t>
            </a:r>
            <a:endParaRPr lang="sk-SK" dirty="0"/>
          </a:p>
          <a:p>
            <a:endParaRPr lang="sk-SK" dirty="0" smtClean="0"/>
          </a:p>
          <a:p>
            <a:r>
              <a:rPr lang="sk-SK" dirty="0" smtClean="0"/>
              <a:t>www.sccg.sk/</a:t>
            </a:r>
            <a:r>
              <a:rPr lang="en-US" dirty="0" smtClean="0"/>
              <a:t>~</a:t>
            </a:r>
            <a:r>
              <a:rPr lang="en-US" dirty="0" err="1" smtClean="0"/>
              <a:t>cernekova</a:t>
            </a:r>
            <a:endParaRPr lang="sk-SK" dirty="0"/>
          </a:p>
          <a:p>
            <a:r>
              <a:rPr lang="sk-SK" dirty="0">
                <a:hlinkClick r:id="rId2"/>
              </a:rPr>
              <a:t>cernekova</a:t>
            </a:r>
            <a:r>
              <a:rPr lang="en-US" dirty="0" smtClean="0">
                <a:hlinkClick r:id="rId2"/>
              </a:rPr>
              <a:t>@sccg.sk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6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5613" y="132919"/>
            <a:ext cx="8229600" cy="1143000"/>
          </a:xfrm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  <a:effectLst/>
              </a:rPr>
              <a:t>Sylabus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192517" name="Rectangle 5"/>
          <p:cNvSpPr>
            <a:spLocks noChangeArrowheads="1"/>
          </p:cNvSpPr>
          <p:nvPr/>
        </p:nvSpPr>
        <p:spPr bwMode="auto">
          <a:xfrm>
            <a:off x="455613" y="1275919"/>
            <a:ext cx="8202612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sk-SK" sz="2800" dirty="0" smtClean="0"/>
              <a:t>Úvod </a:t>
            </a:r>
            <a:r>
              <a:rPr lang="sk-SK" sz="2800" dirty="0"/>
              <a:t>do problematiky</a:t>
            </a:r>
          </a:p>
          <a:p>
            <a:pPr marL="514350" indent="-514350">
              <a:buFont typeface="+mj-lt"/>
              <a:buAutoNum type="arabicPeriod"/>
            </a:pPr>
            <a:r>
              <a:rPr lang="sk-SK" sz="2800" dirty="0" smtClean="0"/>
              <a:t>Dátové </a:t>
            </a:r>
            <a:r>
              <a:rPr lang="sk-SK" sz="2800" dirty="0"/>
              <a:t>štruktúry pre analýzu </a:t>
            </a:r>
            <a:r>
              <a:rPr lang="sk-SK" sz="2800" dirty="0" smtClean="0"/>
              <a:t>obrazu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sk-SK" sz="2800" dirty="0" smtClean="0"/>
              <a:t>Snímanie obrazu, vlastnosti digitálneho obrazu</a:t>
            </a:r>
            <a:endParaRPr lang="sk-SK" sz="2800" dirty="0"/>
          </a:p>
          <a:p>
            <a:pPr marL="514350" indent="-514350">
              <a:buFont typeface="+mj-lt"/>
              <a:buAutoNum type="arabicPeriod"/>
            </a:pPr>
            <a:r>
              <a:rPr lang="sk-SK" sz="2800" dirty="0" smtClean="0"/>
              <a:t>Predspracovanie </a:t>
            </a:r>
            <a:r>
              <a:rPr lang="sk-SK" sz="2800" dirty="0"/>
              <a:t>obrazu </a:t>
            </a:r>
            <a:endParaRPr lang="sk-SK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sk-SK" sz="2800" dirty="0" smtClean="0"/>
              <a:t>Obrazové transformácie – Fourier, Haar, </a:t>
            </a:r>
            <a:r>
              <a:rPr lang="sk-SK" sz="2800" dirty="0" err="1" smtClean="0"/>
              <a:t>Walsh</a:t>
            </a:r>
            <a:r>
              <a:rPr lang="sk-SK" sz="2800" dirty="0" smtClean="0"/>
              <a:t> ...</a:t>
            </a:r>
          </a:p>
          <a:p>
            <a:pPr marL="514350" indent="-514350">
              <a:buFont typeface="+mj-lt"/>
              <a:buAutoNum type="arabicPeriod"/>
            </a:pPr>
            <a:r>
              <a:rPr lang="sk-SK" sz="2800" dirty="0" smtClean="0"/>
              <a:t>Pokročilé techniky segmentácie</a:t>
            </a:r>
          </a:p>
          <a:p>
            <a:pPr marL="514350" indent="-514350">
              <a:buFont typeface="+mj-lt"/>
              <a:buAutoNum type="arabicPeriod"/>
            </a:pPr>
            <a:r>
              <a:rPr lang="sk-SK" sz="2800" dirty="0" smtClean="0"/>
              <a:t>Matematická morfológia</a:t>
            </a:r>
          </a:p>
          <a:p>
            <a:pPr marL="514350" indent="-514350">
              <a:buFont typeface="+mj-lt"/>
              <a:buAutoNum type="arabicPeriod"/>
            </a:pPr>
            <a:r>
              <a:rPr lang="sk-SK" sz="2800" dirty="0" smtClean="0"/>
              <a:t>Rozpoznávanie obrazcov</a:t>
            </a:r>
            <a:endParaRPr lang="sk-SK" sz="2800" dirty="0"/>
          </a:p>
          <a:p>
            <a:pPr marL="514350" indent="-514350">
              <a:buFont typeface="+mj-lt"/>
              <a:buAutoNum type="arabicPeriod"/>
            </a:pPr>
            <a:r>
              <a:rPr lang="sk-SK" sz="2800" dirty="0" smtClean="0"/>
              <a:t>Porozumenie </a:t>
            </a:r>
            <a:r>
              <a:rPr lang="sk-SK" sz="2800" dirty="0"/>
              <a:t>obrazu </a:t>
            </a:r>
          </a:p>
          <a:p>
            <a:pPr marL="514350" indent="-514350">
              <a:buFont typeface="+mj-lt"/>
              <a:buAutoNum type="arabicPeriod"/>
            </a:pPr>
            <a:r>
              <a:rPr lang="sk-SK" sz="2800" dirty="0" smtClean="0"/>
              <a:t>3D </a:t>
            </a:r>
            <a:r>
              <a:rPr lang="sk-SK" sz="2800" dirty="0"/>
              <a:t>videnie, geometria a rádiometria</a:t>
            </a:r>
          </a:p>
          <a:p>
            <a:pPr marL="514350" indent="-514350">
              <a:buFont typeface="+mj-lt"/>
              <a:buAutoNum type="arabicPeriod"/>
            </a:pPr>
            <a:r>
              <a:rPr lang="sk-SK" sz="2800" dirty="0" smtClean="0"/>
              <a:t>Použitie </a:t>
            </a:r>
            <a:r>
              <a:rPr lang="sk-SK" sz="2800" dirty="0"/>
              <a:t>3D videnia</a:t>
            </a:r>
          </a:p>
          <a:p>
            <a:pPr marL="514350" indent="-514350">
              <a:buFont typeface="+mj-lt"/>
              <a:buAutoNum type="arabicPeriod"/>
            </a:pPr>
            <a:r>
              <a:rPr lang="sk-SK" sz="2800" dirty="0" smtClean="0"/>
              <a:t>Aplikácie </a:t>
            </a:r>
            <a:r>
              <a:rPr lang="sk-SK" sz="2800" dirty="0"/>
              <a:t>(s vybranými ukážkami</a:t>
            </a:r>
            <a:r>
              <a:rPr lang="sk-SK" sz="2800" dirty="0" smtClean="0"/>
              <a:t>)</a:t>
            </a:r>
            <a:endParaRPr lang="sk-SK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Nadväzujúce prednášky</a:t>
            </a:r>
            <a:endParaRPr lang="sk-SK" dirty="0"/>
          </a:p>
        </p:txBody>
      </p:sp>
      <p:sp>
        <p:nvSpPr>
          <p:cNvPr id="3" name="TextBox 2"/>
          <p:cNvSpPr txBox="1"/>
          <p:nvPr/>
        </p:nvSpPr>
        <p:spPr>
          <a:xfrm>
            <a:off x="949910" y="2547891"/>
            <a:ext cx="750163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k-SK" sz="3200" dirty="0" smtClean="0"/>
              <a:t> Počítačové videnie II</a:t>
            </a:r>
          </a:p>
          <a:p>
            <a:pPr>
              <a:buFont typeface="Arial" pitchFamily="34" charset="0"/>
              <a:buChar char="•"/>
            </a:pPr>
            <a:r>
              <a:rPr lang="sk-SK" sz="3200" dirty="0" smtClean="0"/>
              <a:t> Rozpoznávanie obrazcov</a:t>
            </a:r>
          </a:p>
          <a:p>
            <a:pPr>
              <a:buFont typeface="Arial" pitchFamily="34" charset="0"/>
              <a:buChar char="•"/>
            </a:pPr>
            <a:r>
              <a:rPr lang="sk-SK" sz="3200" dirty="0" smtClean="0"/>
              <a:t> Spracovanie farebného obrazu</a:t>
            </a:r>
          </a:p>
          <a:p>
            <a:pPr>
              <a:buFont typeface="Arial" pitchFamily="34" charset="0"/>
              <a:buChar char="•"/>
            </a:pPr>
            <a:r>
              <a:rPr lang="sk-SK" sz="3200" dirty="0" smtClean="0"/>
              <a:t> Aplikácie počítačového videnia</a:t>
            </a:r>
            <a:endParaRPr lang="sk-SK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Požiadavky na hodnotenie</a:t>
            </a:r>
            <a:endParaRPr 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09600" y="1693223"/>
            <a:ext cx="8229600" cy="403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dirty="0" smtClean="0"/>
              <a:t>40 </a:t>
            </a:r>
            <a:r>
              <a:rPr lang="en-US" dirty="0" err="1" smtClean="0"/>
              <a:t>bodov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cvi</a:t>
            </a:r>
            <a:r>
              <a:rPr lang="sk-SK" dirty="0" err="1" smtClean="0"/>
              <a:t>čeniach</a:t>
            </a:r>
            <a:endParaRPr lang="sk-SK" dirty="0" smtClean="0"/>
          </a:p>
          <a:p>
            <a:pPr marL="900112" lvl="1" indent="0">
              <a:buFont typeface="Wingdings" pitchFamily="2" charset="2"/>
              <a:buNone/>
            </a:pPr>
            <a:r>
              <a:rPr lang="sk-SK" dirty="0" smtClean="0"/>
              <a:t>(20b z cvičení treba ku skúške)</a:t>
            </a:r>
            <a:endParaRPr lang="en-US" dirty="0" smtClean="0"/>
          </a:p>
          <a:p>
            <a:r>
              <a:rPr lang="sk-SK" dirty="0" smtClean="0"/>
              <a:t>60 bodov</a:t>
            </a:r>
            <a:r>
              <a:rPr lang="en-US" dirty="0" smtClean="0"/>
              <a:t> </a:t>
            </a:r>
            <a:r>
              <a:rPr lang="sk-SK" dirty="0" smtClean="0"/>
              <a:t>na písomnej skúške</a:t>
            </a:r>
          </a:p>
          <a:p>
            <a:pPr marL="900112" lvl="1" indent="0">
              <a:buFont typeface="Wingdings" pitchFamily="2" charset="2"/>
              <a:buNone/>
            </a:pPr>
            <a:r>
              <a:rPr lang="sk-SK" dirty="0" smtClean="0"/>
              <a:t>(30b treba na úspešné absolvovanie skúšky)</a:t>
            </a:r>
            <a:endParaRPr lang="en-US" dirty="0" smtClean="0"/>
          </a:p>
          <a:p>
            <a:pPr marL="0" indent="0">
              <a:buFont typeface="Wingdings" pitchFamily="2" charset="2"/>
              <a:buNone/>
            </a:pP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774027"/>
              </p:ext>
            </p:extLst>
          </p:nvPr>
        </p:nvGraphicFramePr>
        <p:xfrm>
          <a:off x="2879960" y="4370028"/>
          <a:ext cx="2330244" cy="2194560"/>
        </p:xfrm>
        <a:graphic>
          <a:graphicData uri="http://schemas.openxmlformats.org/drawingml/2006/table">
            <a:tbl>
              <a:tblPr/>
              <a:tblGrid>
                <a:gridCol w="1032386"/>
                <a:gridCol w="1297858"/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body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známka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91 - 100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81 - 90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71 - 80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61 - 70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50 </a:t>
                      </a:r>
                      <a:r>
                        <a:rPr lang="en-US" dirty="0"/>
                        <a:t>- 60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4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Užitočné linky</a:t>
            </a:r>
            <a:endParaRPr lang="en-US"/>
          </a:p>
        </p:txBody>
      </p:sp>
      <p:sp>
        <p:nvSpPr>
          <p:cNvPr id="194565" name="Rectangle 5"/>
          <p:cNvSpPr>
            <a:spLocks noChangeArrowheads="1"/>
          </p:cNvSpPr>
          <p:nvPr/>
        </p:nvSpPr>
        <p:spPr bwMode="auto">
          <a:xfrm>
            <a:off x="417513" y="1902074"/>
            <a:ext cx="8121650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/>
            <a:r>
              <a:rPr lang="sk-SK" sz="2000" dirty="0" smtClean="0">
                <a:latin typeface="Arial" charset="0"/>
              </a:rPr>
              <a:t>www.cs.cmu.edu</a:t>
            </a:r>
            <a:r>
              <a:rPr lang="sk-SK" sz="2000" dirty="0">
                <a:latin typeface="Arial" charset="0"/>
              </a:rPr>
              <a:t>/~cil/vision.html </a:t>
            </a:r>
            <a:endParaRPr lang="en-US" sz="2000" dirty="0">
              <a:latin typeface="Arial" charset="0"/>
            </a:endParaRPr>
          </a:p>
          <a:p>
            <a:pPr eaLnBrk="1" hangingPunct="1"/>
            <a:endParaRPr lang="sk-SK" sz="2000" dirty="0" smtClean="0">
              <a:latin typeface="Arial" charset="0"/>
              <a:hlinkClick r:id="rId3"/>
            </a:endParaRPr>
          </a:p>
          <a:p>
            <a:pPr eaLnBrk="1" hangingPunct="1"/>
            <a:r>
              <a:rPr lang="sk-SK" sz="2000" dirty="0" smtClean="0">
                <a:latin typeface="Arial" charset="0"/>
                <a:hlinkClick r:id="rId3"/>
              </a:rPr>
              <a:t>http</a:t>
            </a:r>
            <a:r>
              <a:rPr lang="sk-SK" sz="2000" dirty="0">
                <a:latin typeface="Arial" charset="0"/>
                <a:hlinkClick r:id="rId3"/>
              </a:rPr>
              <a:t>://www.it.uu.se/edu/course/homepage/bild1/V04/links.html</a:t>
            </a:r>
            <a:endParaRPr lang="en-US" sz="2000" dirty="0">
              <a:latin typeface="Arial" charset="0"/>
            </a:endParaRPr>
          </a:p>
          <a:p>
            <a:pPr eaLnBrk="1" hangingPunct="1"/>
            <a:r>
              <a:rPr lang="sk-SK" sz="2000" dirty="0">
                <a:latin typeface="Arial" charset="0"/>
                <a:hlinkClick r:id="rId4"/>
              </a:rPr>
              <a:t>http://www.efg2.com/Lab/Library/ImageProcessing/index.html</a:t>
            </a:r>
            <a:endParaRPr lang="en-US" sz="2000" dirty="0">
              <a:latin typeface="Arial" charset="0"/>
            </a:endParaRPr>
          </a:p>
          <a:p>
            <a:pPr eaLnBrk="1" hangingPunct="1"/>
            <a:r>
              <a:rPr lang="sk-SK" sz="2000" dirty="0">
                <a:latin typeface="Arial" charset="0"/>
                <a:hlinkClick r:id="rId5"/>
              </a:rPr>
              <a:t>http://homepages.inf.ed.ac.uk/rbf/CVonline/CVentry.htm</a:t>
            </a:r>
            <a:endParaRPr lang="en-US" sz="2000" dirty="0">
              <a:latin typeface="Arial" charset="0"/>
            </a:endParaRPr>
          </a:p>
          <a:p>
            <a:pPr eaLnBrk="1" hangingPunct="1"/>
            <a:r>
              <a:rPr lang="sk-SK" sz="2000" dirty="0" smtClean="0">
                <a:latin typeface="Arial" charset="0"/>
                <a:hlinkClick r:id="rId6"/>
              </a:rPr>
              <a:t>http://www.icaen.uiowa.edu/~dip/LECTURE/contents.html</a:t>
            </a:r>
            <a:endParaRPr lang="en-US" sz="2000" dirty="0" smtClean="0">
              <a:latin typeface="Arial" charset="0"/>
            </a:endParaRPr>
          </a:p>
          <a:p>
            <a:pPr eaLnBrk="1" hangingPunct="1"/>
            <a:r>
              <a:rPr lang="sk-SK" sz="2000" dirty="0" smtClean="0">
                <a:latin typeface="Arial" charset="0"/>
                <a:hlinkClick r:id="rId7"/>
              </a:rPr>
              <a:t>http</a:t>
            </a:r>
            <a:r>
              <a:rPr lang="sk-SK" sz="2000" dirty="0">
                <a:latin typeface="Arial" charset="0"/>
                <a:hlinkClick r:id="rId7"/>
              </a:rPr>
              <a:t>://www-2.cs.cmu.edu/afs/cs/project/cil/ftp/html/v-pubs.html</a:t>
            </a:r>
            <a:endParaRPr lang="en-US" sz="2000" dirty="0">
              <a:latin typeface="Arial" charset="0"/>
            </a:endParaRPr>
          </a:p>
          <a:p>
            <a:pPr eaLnBrk="1" hangingPunct="1"/>
            <a:endParaRPr lang="en-US" sz="2000" dirty="0">
              <a:latin typeface="Arial" charset="0"/>
            </a:endParaRPr>
          </a:p>
          <a:p>
            <a:pPr eaLnBrk="1" hangingPunct="1"/>
            <a:r>
              <a:rPr lang="en-US" sz="2000" dirty="0" err="1">
                <a:latin typeface="Arial" charset="0"/>
              </a:rPr>
              <a:t>slovensky</a:t>
            </a:r>
            <a:r>
              <a:rPr lang="en-US" sz="2000" dirty="0">
                <a:latin typeface="Arial" charset="0"/>
              </a:rPr>
              <a:t>: </a:t>
            </a:r>
            <a:r>
              <a:rPr lang="sk-SK" sz="2000" dirty="0">
                <a:latin typeface="Arial" charset="0"/>
                <a:hlinkClick r:id="rId8"/>
              </a:rPr>
              <a:t>http://pg.netgraphics.sk/</a:t>
            </a:r>
            <a:endParaRPr lang="en-US" sz="2000" dirty="0">
              <a:latin typeface="Arial" charset="0"/>
            </a:endParaRPr>
          </a:p>
          <a:p>
            <a:pPr eaLnBrk="1" hangingPunct="1"/>
            <a:endParaRPr lang="en-US" sz="2000" dirty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b="0"/>
              <a:t>Literatúra:</a:t>
            </a:r>
            <a:endParaRPr lang="en-US" b="0"/>
          </a:p>
        </p:txBody>
      </p:sp>
      <p:sp>
        <p:nvSpPr>
          <p:cNvPr id="392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9076" y="1303310"/>
            <a:ext cx="8229600" cy="5109366"/>
          </a:xfrm>
        </p:spPr>
        <p:txBody>
          <a:bodyPr/>
          <a:lstStyle/>
          <a:p>
            <a:pPr marL="273050" indent="-273050">
              <a:spcBef>
                <a:spcPts val="1800"/>
              </a:spcBef>
            </a:pPr>
            <a:r>
              <a:rPr lang="sk-SK" sz="2000" dirty="0">
                <a:effectLst/>
              </a:rPr>
              <a:t>Šonka, Hlaváč, Boyle: </a:t>
            </a:r>
            <a:r>
              <a:rPr lang="sk-SK" sz="2000" b="1" dirty="0">
                <a:effectLst/>
              </a:rPr>
              <a:t>Image processing, Analysis and Machine </a:t>
            </a:r>
            <a:r>
              <a:rPr lang="sk-SK" sz="2000" dirty="0">
                <a:effectLst/>
              </a:rPr>
              <a:t>Vision, 2nd edition, International Thomson Publishing Inc., 1999, </a:t>
            </a:r>
            <a:r>
              <a:rPr lang="sk-SK" sz="2000" dirty="0" smtClean="0">
                <a:effectLst/>
              </a:rPr>
              <a:t>USA</a:t>
            </a:r>
          </a:p>
          <a:p>
            <a:pPr marL="273050" indent="-273050">
              <a:spcBef>
                <a:spcPts val="1800"/>
              </a:spcBef>
            </a:pPr>
            <a:r>
              <a:rPr lang="sk-SK" sz="2000" dirty="0">
                <a:effectLst/>
              </a:rPr>
              <a:t>Richard </a:t>
            </a:r>
            <a:r>
              <a:rPr lang="sk-SK" sz="2000" dirty="0" err="1" smtClean="0">
                <a:effectLst/>
              </a:rPr>
              <a:t>Szeliski</a:t>
            </a:r>
            <a:r>
              <a:rPr lang="sk-SK" sz="2000" dirty="0" smtClean="0">
                <a:effectLst/>
              </a:rPr>
              <a:t>:  </a:t>
            </a:r>
            <a:r>
              <a:rPr lang="sk-SK" sz="2000" b="1" dirty="0" err="1">
                <a:effectLst/>
              </a:rPr>
              <a:t>Computer</a:t>
            </a:r>
            <a:r>
              <a:rPr lang="sk-SK" sz="2000" b="1" dirty="0">
                <a:effectLst/>
              </a:rPr>
              <a:t> </a:t>
            </a:r>
            <a:r>
              <a:rPr lang="sk-SK" sz="2000" b="1" dirty="0" err="1">
                <a:effectLst/>
              </a:rPr>
              <a:t>Vision</a:t>
            </a:r>
            <a:r>
              <a:rPr lang="sk-SK" sz="2000" b="1" dirty="0">
                <a:effectLst/>
              </a:rPr>
              <a:t>: </a:t>
            </a:r>
            <a:r>
              <a:rPr lang="sk-SK" sz="2000" b="1" dirty="0" err="1">
                <a:effectLst/>
              </a:rPr>
              <a:t>Algorithms</a:t>
            </a:r>
            <a:r>
              <a:rPr lang="sk-SK" sz="2000" b="1" dirty="0">
                <a:effectLst/>
              </a:rPr>
              <a:t> and </a:t>
            </a:r>
            <a:r>
              <a:rPr lang="sk-SK" sz="2000" b="1" dirty="0" err="1">
                <a:effectLst/>
              </a:rPr>
              <a:t>Applications</a:t>
            </a:r>
            <a:r>
              <a:rPr lang="sk-SK" sz="2000" dirty="0" smtClean="0">
                <a:effectLst/>
              </a:rPr>
              <a:t>, </a:t>
            </a:r>
            <a:r>
              <a:rPr lang="sk-SK" sz="2000" dirty="0" err="1" smtClean="0">
                <a:effectLst/>
              </a:rPr>
              <a:t>Springer</a:t>
            </a:r>
            <a:r>
              <a:rPr lang="sk-SK" sz="2000" dirty="0" smtClean="0">
                <a:effectLst/>
              </a:rPr>
              <a:t> 2010  (dostupná na </a:t>
            </a:r>
            <a:r>
              <a:rPr lang="sk-SK" sz="2000" dirty="0" smtClean="0">
                <a:effectLst/>
                <a:hlinkClick r:id="rId2"/>
              </a:rPr>
              <a:t>http</a:t>
            </a:r>
            <a:r>
              <a:rPr lang="sk-SK" sz="2000" dirty="0">
                <a:effectLst/>
                <a:hlinkClick r:id="rId2"/>
              </a:rPr>
              <a:t>://szeliski.org/Book</a:t>
            </a:r>
            <a:r>
              <a:rPr lang="sk-SK" sz="2000" dirty="0" smtClean="0">
                <a:effectLst/>
                <a:hlinkClick r:id="rId2"/>
              </a:rPr>
              <a:t>/</a:t>
            </a:r>
            <a:r>
              <a:rPr lang="sk-SK" sz="2000" dirty="0" smtClean="0">
                <a:effectLst/>
              </a:rPr>
              <a:t>)</a:t>
            </a:r>
          </a:p>
          <a:p>
            <a:pPr marL="273050" indent="-273050">
              <a:spcBef>
                <a:spcPts val="1800"/>
              </a:spcBef>
            </a:pPr>
            <a:r>
              <a:rPr lang="en-US" sz="2000" dirty="0" err="1">
                <a:effectLst/>
              </a:rPr>
              <a:t>D.Forsyth</a:t>
            </a:r>
            <a:r>
              <a:rPr lang="en-US" sz="2000" dirty="0">
                <a:effectLst/>
              </a:rPr>
              <a:t> and </a:t>
            </a:r>
            <a:r>
              <a:rPr lang="en-US" sz="2000" dirty="0" err="1" smtClean="0">
                <a:effectLst/>
              </a:rPr>
              <a:t>J.Ponce</a:t>
            </a:r>
            <a:r>
              <a:rPr lang="sk-SK" sz="2000" dirty="0" smtClean="0">
                <a:effectLst/>
              </a:rPr>
              <a:t>: </a:t>
            </a:r>
            <a:r>
              <a:rPr lang="en-US" sz="2000" dirty="0" smtClean="0">
                <a:effectLst/>
              </a:rPr>
              <a:t> </a:t>
            </a:r>
            <a:r>
              <a:rPr lang="en-US" sz="2000" b="1" dirty="0" smtClean="0">
                <a:effectLst/>
              </a:rPr>
              <a:t>Computer </a:t>
            </a:r>
            <a:r>
              <a:rPr lang="en-US" sz="2000" b="1" dirty="0">
                <a:effectLst/>
              </a:rPr>
              <a:t>Vision: A Modern Approach </a:t>
            </a:r>
            <a:r>
              <a:rPr lang="en-US" sz="2000" dirty="0">
                <a:effectLst/>
              </a:rPr>
              <a:t>, </a:t>
            </a:r>
            <a:r>
              <a:rPr lang="en-US" sz="2000" dirty="0" smtClean="0">
                <a:effectLst/>
              </a:rPr>
              <a:t>Prentice </a:t>
            </a:r>
            <a:r>
              <a:rPr lang="en-US" sz="2000" dirty="0">
                <a:effectLst/>
              </a:rPr>
              <a:t>Hall, 2002.</a:t>
            </a:r>
            <a:endParaRPr lang="sk-SK" sz="2000" dirty="0">
              <a:effectLst/>
            </a:endParaRPr>
          </a:p>
          <a:p>
            <a:pPr marL="273050" indent="-273050">
              <a:spcBef>
                <a:spcPts val="1800"/>
              </a:spcBef>
            </a:pPr>
            <a:r>
              <a:rPr lang="sk-SK" sz="2000" dirty="0" err="1" smtClean="0">
                <a:effectLst/>
              </a:rPr>
              <a:t>Gonzalez</a:t>
            </a:r>
            <a:r>
              <a:rPr lang="sk-SK" sz="2000" dirty="0" smtClean="0">
                <a:effectLst/>
              </a:rPr>
              <a:t>, C. R., </a:t>
            </a:r>
            <a:r>
              <a:rPr lang="sk-SK" sz="2000" dirty="0" err="1" smtClean="0">
                <a:effectLst/>
              </a:rPr>
              <a:t>Woods</a:t>
            </a:r>
            <a:r>
              <a:rPr lang="sk-SK" sz="2000" dirty="0" smtClean="0">
                <a:effectLst/>
              </a:rPr>
              <a:t>, E. R.: </a:t>
            </a:r>
            <a:r>
              <a:rPr lang="sk-SK" sz="2000" b="1" dirty="0" smtClean="0">
                <a:effectLst/>
              </a:rPr>
              <a:t>Digital Image Processing</a:t>
            </a:r>
            <a:r>
              <a:rPr lang="sk-SK" sz="2000" dirty="0" smtClean="0">
                <a:effectLst/>
              </a:rPr>
              <a:t>, Addison - Wesley, London, 1992</a:t>
            </a:r>
            <a:endParaRPr lang="en-US" sz="2000" dirty="0" smtClean="0">
              <a:effectLst/>
            </a:endParaRPr>
          </a:p>
          <a:p>
            <a:pPr marL="273050" indent="-273050">
              <a:spcBef>
                <a:spcPts val="1800"/>
              </a:spcBef>
            </a:pPr>
            <a:r>
              <a:rPr lang="en-US" sz="2000" dirty="0" smtClean="0">
                <a:effectLst/>
              </a:rPr>
              <a:t>R. </a:t>
            </a:r>
            <a:r>
              <a:rPr lang="en-US" sz="2000" dirty="0" err="1" smtClean="0">
                <a:effectLst/>
              </a:rPr>
              <a:t>Schalkoff</a:t>
            </a:r>
            <a:r>
              <a:rPr lang="en-US" sz="2000" dirty="0" smtClean="0">
                <a:effectLst/>
              </a:rPr>
              <a:t>:</a:t>
            </a:r>
            <a:r>
              <a:rPr lang="en-US" sz="2000" b="1" dirty="0" smtClean="0">
                <a:effectLst/>
              </a:rPr>
              <a:t> Digital </a:t>
            </a:r>
            <a:r>
              <a:rPr lang="en-US" sz="2000" b="1" dirty="0">
                <a:effectLst/>
              </a:rPr>
              <a:t>image processing and computer </a:t>
            </a:r>
            <a:r>
              <a:rPr lang="en-US" sz="2000" b="1" dirty="0" smtClean="0">
                <a:effectLst/>
              </a:rPr>
              <a:t>vision</a:t>
            </a:r>
          </a:p>
          <a:p>
            <a:pPr marL="273050" indent="-273050">
              <a:spcBef>
                <a:spcPts val="1800"/>
              </a:spcBef>
            </a:pPr>
            <a:r>
              <a:rPr lang="en-US" sz="2000" dirty="0" smtClean="0">
                <a:effectLst/>
              </a:rPr>
              <a:t>J.R. Parker: </a:t>
            </a:r>
            <a:r>
              <a:rPr lang="en-US" sz="2000" b="1" dirty="0" smtClean="0">
                <a:effectLst/>
              </a:rPr>
              <a:t>Algorithms </a:t>
            </a:r>
            <a:r>
              <a:rPr lang="en-US" sz="2000" b="1" dirty="0">
                <a:effectLst/>
              </a:rPr>
              <a:t>for Image Processing and Computer </a:t>
            </a:r>
            <a:r>
              <a:rPr lang="en-US" sz="2000" b="1" dirty="0" smtClean="0">
                <a:effectLst/>
              </a:rPr>
              <a:t>Vision</a:t>
            </a:r>
            <a:endParaRPr lang="sk-SK" sz="2000" dirty="0">
              <a:effectLst/>
            </a:endParaRPr>
          </a:p>
          <a:p>
            <a:pPr marL="273050" indent="-273050">
              <a:spcBef>
                <a:spcPts val="1800"/>
              </a:spcBef>
            </a:pPr>
            <a:r>
              <a:rPr lang="en-US" sz="2000" dirty="0" smtClean="0">
                <a:effectLst/>
              </a:rPr>
              <a:t>John C. Russ: The </a:t>
            </a:r>
            <a:r>
              <a:rPr lang="en-US" sz="2000" dirty="0">
                <a:effectLst/>
              </a:rPr>
              <a:t>Image Processing Handbook, Fifth Edition</a:t>
            </a:r>
            <a:endParaRPr lang="sk-SK" sz="20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Anglické termíny: 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sk-SK" sz="2400" b="1" dirty="0" err="1" smtClean="0"/>
              <a:t>Image</a:t>
            </a:r>
            <a:r>
              <a:rPr lang="sk-SK" sz="2400" b="1" dirty="0" smtClean="0"/>
              <a:t> </a:t>
            </a:r>
            <a:r>
              <a:rPr lang="sk-SK" sz="2400" b="1" dirty="0" err="1"/>
              <a:t>Processing</a:t>
            </a:r>
            <a:r>
              <a:rPr lang="sk-SK" sz="2400" dirty="0"/>
              <a:t> (Spracovanie obrazu), </a:t>
            </a:r>
            <a:endParaRPr lang="sk-SK" sz="2400" dirty="0" smtClean="0"/>
          </a:p>
          <a:p>
            <a:pPr>
              <a:spcBef>
                <a:spcPts val="1800"/>
              </a:spcBef>
            </a:pPr>
            <a:r>
              <a:rPr lang="sk-SK" sz="2400" b="1" dirty="0" err="1" smtClean="0"/>
              <a:t>Computer</a:t>
            </a:r>
            <a:r>
              <a:rPr lang="sk-SK" sz="2400" b="1" dirty="0" smtClean="0"/>
              <a:t> </a:t>
            </a:r>
            <a:r>
              <a:rPr lang="sk-SK" sz="2400" b="1" dirty="0" err="1"/>
              <a:t>Vision</a:t>
            </a:r>
            <a:r>
              <a:rPr lang="sk-SK" sz="2400" dirty="0"/>
              <a:t> (Počítačové videnie), </a:t>
            </a:r>
            <a:endParaRPr lang="sk-SK" sz="2400" dirty="0" smtClean="0"/>
          </a:p>
          <a:p>
            <a:pPr>
              <a:spcBef>
                <a:spcPts val="1800"/>
              </a:spcBef>
            </a:pPr>
            <a:r>
              <a:rPr lang="sk-SK" sz="2400" b="1" dirty="0" err="1" smtClean="0"/>
              <a:t>Scene</a:t>
            </a:r>
            <a:r>
              <a:rPr lang="sk-SK" sz="2400" b="1" dirty="0" smtClean="0"/>
              <a:t> </a:t>
            </a:r>
            <a:r>
              <a:rPr lang="sk-SK" sz="2400" b="1" dirty="0" err="1"/>
              <a:t>Analysis</a:t>
            </a:r>
            <a:r>
              <a:rPr lang="sk-SK" sz="2400" dirty="0"/>
              <a:t> (Analýza scén), </a:t>
            </a:r>
            <a:endParaRPr lang="sk-SK" sz="2400" dirty="0" smtClean="0"/>
          </a:p>
          <a:p>
            <a:pPr>
              <a:spcBef>
                <a:spcPts val="1800"/>
              </a:spcBef>
            </a:pPr>
            <a:r>
              <a:rPr lang="sk-SK" sz="2400" b="1" dirty="0" err="1" smtClean="0"/>
              <a:t>Digital</a:t>
            </a:r>
            <a:r>
              <a:rPr lang="sk-SK" sz="2400" b="1" dirty="0" smtClean="0"/>
              <a:t> </a:t>
            </a:r>
            <a:r>
              <a:rPr lang="sk-SK" sz="2400" b="1" dirty="0" err="1"/>
              <a:t>Image</a:t>
            </a:r>
            <a:r>
              <a:rPr lang="sk-SK" sz="2400" b="1" dirty="0"/>
              <a:t> </a:t>
            </a:r>
            <a:r>
              <a:rPr lang="sk-SK" sz="2400" b="1" dirty="0" err="1"/>
              <a:t>Analysis</a:t>
            </a:r>
            <a:r>
              <a:rPr lang="sk-SK" sz="2400" dirty="0"/>
              <a:t> (Analýza digitálneho obrazu), </a:t>
            </a:r>
            <a:endParaRPr lang="sk-SK" sz="2400" dirty="0" smtClean="0"/>
          </a:p>
          <a:p>
            <a:pPr>
              <a:spcBef>
                <a:spcPts val="1800"/>
              </a:spcBef>
            </a:pPr>
            <a:r>
              <a:rPr lang="sk-SK" sz="2400" b="1" dirty="0" err="1" smtClean="0"/>
              <a:t>Pattern</a:t>
            </a:r>
            <a:r>
              <a:rPr lang="sk-SK" sz="2400" b="1" dirty="0" smtClean="0"/>
              <a:t> </a:t>
            </a:r>
            <a:r>
              <a:rPr lang="sk-SK" sz="2400" b="1" dirty="0" err="1"/>
              <a:t>Recognition</a:t>
            </a:r>
            <a:r>
              <a:rPr lang="sk-SK" sz="2400" dirty="0"/>
              <a:t> (Rozpoznávanie obrazcov</a:t>
            </a:r>
            <a:r>
              <a:rPr lang="sk-SK" sz="2400" dirty="0" smtClean="0"/>
              <a:t>)</a:t>
            </a:r>
            <a:endParaRPr lang="sk-SK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957863"/>
          </a:xfrm>
        </p:spPr>
        <p:txBody>
          <a:bodyPr/>
          <a:lstStyle/>
          <a:p>
            <a:r>
              <a:rPr lang="sk-SK" dirty="0" smtClean="0"/>
              <a:t>Úvod </a:t>
            </a:r>
            <a:r>
              <a:rPr lang="sk-SK" dirty="0"/>
              <a:t>do problematiky</a:t>
            </a:r>
          </a:p>
        </p:txBody>
      </p:sp>
      <p:pic>
        <p:nvPicPr>
          <p:cNvPr id="177157" name="Picture 5" descr="obraz-intenzi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9689" y="4491725"/>
            <a:ext cx="3019425" cy="2105025"/>
          </a:xfrm>
          <a:prstGeom prst="rect">
            <a:avLst/>
          </a:prstGeom>
          <a:noFill/>
        </p:spPr>
      </p:pic>
      <p:pic>
        <p:nvPicPr>
          <p:cNvPr id="177156" name="Picture 4" descr="obraz-dievcatk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4997" y="4472674"/>
            <a:ext cx="2514600" cy="2143125"/>
          </a:xfrm>
          <a:prstGeom prst="rect">
            <a:avLst/>
          </a:prstGeom>
          <a:noFill/>
        </p:spPr>
      </p:pic>
      <p:sp>
        <p:nvSpPr>
          <p:cNvPr id="177158" name="Rectangle 6"/>
          <p:cNvSpPr>
            <a:spLocks noChangeArrowheads="1"/>
          </p:cNvSpPr>
          <p:nvPr/>
        </p:nvSpPr>
        <p:spPr bwMode="auto">
          <a:xfrm>
            <a:off x="692458" y="2629317"/>
            <a:ext cx="805965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eaLnBrk="1" hangingPunct="1">
              <a:buFont typeface="Arial" pitchFamily="34" charset="0"/>
              <a:buChar char="•"/>
            </a:pPr>
            <a:r>
              <a:rPr lang="sk-SK" sz="2400" dirty="0">
                <a:latin typeface="+mn-lt"/>
                <a:ea typeface="Times New Roman" pitchFamily="18" charset="0"/>
                <a:cs typeface="Arial" pitchFamily="34" charset="0"/>
              </a:rPr>
              <a:t>Ľudské videnie je jednoduché a prirodzené, počítačové napodobňovanie je zložité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sk-SK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Videnie umožňuje ľuďom vnímať a rozumieť svetu okolo nich.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sk-SK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Počítačom sa to sna</a:t>
            </a:r>
            <a:r>
              <a:rPr lang="sk-SK" sz="2400" dirty="0" smtClean="0">
                <a:latin typeface="+mn-lt"/>
                <a:ea typeface="Times New Roman" pitchFamily="18" charset="0"/>
                <a:cs typeface="Arial" pitchFamily="34" charset="0"/>
              </a:rPr>
              <a:t>žíme</a:t>
            </a:r>
            <a:r>
              <a:rPr kumimoji="0" lang="sk-SK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 napodobniť.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11487" y="1232501"/>
            <a:ext cx="78149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+mn-lt"/>
                <a:ea typeface="Times New Roman" pitchFamily="18" charset="0"/>
                <a:cs typeface="Arial" pitchFamily="34" charset="0"/>
              </a:rPr>
              <a:t>“Vision is the act of knowing what is</a:t>
            </a:r>
            <a:r>
              <a:rPr lang="sk-SK" sz="2400" dirty="0">
                <a:latin typeface="+mn-lt"/>
                <a:ea typeface="Times New Roman" pitchFamily="18" charset="0"/>
                <a:cs typeface="Arial" pitchFamily="34" charset="0"/>
              </a:rPr>
              <a:t> </a:t>
            </a:r>
            <a:r>
              <a:rPr lang="sk-SK" sz="2400" dirty="0" err="1">
                <a:latin typeface="+mn-lt"/>
                <a:ea typeface="Times New Roman" pitchFamily="18" charset="0"/>
                <a:cs typeface="Arial" pitchFamily="34" charset="0"/>
              </a:rPr>
              <a:t>where</a:t>
            </a:r>
            <a:r>
              <a:rPr lang="sk-SK" sz="2400" dirty="0">
                <a:latin typeface="+mn-lt"/>
                <a:ea typeface="Times New Roman" pitchFamily="18" charset="0"/>
                <a:cs typeface="Arial" pitchFamily="34" charset="0"/>
              </a:rPr>
              <a:t> by </a:t>
            </a:r>
            <a:r>
              <a:rPr lang="sk-SK" sz="2400" dirty="0" err="1">
                <a:latin typeface="+mn-lt"/>
                <a:ea typeface="Times New Roman" pitchFamily="18" charset="0"/>
                <a:cs typeface="Arial" pitchFamily="34" charset="0"/>
              </a:rPr>
              <a:t>looking</a:t>
            </a:r>
            <a:r>
              <a:rPr lang="sk-SK" sz="2400" dirty="0">
                <a:latin typeface="+mn-lt"/>
                <a:ea typeface="Times New Roman" pitchFamily="18" charset="0"/>
                <a:cs typeface="Arial" pitchFamily="34" charset="0"/>
              </a:rPr>
              <a:t>.” --</a:t>
            </a:r>
            <a:r>
              <a:rPr lang="sk-SK" sz="2400" dirty="0" err="1">
                <a:latin typeface="+mn-lt"/>
                <a:ea typeface="Times New Roman" pitchFamily="18" charset="0"/>
                <a:cs typeface="Arial" pitchFamily="34" charset="0"/>
              </a:rPr>
              <a:t>Aristotle</a:t>
            </a:r>
            <a:endParaRPr lang="sk-SK" sz="2400" dirty="0">
              <a:latin typeface="+mn-lt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9596"/>
            <a:ext cx="8229600" cy="5806567"/>
          </a:xfrm>
        </p:spPr>
        <p:txBody>
          <a:bodyPr/>
          <a:lstStyle/>
          <a:p>
            <a:r>
              <a:rPr lang="sk-SK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Postupnosť spracovania sa člení na </a:t>
            </a:r>
          </a:p>
          <a:p>
            <a:pPr lvl="2"/>
            <a:r>
              <a:rPr lang="sk-SK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získanie digitálneho obrazu, </a:t>
            </a:r>
          </a:p>
          <a:p>
            <a:pPr lvl="2"/>
            <a:r>
              <a:rPr lang="sk-SK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predspracovanie, </a:t>
            </a:r>
          </a:p>
          <a:p>
            <a:pPr lvl="2"/>
            <a:r>
              <a:rPr lang="sk-SK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segmentáciu, </a:t>
            </a:r>
          </a:p>
          <a:p>
            <a:pPr lvl="2"/>
            <a:r>
              <a:rPr lang="sk-SK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popis, </a:t>
            </a:r>
          </a:p>
          <a:p>
            <a:pPr lvl="2"/>
            <a:r>
              <a:rPr lang="sk-SK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rozpoznávanie a </a:t>
            </a:r>
          </a:p>
          <a:p>
            <a:pPr lvl="2"/>
            <a:r>
              <a:rPr lang="sk-SK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porozumenie.</a:t>
            </a:r>
          </a:p>
          <a:p>
            <a:r>
              <a:rPr lang="sk-SK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Môžeme 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identifikovať nižšiu a vyššiu úroveň počítačového videnia.</a:t>
            </a:r>
          </a:p>
          <a:p>
            <a:r>
              <a:rPr lang="sk-SK" sz="2400" dirty="0" smtClean="0"/>
              <a:t>Nižšia </a:t>
            </a:r>
            <a:r>
              <a:rPr lang="sk-SK" sz="2400" dirty="0"/>
              <a:t>úroveň – spracovanie obrazu (získanie a predspracovanie), </a:t>
            </a:r>
            <a:endParaRPr lang="sk-SK" sz="2400" dirty="0" smtClean="0"/>
          </a:p>
          <a:p>
            <a:r>
              <a:rPr lang="sk-SK" sz="2400" dirty="0" smtClean="0"/>
              <a:t>Vyššia </a:t>
            </a:r>
            <a:r>
              <a:rPr lang="sk-SK" sz="2400" dirty="0"/>
              <a:t>úroveň – porozumenie obrazu (segmentácia, popis, rozpoznávanie a porozumenie). </a:t>
            </a:r>
          </a:p>
          <a:p>
            <a:endParaRPr lang="sk-SK" sz="2400" dirty="0" smtClean="0"/>
          </a:p>
          <a:p>
            <a:r>
              <a:rPr lang="sk-SK" sz="2400" dirty="0" smtClean="0"/>
              <a:t>Špecializované </a:t>
            </a:r>
            <a:r>
              <a:rPr lang="sk-SK" sz="2400" dirty="0"/>
              <a:t>úlohy: </a:t>
            </a:r>
            <a:r>
              <a:rPr lang="sk-SK" sz="2400" dirty="0" err="1"/>
              <a:t>stereo-videnie</a:t>
            </a:r>
            <a:r>
              <a:rPr lang="sk-SK" sz="2400" dirty="0"/>
              <a:t>, určenie 3D tvaru, videnie založené na 2D modeli alebo 3D modeli, rozpoznávanie pohybu.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Použitie: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dirty="0" smtClean="0"/>
              <a:t>monitorovanie </a:t>
            </a:r>
          </a:p>
          <a:p>
            <a:pPr lvl="0"/>
            <a:r>
              <a:rPr lang="sk-SK" dirty="0" smtClean="0"/>
              <a:t>montáž a vizuálna kontrola</a:t>
            </a:r>
          </a:p>
          <a:p>
            <a:pPr lvl="0"/>
            <a:r>
              <a:rPr lang="sk-SK" dirty="0" smtClean="0"/>
              <a:t>rozpoznávanie obrazcov, objektov a udalostí</a:t>
            </a:r>
          </a:p>
          <a:p>
            <a:pPr lvl="0"/>
            <a:r>
              <a:rPr lang="sk-SK" dirty="0" smtClean="0"/>
              <a:t>rekonštrukcia scény, vizualizácia a editovanie</a:t>
            </a:r>
          </a:p>
          <a:p>
            <a:pPr lvl="0"/>
            <a:r>
              <a:rPr lang="sk-SK" dirty="0" smtClean="0"/>
              <a:t>rozpoznávanie ľudského pohybu, gest a tváre a ich interpretácia</a:t>
            </a:r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Prečo je PV zložité?</a:t>
            </a:r>
            <a:endParaRPr lang="sk-SK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57" y="1769857"/>
            <a:ext cx="4286250" cy="286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23"/>
          <a:stretch/>
        </p:blipFill>
        <p:spPr bwMode="auto">
          <a:xfrm>
            <a:off x="5001924" y="3740727"/>
            <a:ext cx="3629025" cy="252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ight Arrow 3"/>
          <p:cNvSpPr/>
          <p:nvPr/>
        </p:nvSpPr>
        <p:spPr bwMode="auto">
          <a:xfrm rot="1512972">
            <a:off x="1603168" y="2707575"/>
            <a:ext cx="1336346" cy="578922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37018" y="1864426"/>
            <a:ext cx="3194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/>
              <a:t>Lebo sa snažíme odvodiť veci o svete z matice čísiel.</a:t>
            </a:r>
            <a:endParaRPr lang="sk-SK" sz="2400" dirty="0"/>
          </a:p>
        </p:txBody>
      </p:sp>
      <p:sp>
        <p:nvSpPr>
          <p:cNvPr id="8" name="Right Arrow 7"/>
          <p:cNvSpPr/>
          <p:nvPr/>
        </p:nvSpPr>
        <p:spPr bwMode="auto">
          <a:xfrm rot="20201412">
            <a:off x="4389504" y="5349973"/>
            <a:ext cx="1876534" cy="578922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81004" y="5802258"/>
            <a:ext cx="2006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/>
              <a:t>Rameno kravy 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1253287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 animBg="1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Lokálne dáta </a:t>
            </a:r>
            <a:r>
              <a:rPr lang="sk-SK" dirty="0" err="1" smtClean="0"/>
              <a:t>vs</a:t>
            </a:r>
            <a:r>
              <a:rPr lang="sk-SK" dirty="0" smtClean="0"/>
              <a:t>. potreba globálneho pohľadu</a:t>
            </a:r>
          </a:p>
          <a:p>
            <a:endParaRPr lang="sk-SK" dirty="0"/>
          </a:p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endParaRPr lang="sk-SK" dirty="0"/>
          </a:p>
          <a:p>
            <a:r>
              <a:rPr lang="sk-SK" dirty="0" smtClean="0"/>
              <a:t>Čo je na obraze?</a:t>
            </a:r>
            <a:endParaRPr lang="sk-SK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38183" r="48247" b="26811"/>
          <a:stretch/>
        </p:blipFill>
        <p:spPr bwMode="auto">
          <a:xfrm>
            <a:off x="2113806" y="2541318"/>
            <a:ext cx="4738256" cy="2186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552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38183" r="48247" b="26811"/>
          <a:stretch/>
        </p:blipFill>
        <p:spPr bwMode="auto">
          <a:xfrm>
            <a:off x="2113806" y="2541318"/>
            <a:ext cx="4738256" cy="2186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2" t="39524" r="49113" b="26323"/>
          <a:stretch/>
        </p:blipFill>
        <p:spPr bwMode="auto">
          <a:xfrm>
            <a:off x="2113806" y="2541317"/>
            <a:ext cx="4738256" cy="2186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946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452" y="952685"/>
            <a:ext cx="8229600" cy="1143000"/>
          </a:xfrm>
        </p:spPr>
        <p:txBody>
          <a:bodyPr/>
          <a:lstStyle/>
          <a:p>
            <a:r>
              <a:rPr lang="sk-SK" sz="2400" b="0" dirty="0" smtClean="0"/>
              <a:t>Rekonštrukcia 3D z jedného obrazu je matematicky zle formulovaný problém.</a:t>
            </a:r>
            <a:endParaRPr lang="sk-SK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426" y="2095685"/>
            <a:ext cx="4713569" cy="3568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11283" y="5747657"/>
            <a:ext cx="6460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/>
              <a:t>S 2 a viacerými kamerami 3D rekonštruovať vieme. 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425530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Aplikácie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z="2800" dirty="0" smtClean="0"/>
              <a:t>poľnohospodárstvo a lesné hospodárstvo, rybolov</a:t>
            </a:r>
          </a:p>
          <a:p>
            <a:pPr lvl="0"/>
            <a:r>
              <a:rPr lang="sk-SK" sz="2800" dirty="0" smtClean="0"/>
              <a:t>auto priemysel – zváranie, sledovanie cesty, automatický pilot  </a:t>
            </a:r>
          </a:p>
          <a:p>
            <a:pPr lvl="0"/>
            <a:r>
              <a:rPr lang="sk-SK" sz="2800" dirty="0" smtClean="0"/>
              <a:t>predpoveď počasia</a:t>
            </a:r>
          </a:p>
          <a:p>
            <a:pPr lvl="0"/>
            <a:r>
              <a:rPr lang="sk-SK" sz="2800" dirty="0" smtClean="0"/>
              <a:t>trojrozmerné modely miest</a:t>
            </a:r>
          </a:p>
          <a:p>
            <a:pPr lvl="0"/>
            <a:r>
              <a:rPr lang="sk-SK" sz="2800" dirty="0" smtClean="0"/>
              <a:t>riadenie a monitorovanie dopravy</a:t>
            </a:r>
          </a:p>
          <a:p>
            <a:pPr lvl="0"/>
            <a:r>
              <a:rPr lang="sk-SK" sz="2800" dirty="0" smtClean="0"/>
              <a:t>robotika</a:t>
            </a:r>
          </a:p>
          <a:p>
            <a:pPr lvl="0"/>
            <a:r>
              <a:rPr lang="sk-SK" sz="2800" dirty="0" smtClean="0"/>
              <a:t>diaľkový prieskum zeme (</a:t>
            </a:r>
            <a:r>
              <a:rPr lang="sk-SK" sz="2800" dirty="0" err="1" smtClean="0"/>
              <a:t>remote</a:t>
            </a:r>
            <a:r>
              <a:rPr lang="sk-SK" sz="2800" dirty="0" smtClean="0"/>
              <a:t> </a:t>
            </a:r>
            <a:r>
              <a:rPr lang="sk-SK" sz="2800" dirty="0" err="1" smtClean="0"/>
              <a:t>sensing</a:t>
            </a:r>
            <a:r>
              <a:rPr lang="sk-SK" sz="2800" dirty="0" smtClean="0"/>
              <a:t>)</a:t>
            </a:r>
          </a:p>
          <a:p>
            <a:pPr lvl="0"/>
            <a:r>
              <a:rPr lang="sk-SK" sz="2800" dirty="0" smtClean="0"/>
              <a:t>monitorovanie priestorov – domy, banky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Aplikácie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327" y="2087088"/>
            <a:ext cx="8229600" cy="3482439"/>
          </a:xfrm>
        </p:spPr>
        <p:txBody>
          <a:bodyPr/>
          <a:lstStyle/>
          <a:p>
            <a:pPr lvl="0"/>
            <a:r>
              <a:rPr lang="sk-SK" sz="2800" dirty="0">
                <a:effectLst/>
              </a:rPr>
              <a:t>medicínske spracovanie obrazu (CT, </a:t>
            </a:r>
            <a:r>
              <a:rPr lang="sk-SK" sz="2800" dirty="0" smtClean="0">
                <a:effectLst/>
              </a:rPr>
              <a:t>MR</a:t>
            </a:r>
            <a:r>
              <a:rPr lang="sk-SK" sz="2800" dirty="0">
                <a:effectLst/>
              </a:rPr>
              <a:t>, </a:t>
            </a:r>
            <a:r>
              <a:rPr lang="sk-SK" sz="2800" dirty="0" smtClean="0">
                <a:effectLst/>
              </a:rPr>
              <a:t>ultrazvuk)</a:t>
            </a:r>
            <a:endParaRPr lang="en-US" sz="2800" dirty="0">
              <a:effectLst/>
            </a:endParaRPr>
          </a:p>
          <a:p>
            <a:pPr lvl="0"/>
            <a:r>
              <a:rPr lang="sk-SK" sz="2800" dirty="0">
                <a:effectLst/>
              </a:rPr>
              <a:t>kontrola  pri plnení a balení</a:t>
            </a:r>
            <a:endParaRPr lang="en-US" sz="2800" dirty="0">
              <a:effectLst/>
            </a:endParaRPr>
          </a:p>
          <a:p>
            <a:pPr lvl="0"/>
            <a:r>
              <a:rPr lang="sk-SK" sz="2800" dirty="0">
                <a:effectLst/>
              </a:rPr>
              <a:t>triedenie potravín podľa kvality, veľkosti – kávové zrnká, ryby</a:t>
            </a:r>
            <a:endParaRPr lang="en-US" sz="2800" dirty="0">
              <a:effectLst/>
            </a:endParaRPr>
          </a:p>
          <a:p>
            <a:pPr lvl="0"/>
            <a:r>
              <a:rPr lang="sk-SK" sz="2800" dirty="0">
                <a:effectLst/>
              </a:rPr>
              <a:t>autentifikácia</a:t>
            </a:r>
            <a:endParaRPr lang="en-US" sz="2800" dirty="0">
              <a:effectLst/>
            </a:endParaRPr>
          </a:p>
          <a:p>
            <a:pPr lvl="0"/>
            <a:r>
              <a:rPr lang="sk-SK" sz="2800" dirty="0">
                <a:effectLst/>
              </a:rPr>
              <a:t>kontrola čiarových </a:t>
            </a:r>
            <a:r>
              <a:rPr lang="sk-SK" sz="2800" dirty="0" smtClean="0">
                <a:effectLst/>
              </a:rPr>
              <a:t>kódov</a:t>
            </a:r>
            <a:endParaRPr lang="en-US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3806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Vzťah počítačovej grafiky a počítačového videnia súvisí so vzťahom medzi modelom a obrazom. </a:t>
            </a:r>
            <a:endParaRPr lang="sk-SK" dirty="0" smtClean="0"/>
          </a:p>
          <a:p>
            <a:r>
              <a:rPr lang="sk-SK" dirty="0" smtClean="0"/>
              <a:t>Počítačová </a:t>
            </a:r>
            <a:r>
              <a:rPr lang="sk-SK" dirty="0"/>
              <a:t>grafika vytvára (umelé) modely a vytvára z nich obrazy (zobrazuje ich) a počítačové videnie sa snaží z reálnych obrazov vytvárať modely. </a:t>
            </a:r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  <a:cs typeface="Arial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4906</TotalTime>
  <Words>544</Words>
  <Application>Microsoft Office PowerPoint</Application>
  <PresentationFormat>On-screen Show (4:3)</PresentationFormat>
  <Paragraphs>120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Stream</vt:lpstr>
      <vt:lpstr>Počítačové videnie I.</vt:lpstr>
      <vt:lpstr>Sylabus</vt:lpstr>
      <vt:lpstr>Nadväzujúce prednášky</vt:lpstr>
      <vt:lpstr>Požiadavky na hodnotenie</vt:lpstr>
      <vt:lpstr>Užitočné linky</vt:lpstr>
      <vt:lpstr>Literatúra:</vt:lpstr>
      <vt:lpstr>Anglické termíny: </vt:lpstr>
      <vt:lpstr>Úvod do problematiky</vt:lpstr>
      <vt:lpstr>PowerPoint Presentation</vt:lpstr>
      <vt:lpstr>Použitie:</vt:lpstr>
      <vt:lpstr>Prečo je PV zložité?</vt:lpstr>
      <vt:lpstr>PowerPoint Presentation</vt:lpstr>
      <vt:lpstr>PowerPoint Presentation</vt:lpstr>
      <vt:lpstr>Rekonštrukcia 3D z jedného obrazu je matematicky zle formulovaný problém.</vt:lpstr>
      <vt:lpstr>Aplikácie</vt:lpstr>
      <vt:lpstr>Aplikácie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Elena</dc:creator>
  <cp:lastModifiedBy>Lenovo User</cp:lastModifiedBy>
  <cp:revision>128</cp:revision>
  <dcterms:created xsi:type="dcterms:W3CDTF">2005-02-06T16:59:11Z</dcterms:created>
  <dcterms:modified xsi:type="dcterms:W3CDTF">2012-11-20T12:03:08Z</dcterms:modified>
</cp:coreProperties>
</file>