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59"/>
  </p:notesMasterIdLst>
  <p:sldIdLst>
    <p:sldId id="288" r:id="rId2"/>
    <p:sldId id="334" r:id="rId3"/>
    <p:sldId id="335" r:id="rId4"/>
    <p:sldId id="380" r:id="rId5"/>
    <p:sldId id="381" r:id="rId6"/>
    <p:sldId id="336" r:id="rId7"/>
    <p:sldId id="337" r:id="rId8"/>
    <p:sldId id="338" r:id="rId9"/>
    <p:sldId id="340" r:id="rId10"/>
    <p:sldId id="339" r:id="rId11"/>
    <p:sldId id="341" r:id="rId12"/>
    <p:sldId id="342" r:id="rId13"/>
    <p:sldId id="343" r:id="rId14"/>
    <p:sldId id="344" r:id="rId15"/>
    <p:sldId id="345" r:id="rId16"/>
    <p:sldId id="346" r:id="rId17"/>
    <p:sldId id="347" r:id="rId18"/>
    <p:sldId id="348" r:id="rId19"/>
    <p:sldId id="349" r:id="rId20"/>
    <p:sldId id="350" r:id="rId21"/>
    <p:sldId id="351" r:id="rId22"/>
    <p:sldId id="352" r:id="rId23"/>
    <p:sldId id="353" r:id="rId24"/>
    <p:sldId id="354" r:id="rId25"/>
    <p:sldId id="283" r:id="rId26"/>
    <p:sldId id="355" r:id="rId27"/>
    <p:sldId id="386" r:id="rId28"/>
    <p:sldId id="356" r:id="rId29"/>
    <p:sldId id="357" r:id="rId30"/>
    <p:sldId id="364" r:id="rId31"/>
    <p:sldId id="365" r:id="rId32"/>
    <p:sldId id="358" r:id="rId33"/>
    <p:sldId id="360" r:id="rId34"/>
    <p:sldId id="361" r:id="rId35"/>
    <p:sldId id="385" r:id="rId36"/>
    <p:sldId id="362" r:id="rId37"/>
    <p:sldId id="321" r:id="rId38"/>
    <p:sldId id="325" r:id="rId39"/>
    <p:sldId id="326" r:id="rId40"/>
    <p:sldId id="367" r:id="rId41"/>
    <p:sldId id="383" r:id="rId42"/>
    <p:sldId id="366" r:id="rId43"/>
    <p:sldId id="317" r:id="rId44"/>
    <p:sldId id="318" r:id="rId45"/>
    <p:sldId id="319" r:id="rId46"/>
    <p:sldId id="320" r:id="rId47"/>
    <p:sldId id="384" r:id="rId48"/>
    <p:sldId id="382" r:id="rId49"/>
    <p:sldId id="375" r:id="rId50"/>
    <p:sldId id="368" r:id="rId51"/>
    <p:sldId id="387" r:id="rId52"/>
    <p:sldId id="369" r:id="rId53"/>
    <p:sldId id="370" r:id="rId54"/>
    <p:sldId id="371" r:id="rId55"/>
    <p:sldId id="372" r:id="rId56"/>
    <p:sldId id="373" r:id="rId57"/>
    <p:sldId id="388" r:id="rId58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ctr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ctr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ctr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ctr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3F3F"/>
    <a:srgbClr val="404040"/>
    <a:srgbClr val="444444"/>
    <a:srgbClr val="434343"/>
    <a:srgbClr val="484848"/>
    <a:srgbClr val="3B3B3B"/>
    <a:srgbClr val="414141"/>
    <a:srgbClr val="424242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06" autoAdjust="0"/>
    <p:restoredTop sz="94664" autoAdjust="0"/>
  </p:normalViewPr>
  <p:slideViewPr>
    <p:cSldViewPr snapToGrid="0">
      <p:cViewPr>
        <p:scale>
          <a:sx n="70" d="100"/>
          <a:sy n="70" d="100"/>
        </p:scale>
        <p:origin x="-1086" y="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68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37.xml"/><Relationship Id="rId1" Type="http://schemas.openxmlformats.org/officeDocument/2006/relationships/slide" Target="slides/slide30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png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image" Target="../media/image48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image" Target="../media/image72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8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2088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08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89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Kliknite sem a upravte štýly predlohy textu.</a:t>
            </a:r>
          </a:p>
          <a:p>
            <a:pPr lvl="1"/>
            <a:r>
              <a:rPr lang="en-US" smtClean="0"/>
              <a:t>Druhá úroveň</a:t>
            </a:r>
          </a:p>
          <a:p>
            <a:pPr lvl="2"/>
            <a:r>
              <a:rPr lang="en-US" smtClean="0"/>
              <a:t>Tretia úroveň</a:t>
            </a:r>
          </a:p>
          <a:p>
            <a:pPr lvl="3"/>
            <a:r>
              <a:rPr lang="en-US" smtClean="0"/>
              <a:t>Štvrtá úroveň</a:t>
            </a:r>
          </a:p>
          <a:p>
            <a:pPr lvl="4"/>
            <a:r>
              <a:rPr lang="en-US" smtClean="0"/>
              <a:t>Piata úroveň</a:t>
            </a:r>
          </a:p>
        </p:txBody>
      </p:sp>
      <p:sp>
        <p:nvSpPr>
          <p:cNvPr id="2089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2089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0C1904F-891F-49BF-9A1F-21A76399E74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4370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930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124931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>
                <a:gd name="T0" fmla="*/ 329 w 2135"/>
                <a:gd name="T1" fmla="*/ 66 h 1804"/>
                <a:gd name="T2" fmla="*/ 161 w 2135"/>
                <a:gd name="T3" fmla="*/ 30 h 1804"/>
                <a:gd name="T4" fmla="*/ 0 w 2135"/>
                <a:gd name="T5" fmla="*/ 0 h 1804"/>
                <a:gd name="T6" fmla="*/ 0 w 2135"/>
                <a:gd name="T7" fmla="*/ 12 h 1804"/>
                <a:gd name="T8" fmla="*/ 161 w 2135"/>
                <a:gd name="T9" fmla="*/ 42 h 1804"/>
                <a:gd name="T10" fmla="*/ 323 w 2135"/>
                <a:gd name="T11" fmla="*/ 78 h 1804"/>
                <a:gd name="T12" fmla="*/ 556 w 2135"/>
                <a:gd name="T13" fmla="*/ 150 h 1804"/>
                <a:gd name="T14" fmla="*/ 777 w 2135"/>
                <a:gd name="T15" fmla="*/ 245 h 1804"/>
                <a:gd name="T16" fmla="*/ 993 w 2135"/>
                <a:gd name="T17" fmla="*/ 365 h 1804"/>
                <a:gd name="T18" fmla="*/ 1196 w 2135"/>
                <a:gd name="T19" fmla="*/ 503 h 1804"/>
                <a:gd name="T20" fmla="*/ 1381 w 2135"/>
                <a:gd name="T21" fmla="*/ 653 h 1804"/>
                <a:gd name="T22" fmla="*/ 1555 w 2135"/>
                <a:gd name="T23" fmla="*/ 827 h 1804"/>
                <a:gd name="T24" fmla="*/ 1710 w 2135"/>
                <a:gd name="T25" fmla="*/ 1019 h 1804"/>
                <a:gd name="T26" fmla="*/ 1854 w 2135"/>
                <a:gd name="T27" fmla="*/ 1229 h 1804"/>
                <a:gd name="T28" fmla="*/ 1937 w 2135"/>
                <a:gd name="T29" fmla="*/ 1366 h 1804"/>
                <a:gd name="T30" fmla="*/ 2009 w 2135"/>
                <a:gd name="T31" fmla="*/ 1510 h 1804"/>
                <a:gd name="T32" fmla="*/ 2069 w 2135"/>
                <a:gd name="T33" fmla="*/ 1654 h 1804"/>
                <a:gd name="T34" fmla="*/ 2123 w 2135"/>
                <a:gd name="T35" fmla="*/ 1804 h 1804"/>
                <a:gd name="T36" fmla="*/ 2135 w 2135"/>
                <a:gd name="T37" fmla="*/ 1804 h 1804"/>
                <a:gd name="T38" fmla="*/ 2081 w 2135"/>
                <a:gd name="T39" fmla="*/ 1654 h 1804"/>
                <a:gd name="T40" fmla="*/ 2021 w 2135"/>
                <a:gd name="T41" fmla="*/ 1510 h 1804"/>
                <a:gd name="T42" fmla="*/ 1949 w 2135"/>
                <a:gd name="T43" fmla="*/ 1366 h 1804"/>
                <a:gd name="T44" fmla="*/ 1866 w 2135"/>
                <a:gd name="T45" fmla="*/ 1223 h 1804"/>
                <a:gd name="T46" fmla="*/ 1722 w 2135"/>
                <a:gd name="T47" fmla="*/ 1013 h 1804"/>
                <a:gd name="T48" fmla="*/ 1561 w 2135"/>
                <a:gd name="T49" fmla="*/ 821 h 1804"/>
                <a:gd name="T50" fmla="*/ 1387 w 2135"/>
                <a:gd name="T51" fmla="*/ 647 h 1804"/>
                <a:gd name="T52" fmla="*/ 1202 w 2135"/>
                <a:gd name="T53" fmla="*/ 491 h 1804"/>
                <a:gd name="T54" fmla="*/ 999 w 2135"/>
                <a:gd name="T55" fmla="*/ 353 h 1804"/>
                <a:gd name="T56" fmla="*/ 783 w 2135"/>
                <a:gd name="T57" fmla="*/ 239 h 1804"/>
                <a:gd name="T58" fmla="*/ 562 w 2135"/>
                <a:gd name="T59" fmla="*/ 138 h 1804"/>
                <a:gd name="T60" fmla="*/ 329 w 2135"/>
                <a:gd name="T61" fmla="*/ 66 h 1804"/>
                <a:gd name="T62" fmla="*/ 329 w 2135"/>
                <a:gd name="T63" fmla="*/ 66 h 1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4932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>
                <a:gd name="T0" fmla="*/ 1854 w 1854"/>
                <a:gd name="T1" fmla="*/ 1858 h 1858"/>
                <a:gd name="T2" fmla="*/ 0 w 1854"/>
                <a:gd name="T3" fmla="*/ 1858 h 1858"/>
                <a:gd name="T4" fmla="*/ 0 w 1854"/>
                <a:gd name="T5" fmla="*/ 0 h 1858"/>
                <a:gd name="T6" fmla="*/ 1854 w 1854"/>
                <a:gd name="T7" fmla="*/ 1858 h 1858"/>
                <a:gd name="T8" fmla="*/ 1854 w 1854"/>
                <a:gd name="T9" fmla="*/ 1858 h 1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4933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>
                <a:gd name="T0" fmla="*/ 1640 w 1745"/>
                <a:gd name="T1" fmla="*/ 1377 h 1577"/>
                <a:gd name="T2" fmla="*/ 1692 w 1745"/>
                <a:gd name="T3" fmla="*/ 1479 h 1577"/>
                <a:gd name="T4" fmla="*/ 1732 w 1745"/>
                <a:gd name="T5" fmla="*/ 1577 h 1577"/>
                <a:gd name="T6" fmla="*/ 1745 w 1745"/>
                <a:gd name="T7" fmla="*/ 1577 h 1577"/>
                <a:gd name="T8" fmla="*/ 1703 w 1745"/>
                <a:gd name="T9" fmla="*/ 1469 h 1577"/>
                <a:gd name="T10" fmla="*/ 1649 w 1745"/>
                <a:gd name="T11" fmla="*/ 1367 h 1577"/>
                <a:gd name="T12" fmla="*/ 1535 w 1745"/>
                <a:gd name="T13" fmla="*/ 1157 h 1577"/>
                <a:gd name="T14" fmla="*/ 1395 w 1745"/>
                <a:gd name="T15" fmla="*/ 951 h 1577"/>
                <a:gd name="T16" fmla="*/ 1236 w 1745"/>
                <a:gd name="T17" fmla="*/ 756 h 1577"/>
                <a:gd name="T18" fmla="*/ 1061 w 1745"/>
                <a:gd name="T19" fmla="*/ 582 h 1577"/>
                <a:gd name="T20" fmla="*/ 876 w 1745"/>
                <a:gd name="T21" fmla="*/ 426 h 1577"/>
                <a:gd name="T22" fmla="*/ 672 w 1745"/>
                <a:gd name="T23" fmla="*/ 294 h 1577"/>
                <a:gd name="T24" fmla="*/ 455 w 1745"/>
                <a:gd name="T25" fmla="*/ 174 h 1577"/>
                <a:gd name="T26" fmla="*/ 234 w 1745"/>
                <a:gd name="T27" fmla="*/ 78 h 1577"/>
                <a:gd name="T28" fmla="*/ 0 w 1745"/>
                <a:gd name="T29" fmla="*/ 0 h 1577"/>
                <a:gd name="T30" fmla="*/ 0 w 1745"/>
                <a:gd name="T31" fmla="*/ 12 h 1577"/>
                <a:gd name="T32" fmla="*/ 222 w 1745"/>
                <a:gd name="T33" fmla="*/ 89 h 1577"/>
                <a:gd name="T34" fmla="*/ 446 w 1745"/>
                <a:gd name="T35" fmla="*/ 185 h 1577"/>
                <a:gd name="T36" fmla="*/ 662 w 1745"/>
                <a:gd name="T37" fmla="*/ 305 h 1577"/>
                <a:gd name="T38" fmla="*/ 866 w 1745"/>
                <a:gd name="T39" fmla="*/ 437 h 1577"/>
                <a:gd name="T40" fmla="*/ 1052 w 1745"/>
                <a:gd name="T41" fmla="*/ 593 h 1577"/>
                <a:gd name="T42" fmla="*/ 1226 w 1745"/>
                <a:gd name="T43" fmla="*/ 767 h 1577"/>
                <a:gd name="T44" fmla="*/ 1385 w 1745"/>
                <a:gd name="T45" fmla="*/ 960 h 1577"/>
                <a:gd name="T46" fmla="*/ 1526 w 1745"/>
                <a:gd name="T47" fmla="*/ 1167 h 1577"/>
                <a:gd name="T48" fmla="*/ 1640 w 1745"/>
                <a:gd name="T49" fmla="*/ 1377 h 1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4934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>
                <a:gd name="T0" fmla="*/ 0 w 1745"/>
                <a:gd name="T1" fmla="*/ 0 h 1768"/>
                <a:gd name="T2" fmla="*/ 0 w 1745"/>
                <a:gd name="T3" fmla="*/ 12 h 1768"/>
                <a:gd name="T4" fmla="*/ 210 w 1745"/>
                <a:gd name="T5" fmla="*/ 88 h 1768"/>
                <a:gd name="T6" fmla="*/ 426 w 1745"/>
                <a:gd name="T7" fmla="*/ 190 h 1768"/>
                <a:gd name="T8" fmla="*/ 630 w 1745"/>
                <a:gd name="T9" fmla="*/ 304 h 1768"/>
                <a:gd name="T10" fmla="*/ 818 w 1745"/>
                <a:gd name="T11" fmla="*/ 442 h 1768"/>
                <a:gd name="T12" fmla="*/ 998 w 1745"/>
                <a:gd name="T13" fmla="*/ 592 h 1768"/>
                <a:gd name="T14" fmla="*/ 1164 w 1745"/>
                <a:gd name="T15" fmla="*/ 766 h 1768"/>
                <a:gd name="T16" fmla="*/ 1310 w 1745"/>
                <a:gd name="T17" fmla="*/ 942 h 1768"/>
                <a:gd name="T18" fmla="*/ 1454 w 1745"/>
                <a:gd name="T19" fmla="*/ 1146 h 1768"/>
                <a:gd name="T20" fmla="*/ 1536 w 1745"/>
                <a:gd name="T21" fmla="*/ 1298 h 1768"/>
                <a:gd name="T22" fmla="*/ 1614 w 1745"/>
                <a:gd name="T23" fmla="*/ 1456 h 1768"/>
                <a:gd name="T24" fmla="*/ 1682 w 1745"/>
                <a:gd name="T25" fmla="*/ 1616 h 1768"/>
                <a:gd name="T26" fmla="*/ 1733 w 1745"/>
                <a:gd name="T27" fmla="*/ 1768 h 1768"/>
                <a:gd name="T28" fmla="*/ 1745 w 1745"/>
                <a:gd name="T29" fmla="*/ 1768 h 1768"/>
                <a:gd name="T30" fmla="*/ 1691 w 1745"/>
                <a:gd name="T31" fmla="*/ 1606 h 1768"/>
                <a:gd name="T32" fmla="*/ 1623 w 1745"/>
                <a:gd name="T33" fmla="*/ 1445 h 1768"/>
                <a:gd name="T34" fmla="*/ 1547 w 1745"/>
                <a:gd name="T35" fmla="*/ 1288 h 1768"/>
                <a:gd name="T36" fmla="*/ 1463 w 1745"/>
                <a:gd name="T37" fmla="*/ 1136 h 1768"/>
                <a:gd name="T38" fmla="*/ 1320 w 1745"/>
                <a:gd name="T39" fmla="*/ 932 h 1768"/>
                <a:gd name="T40" fmla="*/ 1173 w 1745"/>
                <a:gd name="T41" fmla="*/ 755 h 1768"/>
                <a:gd name="T42" fmla="*/ 1008 w 1745"/>
                <a:gd name="T43" fmla="*/ 581 h 1768"/>
                <a:gd name="T44" fmla="*/ 827 w 1745"/>
                <a:gd name="T45" fmla="*/ 431 h 1768"/>
                <a:gd name="T46" fmla="*/ 642 w 1745"/>
                <a:gd name="T47" fmla="*/ 293 h 1768"/>
                <a:gd name="T48" fmla="*/ 437 w 1745"/>
                <a:gd name="T49" fmla="*/ 179 h 1768"/>
                <a:gd name="T50" fmla="*/ 222 w 1745"/>
                <a:gd name="T51" fmla="*/ 78 h 1768"/>
                <a:gd name="T52" fmla="*/ 0 w 1745"/>
                <a:gd name="T53" fmla="*/ 0 h 1768"/>
                <a:gd name="T54" fmla="*/ 0 w 1745"/>
                <a:gd name="T55" fmla="*/ 0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4935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4936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4937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4938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73250"/>
            <a:ext cx="7772400" cy="155575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noProof="0" smtClean="0"/>
              <a:t>Kliknite sem a upravte štýl predlohy nadpisov.</a:t>
            </a:r>
          </a:p>
        </p:txBody>
      </p:sp>
      <p:sp>
        <p:nvSpPr>
          <p:cNvPr id="124939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Kliknite sem a upravte štýl predlohy podnadpisov.</a:t>
            </a:r>
          </a:p>
        </p:txBody>
      </p:sp>
      <p:sp>
        <p:nvSpPr>
          <p:cNvPr id="124940" name="Rectangle 12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24941" name="Rectangle 1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24942" name="Rectangle 1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F03C676-85F8-4022-BD3B-B37D2CF7DAD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F91A29-9605-4C82-8AB4-A73217211AE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416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FE539-36AE-4E9A-9B29-52C5D37AD33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676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9A494F-F3E9-44F3-8801-50273A92CF1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496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2A2DB4-61D2-4862-AAF0-46E49348553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776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38FE03-0BCC-4ED8-B0AE-B9BD4C4FFAB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143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42DBC7-58F7-444C-A55B-0D9ED6562F8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077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70650B-4E0D-49E2-AD59-BE4EC1369FB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16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7A2B40-784B-4E0C-8C17-ECD547A7457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303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3A8CB6-7255-43BB-BABE-962E3710818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469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103379-229E-465A-A740-F4F0723D6DD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0511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D13F7DBE-F2AB-4106-8853-F57EE654951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0472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89E9E568-D144-4AAD-9814-88AD5563BE8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0136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544C902C-9BA6-4321-B517-D6F107DFE68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267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906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123907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>
                <a:gd name="T0" fmla="*/ 329 w 2135"/>
                <a:gd name="T1" fmla="*/ 66 h 1804"/>
                <a:gd name="T2" fmla="*/ 161 w 2135"/>
                <a:gd name="T3" fmla="*/ 30 h 1804"/>
                <a:gd name="T4" fmla="*/ 0 w 2135"/>
                <a:gd name="T5" fmla="*/ 0 h 1804"/>
                <a:gd name="T6" fmla="*/ 0 w 2135"/>
                <a:gd name="T7" fmla="*/ 12 h 1804"/>
                <a:gd name="T8" fmla="*/ 161 w 2135"/>
                <a:gd name="T9" fmla="*/ 42 h 1804"/>
                <a:gd name="T10" fmla="*/ 323 w 2135"/>
                <a:gd name="T11" fmla="*/ 78 h 1804"/>
                <a:gd name="T12" fmla="*/ 556 w 2135"/>
                <a:gd name="T13" fmla="*/ 150 h 1804"/>
                <a:gd name="T14" fmla="*/ 777 w 2135"/>
                <a:gd name="T15" fmla="*/ 245 h 1804"/>
                <a:gd name="T16" fmla="*/ 993 w 2135"/>
                <a:gd name="T17" fmla="*/ 365 h 1804"/>
                <a:gd name="T18" fmla="*/ 1196 w 2135"/>
                <a:gd name="T19" fmla="*/ 503 h 1804"/>
                <a:gd name="T20" fmla="*/ 1381 w 2135"/>
                <a:gd name="T21" fmla="*/ 653 h 1804"/>
                <a:gd name="T22" fmla="*/ 1555 w 2135"/>
                <a:gd name="T23" fmla="*/ 827 h 1804"/>
                <a:gd name="T24" fmla="*/ 1710 w 2135"/>
                <a:gd name="T25" fmla="*/ 1019 h 1804"/>
                <a:gd name="T26" fmla="*/ 1854 w 2135"/>
                <a:gd name="T27" fmla="*/ 1229 h 1804"/>
                <a:gd name="T28" fmla="*/ 1937 w 2135"/>
                <a:gd name="T29" fmla="*/ 1366 h 1804"/>
                <a:gd name="T30" fmla="*/ 2009 w 2135"/>
                <a:gd name="T31" fmla="*/ 1510 h 1804"/>
                <a:gd name="T32" fmla="*/ 2069 w 2135"/>
                <a:gd name="T33" fmla="*/ 1654 h 1804"/>
                <a:gd name="T34" fmla="*/ 2123 w 2135"/>
                <a:gd name="T35" fmla="*/ 1804 h 1804"/>
                <a:gd name="T36" fmla="*/ 2135 w 2135"/>
                <a:gd name="T37" fmla="*/ 1804 h 1804"/>
                <a:gd name="T38" fmla="*/ 2081 w 2135"/>
                <a:gd name="T39" fmla="*/ 1654 h 1804"/>
                <a:gd name="T40" fmla="*/ 2021 w 2135"/>
                <a:gd name="T41" fmla="*/ 1510 h 1804"/>
                <a:gd name="T42" fmla="*/ 1949 w 2135"/>
                <a:gd name="T43" fmla="*/ 1366 h 1804"/>
                <a:gd name="T44" fmla="*/ 1866 w 2135"/>
                <a:gd name="T45" fmla="*/ 1223 h 1804"/>
                <a:gd name="T46" fmla="*/ 1722 w 2135"/>
                <a:gd name="T47" fmla="*/ 1013 h 1804"/>
                <a:gd name="T48" fmla="*/ 1561 w 2135"/>
                <a:gd name="T49" fmla="*/ 821 h 1804"/>
                <a:gd name="T50" fmla="*/ 1387 w 2135"/>
                <a:gd name="T51" fmla="*/ 647 h 1804"/>
                <a:gd name="T52" fmla="*/ 1202 w 2135"/>
                <a:gd name="T53" fmla="*/ 491 h 1804"/>
                <a:gd name="T54" fmla="*/ 999 w 2135"/>
                <a:gd name="T55" fmla="*/ 353 h 1804"/>
                <a:gd name="T56" fmla="*/ 783 w 2135"/>
                <a:gd name="T57" fmla="*/ 239 h 1804"/>
                <a:gd name="T58" fmla="*/ 562 w 2135"/>
                <a:gd name="T59" fmla="*/ 138 h 1804"/>
                <a:gd name="T60" fmla="*/ 329 w 2135"/>
                <a:gd name="T61" fmla="*/ 66 h 1804"/>
                <a:gd name="T62" fmla="*/ 329 w 2135"/>
                <a:gd name="T63" fmla="*/ 66 h 1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908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>
                <a:gd name="T0" fmla="*/ 1854 w 1854"/>
                <a:gd name="T1" fmla="*/ 1858 h 1858"/>
                <a:gd name="T2" fmla="*/ 0 w 1854"/>
                <a:gd name="T3" fmla="*/ 1858 h 1858"/>
                <a:gd name="T4" fmla="*/ 0 w 1854"/>
                <a:gd name="T5" fmla="*/ 0 h 1858"/>
                <a:gd name="T6" fmla="*/ 1854 w 1854"/>
                <a:gd name="T7" fmla="*/ 1858 h 1858"/>
                <a:gd name="T8" fmla="*/ 1854 w 1854"/>
                <a:gd name="T9" fmla="*/ 1858 h 1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909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>
                <a:gd name="T0" fmla="*/ 1640 w 1745"/>
                <a:gd name="T1" fmla="*/ 1377 h 1577"/>
                <a:gd name="T2" fmla="*/ 1692 w 1745"/>
                <a:gd name="T3" fmla="*/ 1479 h 1577"/>
                <a:gd name="T4" fmla="*/ 1732 w 1745"/>
                <a:gd name="T5" fmla="*/ 1577 h 1577"/>
                <a:gd name="T6" fmla="*/ 1745 w 1745"/>
                <a:gd name="T7" fmla="*/ 1577 h 1577"/>
                <a:gd name="T8" fmla="*/ 1703 w 1745"/>
                <a:gd name="T9" fmla="*/ 1469 h 1577"/>
                <a:gd name="T10" fmla="*/ 1649 w 1745"/>
                <a:gd name="T11" fmla="*/ 1367 h 1577"/>
                <a:gd name="T12" fmla="*/ 1535 w 1745"/>
                <a:gd name="T13" fmla="*/ 1157 h 1577"/>
                <a:gd name="T14" fmla="*/ 1395 w 1745"/>
                <a:gd name="T15" fmla="*/ 951 h 1577"/>
                <a:gd name="T16" fmla="*/ 1236 w 1745"/>
                <a:gd name="T17" fmla="*/ 756 h 1577"/>
                <a:gd name="T18" fmla="*/ 1061 w 1745"/>
                <a:gd name="T19" fmla="*/ 582 h 1577"/>
                <a:gd name="T20" fmla="*/ 876 w 1745"/>
                <a:gd name="T21" fmla="*/ 426 h 1577"/>
                <a:gd name="T22" fmla="*/ 672 w 1745"/>
                <a:gd name="T23" fmla="*/ 294 h 1577"/>
                <a:gd name="T24" fmla="*/ 455 w 1745"/>
                <a:gd name="T25" fmla="*/ 174 h 1577"/>
                <a:gd name="T26" fmla="*/ 234 w 1745"/>
                <a:gd name="T27" fmla="*/ 78 h 1577"/>
                <a:gd name="T28" fmla="*/ 0 w 1745"/>
                <a:gd name="T29" fmla="*/ 0 h 1577"/>
                <a:gd name="T30" fmla="*/ 0 w 1745"/>
                <a:gd name="T31" fmla="*/ 12 h 1577"/>
                <a:gd name="T32" fmla="*/ 222 w 1745"/>
                <a:gd name="T33" fmla="*/ 89 h 1577"/>
                <a:gd name="T34" fmla="*/ 446 w 1745"/>
                <a:gd name="T35" fmla="*/ 185 h 1577"/>
                <a:gd name="T36" fmla="*/ 662 w 1745"/>
                <a:gd name="T37" fmla="*/ 305 h 1577"/>
                <a:gd name="T38" fmla="*/ 866 w 1745"/>
                <a:gd name="T39" fmla="*/ 437 h 1577"/>
                <a:gd name="T40" fmla="*/ 1052 w 1745"/>
                <a:gd name="T41" fmla="*/ 593 h 1577"/>
                <a:gd name="T42" fmla="*/ 1226 w 1745"/>
                <a:gd name="T43" fmla="*/ 767 h 1577"/>
                <a:gd name="T44" fmla="*/ 1385 w 1745"/>
                <a:gd name="T45" fmla="*/ 960 h 1577"/>
                <a:gd name="T46" fmla="*/ 1526 w 1745"/>
                <a:gd name="T47" fmla="*/ 1167 h 1577"/>
                <a:gd name="T48" fmla="*/ 1640 w 1745"/>
                <a:gd name="T49" fmla="*/ 1377 h 1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910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>
                <a:gd name="T0" fmla="*/ 0 w 1745"/>
                <a:gd name="T1" fmla="*/ 0 h 1768"/>
                <a:gd name="T2" fmla="*/ 0 w 1745"/>
                <a:gd name="T3" fmla="*/ 12 h 1768"/>
                <a:gd name="T4" fmla="*/ 210 w 1745"/>
                <a:gd name="T5" fmla="*/ 88 h 1768"/>
                <a:gd name="T6" fmla="*/ 426 w 1745"/>
                <a:gd name="T7" fmla="*/ 190 h 1768"/>
                <a:gd name="T8" fmla="*/ 630 w 1745"/>
                <a:gd name="T9" fmla="*/ 304 h 1768"/>
                <a:gd name="T10" fmla="*/ 818 w 1745"/>
                <a:gd name="T11" fmla="*/ 442 h 1768"/>
                <a:gd name="T12" fmla="*/ 998 w 1745"/>
                <a:gd name="T13" fmla="*/ 592 h 1768"/>
                <a:gd name="T14" fmla="*/ 1164 w 1745"/>
                <a:gd name="T15" fmla="*/ 766 h 1768"/>
                <a:gd name="T16" fmla="*/ 1310 w 1745"/>
                <a:gd name="T17" fmla="*/ 942 h 1768"/>
                <a:gd name="T18" fmla="*/ 1454 w 1745"/>
                <a:gd name="T19" fmla="*/ 1146 h 1768"/>
                <a:gd name="T20" fmla="*/ 1536 w 1745"/>
                <a:gd name="T21" fmla="*/ 1298 h 1768"/>
                <a:gd name="T22" fmla="*/ 1614 w 1745"/>
                <a:gd name="T23" fmla="*/ 1456 h 1768"/>
                <a:gd name="T24" fmla="*/ 1682 w 1745"/>
                <a:gd name="T25" fmla="*/ 1616 h 1768"/>
                <a:gd name="T26" fmla="*/ 1733 w 1745"/>
                <a:gd name="T27" fmla="*/ 1768 h 1768"/>
                <a:gd name="T28" fmla="*/ 1745 w 1745"/>
                <a:gd name="T29" fmla="*/ 1768 h 1768"/>
                <a:gd name="T30" fmla="*/ 1691 w 1745"/>
                <a:gd name="T31" fmla="*/ 1606 h 1768"/>
                <a:gd name="T32" fmla="*/ 1623 w 1745"/>
                <a:gd name="T33" fmla="*/ 1445 h 1768"/>
                <a:gd name="T34" fmla="*/ 1547 w 1745"/>
                <a:gd name="T35" fmla="*/ 1288 h 1768"/>
                <a:gd name="T36" fmla="*/ 1463 w 1745"/>
                <a:gd name="T37" fmla="*/ 1136 h 1768"/>
                <a:gd name="T38" fmla="*/ 1320 w 1745"/>
                <a:gd name="T39" fmla="*/ 932 h 1768"/>
                <a:gd name="T40" fmla="*/ 1173 w 1745"/>
                <a:gd name="T41" fmla="*/ 755 h 1768"/>
                <a:gd name="T42" fmla="*/ 1008 w 1745"/>
                <a:gd name="T43" fmla="*/ 581 h 1768"/>
                <a:gd name="T44" fmla="*/ 827 w 1745"/>
                <a:gd name="T45" fmla="*/ 431 h 1768"/>
                <a:gd name="T46" fmla="*/ 642 w 1745"/>
                <a:gd name="T47" fmla="*/ 293 h 1768"/>
                <a:gd name="T48" fmla="*/ 437 w 1745"/>
                <a:gd name="T49" fmla="*/ 179 h 1768"/>
                <a:gd name="T50" fmla="*/ 222 w 1745"/>
                <a:gd name="T51" fmla="*/ 78 h 1768"/>
                <a:gd name="T52" fmla="*/ 0 w 1745"/>
                <a:gd name="T53" fmla="*/ 0 h 1768"/>
                <a:gd name="T54" fmla="*/ 0 w 1745"/>
                <a:gd name="T55" fmla="*/ 0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911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912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913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3914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Kliknite sem a upravte štýl predlohy nadpisov.</a:t>
            </a:r>
          </a:p>
        </p:txBody>
      </p:sp>
      <p:sp>
        <p:nvSpPr>
          <p:cNvPr id="123915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Kliknite sem a upravte štýly predlohy textu.</a:t>
            </a:r>
          </a:p>
          <a:p>
            <a:pPr lvl="1"/>
            <a:r>
              <a:rPr lang="en-US" smtClean="0"/>
              <a:t>Druhá úroveň</a:t>
            </a:r>
          </a:p>
          <a:p>
            <a:pPr lvl="2"/>
            <a:r>
              <a:rPr lang="en-US" smtClean="0"/>
              <a:t>Tretia úroveň</a:t>
            </a:r>
          </a:p>
          <a:p>
            <a:pPr lvl="3"/>
            <a:r>
              <a:rPr lang="en-US" smtClean="0"/>
              <a:t>Štvrtá úroveň</a:t>
            </a:r>
          </a:p>
          <a:p>
            <a:pPr lvl="4"/>
            <a:r>
              <a:rPr lang="en-US" smtClean="0"/>
              <a:t>Piata úroveň</a:t>
            </a:r>
          </a:p>
        </p:txBody>
      </p:sp>
      <p:sp>
        <p:nvSpPr>
          <p:cNvPr id="123916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123917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123918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fld id="{E6E950F0-38E7-4497-8B83-2903219077D9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oleObject" Target="../embeddings/oleObject3.bin"/><Relationship Id="rId7" Type="http://schemas.openxmlformats.org/officeDocument/2006/relationships/image" Target="../media/image3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36.wmf"/><Relationship Id="rId9" Type="http://schemas.openxmlformats.org/officeDocument/2006/relationships/image" Target="../media/image38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7" Type="http://schemas.openxmlformats.org/officeDocument/2006/relationships/image" Target="../media/image41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42.png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4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10" Type="http://schemas.openxmlformats.org/officeDocument/2006/relationships/image" Target="../media/image44.png"/><Relationship Id="rId4" Type="http://schemas.openxmlformats.org/officeDocument/2006/relationships/image" Target="../media/image48.wmf"/><Relationship Id="rId9" Type="http://schemas.openxmlformats.org/officeDocument/2006/relationships/oleObject" Target="../embeddings/oleObject11.bin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ask.com/wiki/List_of_monochrome_and_RGB_palettes?qsrc=3044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7" Type="http://schemas.openxmlformats.org/officeDocument/2006/relationships/image" Target="../media/image74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73.png"/><Relationship Id="rId5" Type="http://schemas.openxmlformats.org/officeDocument/2006/relationships/oleObject" Target="../embeddings/oleObject13.bin"/><Relationship Id="rId4" Type="http://schemas.openxmlformats.org/officeDocument/2006/relationships/image" Target="../media/image7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70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.png"/><Relationship Id="rId4" Type="http://schemas.openxmlformats.org/officeDocument/2006/relationships/hyperlink" Target="http://en.wikipedia.org/wiki/Floyd-Steinberg_ditheri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</a:pPr>
            <a:endParaRPr lang="sk-SK" sz="5400" dirty="0" smtClean="0"/>
          </a:p>
          <a:p>
            <a:pPr algn="ctr">
              <a:buFont typeface="Wingdings" pitchFamily="2" charset="2"/>
              <a:buNone/>
            </a:pPr>
            <a:r>
              <a:rPr lang="sk-SK" sz="5400" dirty="0" err="1" smtClean="0"/>
              <a:t>Kvantovanie</a:t>
            </a:r>
            <a:r>
              <a:rPr lang="sk-SK" sz="5400" dirty="0" smtClean="0"/>
              <a:t> farieb</a:t>
            </a:r>
          </a:p>
          <a:p>
            <a:pPr algn="ctr">
              <a:buFont typeface="Wingdings" pitchFamily="2" charset="2"/>
              <a:buNone/>
            </a:pPr>
            <a:r>
              <a:rPr lang="sk-SK" sz="5400" dirty="0" err="1" smtClean="0"/>
              <a:t>dithering</a:t>
            </a:r>
            <a:endParaRPr lang="sk-SK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/>
              <a:t>Kvantovanie</a:t>
            </a:r>
            <a:endParaRPr lang="sk-SK" dirty="0"/>
          </a:p>
        </p:txBody>
      </p:sp>
      <p:sp>
        <p:nvSpPr>
          <p:cNvPr id="258053" name="Rectangle 5"/>
          <p:cNvSpPr>
            <a:spLocks noChangeArrowheads="1"/>
          </p:cNvSpPr>
          <p:nvPr/>
        </p:nvSpPr>
        <p:spPr bwMode="auto">
          <a:xfrm>
            <a:off x="241300" y="1587500"/>
            <a:ext cx="8629650" cy="4910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sk-SK" sz="3200" dirty="0"/>
              <a:t>Obrazovo nezávislé metódy</a:t>
            </a:r>
            <a:r>
              <a:rPr lang="sk-SK" dirty="0"/>
              <a:t> </a:t>
            </a:r>
          </a:p>
          <a:p>
            <a:pPr algn="l">
              <a:buFontTx/>
              <a:buChar char="•"/>
            </a:pPr>
            <a:r>
              <a:rPr lang="sk-SK" dirty="0"/>
              <a:t> najvýznamnejšie bity (~2)</a:t>
            </a:r>
          </a:p>
          <a:p>
            <a:pPr algn="l">
              <a:buFontTx/>
              <a:buChar char="•"/>
            </a:pPr>
            <a:r>
              <a:rPr lang="sk-SK" dirty="0"/>
              <a:t> rozdelenie priestoru farieb (</a:t>
            </a:r>
            <a:r>
              <a:rPr lang="sk-SK" dirty="0" err="1"/>
              <a:t>partitioning</a:t>
            </a:r>
            <a:r>
              <a:rPr lang="sk-SK" dirty="0"/>
              <a:t>)</a:t>
            </a:r>
          </a:p>
          <a:p>
            <a:pPr algn="l">
              <a:buFontTx/>
              <a:buChar char="•"/>
            </a:pPr>
            <a:r>
              <a:rPr lang="sk-SK" dirty="0"/>
              <a:t> referenčné farby, indexovanie</a:t>
            </a:r>
          </a:p>
          <a:p>
            <a:pPr algn="l">
              <a:buFontTx/>
              <a:buChar char="•"/>
            </a:pPr>
            <a:r>
              <a:rPr lang="sk-SK" dirty="0"/>
              <a:t> </a:t>
            </a:r>
            <a:r>
              <a:rPr lang="sk-SK" dirty="0" err="1"/>
              <a:t>prahovanie</a:t>
            </a:r>
            <a:endParaRPr lang="sk-SK" dirty="0"/>
          </a:p>
          <a:p>
            <a:pPr algn="l"/>
            <a:endParaRPr lang="sk-SK" dirty="0"/>
          </a:p>
          <a:p>
            <a:pPr algn="l"/>
            <a:r>
              <a:rPr lang="sk-SK" sz="3200" dirty="0"/>
              <a:t>Obrazovo závislé metódy</a:t>
            </a:r>
            <a:r>
              <a:rPr lang="sk-SK" dirty="0"/>
              <a:t> </a:t>
            </a:r>
          </a:p>
          <a:p>
            <a:pPr algn="l">
              <a:buFontTx/>
              <a:buChar char="•"/>
            </a:pPr>
            <a:r>
              <a:rPr lang="sk-SK" dirty="0"/>
              <a:t> zhlukovanie priestoru farieb (</a:t>
            </a:r>
            <a:r>
              <a:rPr lang="sk-SK" dirty="0" err="1"/>
              <a:t>clustering</a:t>
            </a:r>
            <a:r>
              <a:rPr lang="sk-SK" dirty="0"/>
              <a:t>)</a:t>
            </a:r>
          </a:p>
          <a:p>
            <a:pPr algn="l">
              <a:buFontTx/>
              <a:buChar char="•"/>
            </a:pPr>
            <a:r>
              <a:rPr lang="sk-SK" dirty="0"/>
              <a:t> segmentácia obrazu – rozdelenie obrazu na útvary, ktoré majú rovnaké charakteristiky (farba, textúra, ...)</a:t>
            </a:r>
          </a:p>
          <a:p>
            <a:pPr algn="l">
              <a:buFontTx/>
              <a:buChar char="•"/>
            </a:pPr>
            <a:r>
              <a:rPr lang="sk-SK" dirty="0"/>
              <a:t> </a:t>
            </a:r>
            <a:r>
              <a:rPr lang="sk-SK" dirty="0" err="1"/>
              <a:t>prahovanie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1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Šedotónové obrazy</a:t>
            </a:r>
          </a:p>
        </p:txBody>
      </p:sp>
      <p:sp>
        <p:nvSpPr>
          <p:cNvPr id="260101" name="Rectangle 5"/>
          <p:cNvSpPr>
            <a:spLocks noChangeArrowheads="1"/>
          </p:cNvSpPr>
          <p:nvPr/>
        </p:nvSpPr>
        <p:spPr bwMode="auto">
          <a:xfrm>
            <a:off x="496888" y="1711325"/>
            <a:ext cx="814705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sk-SK" dirty="0"/>
              <a:t>Jednoduchý prípad – jeden kanál</a:t>
            </a:r>
          </a:p>
          <a:p>
            <a:pPr algn="l"/>
            <a:endParaRPr lang="sk-SK" dirty="0"/>
          </a:p>
          <a:p>
            <a:pPr algn="l"/>
            <a:r>
              <a:rPr lang="sk-SK" dirty="0"/>
              <a:t>Zmenšenie počtu farieb (úrovní šedej)</a:t>
            </a:r>
          </a:p>
        </p:txBody>
      </p:sp>
      <p:pic>
        <p:nvPicPr>
          <p:cNvPr id="260102" name="Picture 6" descr="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26" t="11371" r="10504" b="11633"/>
          <a:stretch>
            <a:fillRect/>
          </a:stretch>
        </p:blipFill>
        <p:spPr bwMode="auto">
          <a:xfrm>
            <a:off x="319088" y="3733800"/>
            <a:ext cx="3949700" cy="2887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0103" name="Picture 7" descr="IbwUniMo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400" y="3732213"/>
            <a:ext cx="3946525" cy="2887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0106" name="Text Box 10"/>
          <p:cNvSpPr txBox="1">
            <a:spLocks noChangeArrowheads="1"/>
          </p:cNvSpPr>
          <p:nvPr/>
        </p:nvSpPr>
        <p:spPr bwMode="auto">
          <a:xfrm>
            <a:off x="4356100" y="4949825"/>
            <a:ext cx="5349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ym typeface="Symbol" pitchFamily="18" charset="2"/>
              </a:rPr>
              <a:t>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7813"/>
            <a:ext cx="7921625" cy="1139825"/>
          </a:xfrm>
        </p:spPr>
        <p:txBody>
          <a:bodyPr/>
          <a:lstStyle/>
          <a:p>
            <a:r>
              <a:rPr lang="sk-SK"/>
              <a:t>Histogram</a:t>
            </a:r>
            <a:endParaRPr lang="en-US"/>
          </a:p>
        </p:txBody>
      </p:sp>
      <p:sp>
        <p:nvSpPr>
          <p:cNvPr id="368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08163"/>
            <a:ext cx="8229600" cy="4530725"/>
          </a:xfrm>
        </p:spPr>
        <p:txBody>
          <a:bodyPr/>
          <a:lstStyle/>
          <a:p>
            <a:r>
              <a:rPr lang="sk-SK" sz="2800" dirty="0" smtClean="0"/>
              <a:t>Každej farbe </a:t>
            </a:r>
            <a:r>
              <a:rPr lang="sk-SK" sz="2800" dirty="0" err="1" smtClean="0"/>
              <a:t>R</a:t>
            </a:r>
            <a:r>
              <a:rPr lang="sk-SK" sz="2800" baseline="-25000" dirty="0" err="1" smtClean="0"/>
              <a:t>i</a:t>
            </a:r>
            <a:r>
              <a:rPr lang="sk-SK" sz="2800" dirty="0" err="1" smtClean="0"/>
              <a:t>G</a:t>
            </a:r>
            <a:r>
              <a:rPr lang="sk-SK" sz="2800" baseline="-25000" dirty="0" err="1" smtClean="0"/>
              <a:t>j</a:t>
            </a:r>
            <a:r>
              <a:rPr lang="sk-SK" sz="2800" dirty="0" err="1" smtClean="0"/>
              <a:t>B</a:t>
            </a:r>
            <a:r>
              <a:rPr lang="sk-SK" sz="2800" baseline="-25000" dirty="0" err="1" smtClean="0"/>
              <a:t>k</a:t>
            </a:r>
            <a:r>
              <a:rPr lang="sk-SK" sz="2800" dirty="0" smtClean="0"/>
              <a:t> priradí počet obrazových bodov s touto farbou</a:t>
            </a:r>
          </a:p>
          <a:p>
            <a:r>
              <a:rPr lang="sk-SK" sz="2800" dirty="0" smtClean="0"/>
              <a:t>Pre každú farbu 256 odtieňov – 256</a:t>
            </a:r>
            <a:r>
              <a:rPr lang="sk-SK" sz="2800" baseline="30000" dirty="0" smtClean="0"/>
              <a:t>3 </a:t>
            </a:r>
            <a:r>
              <a:rPr lang="sk-SK" sz="2800" dirty="0" smtClean="0"/>
              <a:t>pamäť</a:t>
            </a:r>
          </a:p>
          <a:p>
            <a:r>
              <a:rPr lang="sk-SK" sz="2800" dirty="0" smtClean="0"/>
              <a:t>Veľkosť obrazu oveľa menšia ako veľkosť </a:t>
            </a:r>
            <a:r>
              <a:rPr lang="sk-SK" sz="2800" dirty="0" err="1" smtClean="0"/>
              <a:t>histogramu</a:t>
            </a:r>
            <a:endParaRPr lang="sk-SK" sz="2800" dirty="0" smtClean="0"/>
          </a:p>
          <a:p>
            <a:r>
              <a:rPr lang="sk-SK" sz="2800" dirty="0" smtClean="0"/>
              <a:t>Väčšina </a:t>
            </a:r>
            <a:r>
              <a:rPr lang="sk-SK" sz="2800" dirty="0" err="1" smtClean="0"/>
              <a:t>binov</a:t>
            </a:r>
            <a:r>
              <a:rPr lang="sk-SK" sz="2800" dirty="0" smtClean="0"/>
              <a:t> </a:t>
            </a:r>
            <a:r>
              <a:rPr lang="sk-SK" sz="2800" dirty="0" err="1" smtClean="0"/>
              <a:t>histogramu</a:t>
            </a:r>
            <a:r>
              <a:rPr lang="sk-SK" sz="2800" dirty="0" smtClean="0"/>
              <a:t> prázdna</a:t>
            </a:r>
          </a:p>
          <a:p>
            <a:endParaRPr lang="sk-SK" sz="2800" baseline="30000" dirty="0"/>
          </a:p>
        </p:txBody>
      </p:sp>
      <p:pic>
        <p:nvPicPr>
          <p:cNvPr id="368644" name="Picture 4" descr="Ihis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6" t="3499" r="6725" b="5467"/>
          <a:stretch>
            <a:fillRect/>
          </a:stretch>
        </p:blipFill>
        <p:spPr bwMode="auto">
          <a:xfrm>
            <a:off x="6918325" y="136525"/>
            <a:ext cx="2085975" cy="1630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645" name="Picture 5" descr="MeshViz_3DHisto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775" y="5008563"/>
            <a:ext cx="1768475" cy="151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646" name="Picture 6" descr="his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838" y="4743450"/>
            <a:ext cx="2700337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020763"/>
          </a:xfrm>
        </p:spPr>
        <p:txBody>
          <a:bodyPr/>
          <a:lstStyle/>
          <a:p>
            <a:r>
              <a:rPr lang="sk-SK"/>
              <a:t>Histogram - variácie</a:t>
            </a:r>
            <a:endParaRPr lang="en-US"/>
          </a:p>
        </p:txBody>
      </p:sp>
      <p:pic>
        <p:nvPicPr>
          <p:cNvPr id="369667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71588" y="4183063"/>
            <a:ext cx="6477000" cy="2300287"/>
          </a:xfrm>
        </p:spPr>
      </p:pic>
      <p:sp>
        <p:nvSpPr>
          <p:cNvPr id="369668" name="Text Box 4"/>
          <p:cNvSpPr txBox="1">
            <a:spLocks noChangeArrowheads="1"/>
          </p:cNvSpPr>
          <p:nvPr/>
        </p:nvSpPr>
        <p:spPr bwMode="auto">
          <a:xfrm>
            <a:off x="406400" y="958850"/>
            <a:ext cx="8737600" cy="2942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sk-SK" dirty="0" err="1" smtClean="0"/>
              <a:t>Xiang</a:t>
            </a:r>
            <a:endParaRPr lang="sk-SK" dirty="0" smtClean="0"/>
          </a:p>
          <a:p>
            <a:pPr lvl="2" algn="l">
              <a:spcBef>
                <a:spcPct val="20000"/>
              </a:spcBef>
            </a:pPr>
            <a:r>
              <a:rPr lang="sk-SK" sz="2400" dirty="0" smtClean="0"/>
              <a:t>Iba RG pole a list s hodnotami B a frekvenciu výskytu</a:t>
            </a:r>
          </a:p>
          <a:p>
            <a:pPr lvl="2" algn="l">
              <a:spcBef>
                <a:spcPct val="20000"/>
              </a:spcBef>
            </a:pPr>
            <a:r>
              <a:rPr lang="sk-SK" sz="2400" dirty="0" smtClean="0"/>
              <a:t>Zložitosť O(S/2) kde S je priemerná veľkosť B listov </a:t>
            </a:r>
          </a:p>
          <a:p>
            <a:pPr algn="l">
              <a:spcBef>
                <a:spcPct val="50000"/>
              </a:spcBef>
            </a:pPr>
            <a:r>
              <a:rPr lang="sk-SK" dirty="0" err="1" smtClean="0"/>
              <a:t>Balasubramanian</a:t>
            </a:r>
            <a:endParaRPr lang="sk-SK" dirty="0" smtClean="0"/>
          </a:p>
          <a:p>
            <a:pPr lvl="2" algn="l">
              <a:spcBef>
                <a:spcPct val="20000"/>
              </a:spcBef>
            </a:pPr>
            <a:r>
              <a:rPr lang="sk-SK" sz="2400" dirty="0" smtClean="0"/>
              <a:t>Vylepšenie B list -&gt; binárny strom</a:t>
            </a:r>
          </a:p>
          <a:p>
            <a:pPr lvl="2" algn="l">
              <a:spcBef>
                <a:spcPct val="20000"/>
              </a:spcBef>
            </a:pPr>
            <a:r>
              <a:rPr lang="sk-SK" sz="2400" dirty="0" smtClean="0"/>
              <a:t>Zložitosť O(log(S))</a:t>
            </a:r>
            <a:endParaRPr lang="sk-SK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Histogram</a:t>
            </a:r>
          </a:p>
        </p:txBody>
      </p:sp>
      <p:sp>
        <p:nvSpPr>
          <p:cNvPr id="262149" name="Rectangle 5"/>
          <p:cNvSpPr>
            <a:spLocks noChangeArrowheads="1"/>
          </p:cNvSpPr>
          <p:nvPr/>
        </p:nvSpPr>
        <p:spPr bwMode="auto">
          <a:xfrm>
            <a:off x="387350" y="1433513"/>
            <a:ext cx="83566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sk-SK" dirty="0"/>
              <a:t>každej úrovni jasu priradí zodpovedajúcu početnosť v obraze </a:t>
            </a:r>
          </a:p>
        </p:txBody>
      </p:sp>
      <p:sp>
        <p:nvSpPr>
          <p:cNvPr id="262150" name="Rectangle 6"/>
          <p:cNvSpPr>
            <a:spLocks noChangeArrowheads="1"/>
          </p:cNvSpPr>
          <p:nvPr/>
        </p:nvSpPr>
        <p:spPr bwMode="auto">
          <a:xfrm>
            <a:off x="4795838" y="2716213"/>
            <a:ext cx="37512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just"/>
            <a:r>
              <a:rPr lang="sk-SK" dirty="0" smtClean="0"/>
              <a:t>vyhladenie </a:t>
            </a:r>
            <a:r>
              <a:rPr lang="sk-SK" dirty="0" err="1" smtClean="0"/>
              <a:t>histogramu</a:t>
            </a:r>
            <a:endParaRPr lang="sk-SK" dirty="0"/>
          </a:p>
        </p:txBody>
      </p:sp>
      <p:pic>
        <p:nvPicPr>
          <p:cNvPr id="262151" name="Picture 7" descr="Ihis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6" t="3499" r="6725" b="5467"/>
          <a:stretch>
            <a:fillRect/>
          </a:stretch>
        </p:blipFill>
        <p:spPr bwMode="auto">
          <a:xfrm>
            <a:off x="320675" y="3397250"/>
            <a:ext cx="4124325" cy="322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2152" name="Picture 8" descr="IhistS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4" t="4485" r="7335" b="6598"/>
          <a:stretch>
            <a:fillRect/>
          </a:stretch>
        </p:blipFill>
        <p:spPr bwMode="auto">
          <a:xfrm>
            <a:off x="4619625" y="3398838"/>
            <a:ext cx="4162425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Prahovanie histogramu </a:t>
            </a:r>
          </a:p>
        </p:txBody>
      </p:sp>
      <p:sp>
        <p:nvSpPr>
          <p:cNvPr id="264197" name="Rectangle 5"/>
          <p:cNvSpPr>
            <a:spLocks noChangeArrowheads="1"/>
          </p:cNvSpPr>
          <p:nvPr/>
        </p:nvSpPr>
        <p:spPr bwMode="auto">
          <a:xfrm>
            <a:off x="420688" y="1266825"/>
            <a:ext cx="8215312" cy="308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endParaRPr lang="sk-SK" dirty="0" smtClean="0"/>
          </a:p>
          <a:p>
            <a:pPr algn="l"/>
            <a:r>
              <a:rPr lang="sk-SK" dirty="0" smtClean="0"/>
              <a:t>prahová (hraničná) hodnota: p(i), i=0,..n</a:t>
            </a:r>
          </a:p>
          <a:p>
            <a:pPr algn="l"/>
            <a:r>
              <a:rPr lang="sk-SK" dirty="0" smtClean="0"/>
              <a:t>reprezentatívna farba: f(i), i=1,..n  - voľba </a:t>
            </a:r>
          </a:p>
          <a:p>
            <a:pPr algn="l"/>
            <a:endParaRPr lang="sk-SK" dirty="0" smtClean="0"/>
          </a:p>
          <a:p>
            <a:pPr algn="l"/>
            <a:r>
              <a:rPr lang="sk-SK" dirty="0" smtClean="0">
                <a:sym typeface="Symbol" pitchFamily="18" charset="2"/>
              </a:rPr>
              <a:t> body obrazu s intenzitou I(</a:t>
            </a:r>
            <a:r>
              <a:rPr lang="sk-SK" dirty="0" err="1" smtClean="0">
                <a:sym typeface="Symbol" pitchFamily="18" charset="2"/>
              </a:rPr>
              <a:t>x,y</a:t>
            </a:r>
            <a:r>
              <a:rPr lang="sk-SK" dirty="0" smtClean="0">
                <a:sym typeface="Symbol" pitchFamily="18" charset="2"/>
              </a:rPr>
              <a:t>)</a:t>
            </a:r>
            <a:endParaRPr lang="sk-SK" dirty="0" smtClean="0"/>
          </a:p>
          <a:p>
            <a:pPr algn="l"/>
            <a:r>
              <a:rPr lang="sk-SK" dirty="0" smtClean="0">
                <a:sym typeface="Symbol" pitchFamily="18" charset="2"/>
              </a:rPr>
              <a:t> </a:t>
            </a:r>
            <a:r>
              <a:rPr lang="sk-SK" dirty="0" smtClean="0"/>
              <a:t>i=1,..n </a:t>
            </a:r>
            <a:endParaRPr lang="sk-SK" dirty="0" smtClean="0">
              <a:sym typeface="Symbol" pitchFamily="18" charset="2"/>
            </a:endParaRPr>
          </a:p>
          <a:p>
            <a:pPr algn="l"/>
            <a:r>
              <a:rPr lang="sk-SK" dirty="0" smtClean="0">
                <a:sym typeface="Symbol" pitchFamily="18" charset="2"/>
              </a:rPr>
              <a:t>ak     p(i-1) </a:t>
            </a:r>
            <a:r>
              <a:rPr lang="sk-SK" dirty="0" smtClean="0"/>
              <a:t> I(</a:t>
            </a:r>
            <a:r>
              <a:rPr lang="sk-SK" dirty="0" err="1" smtClean="0"/>
              <a:t>x,y</a:t>
            </a:r>
            <a:r>
              <a:rPr lang="sk-SK" dirty="0" smtClean="0"/>
              <a:t>) ≤ p(i)</a:t>
            </a:r>
            <a:r>
              <a:rPr lang="sk-SK" dirty="0" smtClean="0">
                <a:sym typeface="Symbol" pitchFamily="18" charset="2"/>
              </a:rPr>
              <a:t>    tak   I(</a:t>
            </a:r>
            <a:r>
              <a:rPr lang="sk-SK" dirty="0" err="1" smtClean="0">
                <a:sym typeface="Symbol" pitchFamily="18" charset="2"/>
              </a:rPr>
              <a:t>x,y</a:t>
            </a:r>
            <a:r>
              <a:rPr lang="sk-SK" dirty="0" smtClean="0">
                <a:sym typeface="Symbol" pitchFamily="18" charset="2"/>
              </a:rPr>
              <a:t>) = f(i)</a:t>
            </a:r>
            <a:endParaRPr lang="sk-SK" dirty="0">
              <a:sym typeface="Symbol" pitchFamily="18" charset="2"/>
            </a:endParaRPr>
          </a:p>
        </p:txBody>
      </p:sp>
      <p:sp>
        <p:nvSpPr>
          <p:cNvPr id="264199" name="Rectangle 7"/>
          <p:cNvSpPr>
            <a:spLocks noChangeArrowheads="1"/>
          </p:cNvSpPr>
          <p:nvPr/>
        </p:nvSpPr>
        <p:spPr bwMode="auto">
          <a:xfrm>
            <a:off x="0" y="30432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64198" name="Object 6"/>
          <p:cNvGraphicFramePr>
            <a:graphicFrameLocks noChangeAspect="1"/>
          </p:cNvGraphicFramePr>
          <p:nvPr/>
        </p:nvGraphicFramePr>
        <p:xfrm>
          <a:off x="463550" y="4697413"/>
          <a:ext cx="4030663" cy="1338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230" name="Image" r:id="rId3" imgW="2322576" imgH="774192" progId="Photoshop.Image.6">
                  <p:embed/>
                </p:oleObj>
              </mc:Choice>
              <mc:Fallback>
                <p:oleObj name="Image" r:id="rId3" imgW="2322576" imgH="774192" progId="Photoshop.Image.6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550" y="4697413"/>
                        <a:ext cx="4030663" cy="1338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4201" name="Rectangle 9"/>
          <p:cNvSpPr>
            <a:spLocks noChangeArrowheads="1"/>
          </p:cNvSpPr>
          <p:nvPr/>
        </p:nvSpPr>
        <p:spPr bwMode="auto">
          <a:xfrm>
            <a:off x="0" y="30432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64200" name="Object 8"/>
          <p:cNvGraphicFramePr>
            <a:graphicFrameLocks noChangeAspect="1"/>
          </p:cNvGraphicFramePr>
          <p:nvPr/>
        </p:nvGraphicFramePr>
        <p:xfrm>
          <a:off x="4745038" y="4695825"/>
          <a:ext cx="4025900" cy="133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231" name="Image" r:id="rId5" imgW="2322576" imgH="774192" progId="Photoshop.Image.6">
                  <p:embed/>
                </p:oleObj>
              </mc:Choice>
              <mc:Fallback>
                <p:oleObj name="Image" r:id="rId5" imgW="2322576" imgH="774192" progId="Photoshop.Image.6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5038" y="4695825"/>
                        <a:ext cx="4025900" cy="1336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Prahovanie</a:t>
            </a:r>
          </a:p>
        </p:txBody>
      </p:sp>
      <p:sp>
        <p:nvSpPr>
          <p:cNvPr id="266245" name="Rectangle 5"/>
          <p:cNvSpPr>
            <a:spLocks noChangeArrowheads="1"/>
          </p:cNvSpPr>
          <p:nvPr/>
        </p:nvSpPr>
        <p:spPr bwMode="auto">
          <a:xfrm>
            <a:off x="460375" y="1600200"/>
            <a:ext cx="81549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sk-SK" dirty="0"/>
              <a:t>adaptívne – hľadáme lokálne minimá</a:t>
            </a:r>
          </a:p>
        </p:txBody>
      </p:sp>
      <p:pic>
        <p:nvPicPr>
          <p:cNvPr id="266246" name="Picture 6" descr="IhistSmDy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7" t="4144" r="7300" b="6616"/>
          <a:stretch>
            <a:fillRect/>
          </a:stretch>
        </p:blipFill>
        <p:spPr bwMode="auto">
          <a:xfrm>
            <a:off x="1917700" y="2306638"/>
            <a:ext cx="5362575" cy="41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Výsledok</a:t>
            </a:r>
          </a:p>
        </p:txBody>
      </p:sp>
      <p:pic>
        <p:nvPicPr>
          <p:cNvPr id="270342" name="Picture 6" descr="IthrDynRGB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2588" y="3167063"/>
            <a:ext cx="4643437" cy="3379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0341" name="Picture 5" descr="IthrDyn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763" y="1350963"/>
            <a:ext cx="4625975" cy="3386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0343" name="Picture 7" descr="IhistSmDy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6338" y="914400"/>
            <a:ext cx="2547937" cy="198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Prahovanie</a:t>
            </a:r>
          </a:p>
        </p:txBody>
      </p:sp>
      <p:sp>
        <p:nvSpPr>
          <p:cNvPr id="268293" name="Rectangle 5"/>
          <p:cNvSpPr>
            <a:spLocks noChangeArrowheads="1"/>
          </p:cNvSpPr>
          <p:nvPr/>
        </p:nvSpPr>
        <p:spPr bwMode="auto">
          <a:xfrm>
            <a:off x="473075" y="1747838"/>
            <a:ext cx="54149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sk-SK"/>
              <a:t>pevný prah – pravidelné intervaly</a:t>
            </a:r>
          </a:p>
        </p:txBody>
      </p:sp>
      <p:pic>
        <p:nvPicPr>
          <p:cNvPr id="268294" name="Picture 6" descr="IhistSmSt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3" t="4076" r="7890" b="6781"/>
          <a:stretch>
            <a:fillRect/>
          </a:stretch>
        </p:blipFill>
        <p:spPr bwMode="auto">
          <a:xfrm>
            <a:off x="1789113" y="2320925"/>
            <a:ext cx="5449887" cy="427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Výsledok</a:t>
            </a:r>
          </a:p>
        </p:txBody>
      </p:sp>
      <p:pic>
        <p:nvPicPr>
          <p:cNvPr id="272390" name="Picture 6" descr="IthrStaRGB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0038" y="3068638"/>
            <a:ext cx="4616450" cy="3382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2389" name="Picture 5" descr="IthrSta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88" y="1444625"/>
            <a:ext cx="4606925" cy="338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2391" name="Picture 7" descr="IhistSmSt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3" t="4076" r="7890" b="6781"/>
          <a:stretch>
            <a:fillRect/>
          </a:stretch>
        </p:blipFill>
        <p:spPr bwMode="auto">
          <a:xfrm>
            <a:off x="5999163" y="766763"/>
            <a:ext cx="2692400" cy="211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7588250" cy="1139825"/>
          </a:xfrm>
        </p:spPr>
        <p:txBody>
          <a:bodyPr/>
          <a:lstStyle/>
          <a:p>
            <a:r>
              <a:rPr lang="sk-SK"/>
              <a:t>Porovnanie</a:t>
            </a:r>
          </a:p>
        </p:txBody>
      </p:sp>
      <p:pic>
        <p:nvPicPr>
          <p:cNvPr id="274438" name="Picture 6" descr="IthrSta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075" y="3473450"/>
            <a:ext cx="4606925" cy="338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4437" name="Picture 5" descr="IthrDyn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63" y="2274888"/>
            <a:ext cx="4625975" cy="3386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4439" name="Text Box 7"/>
          <p:cNvSpPr txBox="1">
            <a:spLocks noChangeArrowheads="1"/>
          </p:cNvSpPr>
          <p:nvPr/>
        </p:nvSpPr>
        <p:spPr bwMode="auto">
          <a:xfrm>
            <a:off x="976313" y="1609725"/>
            <a:ext cx="34702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/>
              <a:t>adaptívne vs. pevné </a:t>
            </a:r>
            <a:endParaRPr lang="en-US"/>
          </a:p>
        </p:txBody>
      </p:sp>
      <p:sp>
        <p:nvSpPr>
          <p:cNvPr id="274440" name="Text Box 8"/>
          <p:cNvSpPr txBox="1">
            <a:spLocks noChangeArrowheads="1"/>
          </p:cNvSpPr>
          <p:nvPr/>
        </p:nvSpPr>
        <p:spPr bwMode="auto">
          <a:xfrm>
            <a:off x="1076325" y="6140450"/>
            <a:ext cx="22637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/>
              <a:t>účel použitia </a:t>
            </a:r>
            <a:endParaRPr lang="en-US"/>
          </a:p>
        </p:txBody>
      </p:sp>
      <p:pic>
        <p:nvPicPr>
          <p:cNvPr id="274441" name="Picture 9" descr="I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26" t="11371" r="10504" b="11633"/>
          <a:stretch>
            <a:fillRect/>
          </a:stretch>
        </p:blipFill>
        <p:spPr bwMode="auto">
          <a:xfrm>
            <a:off x="5984875" y="0"/>
            <a:ext cx="3159125" cy="2309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Binariz</a:t>
            </a:r>
            <a:r>
              <a:rPr lang="sk-SK"/>
              <a:t>á</a:t>
            </a:r>
            <a:r>
              <a:rPr lang="en-US"/>
              <a:t>cia</a:t>
            </a:r>
          </a:p>
        </p:txBody>
      </p:sp>
      <p:sp>
        <p:nvSpPr>
          <p:cNvPr id="276485" name="Rectangle 5"/>
          <p:cNvSpPr>
            <a:spLocks noChangeArrowheads="1"/>
          </p:cNvSpPr>
          <p:nvPr/>
        </p:nvSpPr>
        <p:spPr bwMode="auto">
          <a:xfrm>
            <a:off x="366713" y="1592263"/>
            <a:ext cx="8134350" cy="3935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sk-SK" dirty="0" smtClean="0"/>
              <a:t>2 farby (biela, čierna)</a:t>
            </a:r>
          </a:p>
          <a:p>
            <a:pPr algn="l"/>
            <a:endParaRPr lang="sk-SK" dirty="0" smtClean="0"/>
          </a:p>
          <a:p>
            <a:pPr algn="l"/>
            <a:r>
              <a:rPr lang="sk-SK" dirty="0" smtClean="0"/>
              <a:t>triviálne pomocou globálneho </a:t>
            </a:r>
          </a:p>
          <a:p>
            <a:pPr algn="l"/>
            <a:r>
              <a:rPr lang="sk-SK" dirty="0" err="1" smtClean="0"/>
              <a:t>prahovania</a:t>
            </a:r>
            <a:endParaRPr lang="sk-SK" dirty="0" smtClean="0"/>
          </a:p>
          <a:p>
            <a:pPr algn="l"/>
            <a:endParaRPr lang="sk-SK" dirty="0" smtClean="0"/>
          </a:p>
          <a:p>
            <a:pPr algn="l"/>
            <a:r>
              <a:rPr lang="sk-SK" dirty="0" smtClean="0"/>
              <a:t>stráca sa nám informácia</a:t>
            </a:r>
          </a:p>
          <a:p>
            <a:pPr algn="l"/>
            <a:endParaRPr lang="sk-SK" dirty="0" smtClean="0"/>
          </a:p>
          <a:p>
            <a:pPr algn="l"/>
            <a:r>
              <a:rPr lang="sk-SK" dirty="0" smtClean="0"/>
              <a:t>naivný algoritmus</a:t>
            </a:r>
          </a:p>
          <a:p>
            <a:pPr algn="l"/>
            <a:r>
              <a:rPr lang="sk-SK" dirty="0" smtClean="0"/>
              <a:t>prah = 1/2</a:t>
            </a:r>
            <a:endParaRPr lang="sk-SK" dirty="0"/>
          </a:p>
        </p:txBody>
      </p:sp>
      <p:pic>
        <p:nvPicPr>
          <p:cNvPr id="276539" name="Picture 59" descr="globTres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4638" y="1731963"/>
            <a:ext cx="3527425" cy="491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533" name="Picture 5" descr="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01" t="11667" r="10751" b="11667"/>
          <a:stretch>
            <a:fillRect/>
          </a:stretch>
        </p:blipFill>
        <p:spPr bwMode="auto">
          <a:xfrm>
            <a:off x="447675" y="474663"/>
            <a:ext cx="5008563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8534" name="Picture 6" descr="Ibw0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950" y="2981325"/>
            <a:ext cx="5027613" cy="366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8535" name="Text Box 7"/>
          <p:cNvSpPr txBox="1">
            <a:spLocks noChangeArrowheads="1"/>
          </p:cNvSpPr>
          <p:nvPr/>
        </p:nvSpPr>
        <p:spPr bwMode="auto">
          <a:xfrm>
            <a:off x="850900" y="5495925"/>
            <a:ext cx="18081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/>
              <a:t>Problém ?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853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581" name="Picture 5" descr="flowersTmave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9513" y="3859213"/>
            <a:ext cx="3784600" cy="2740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0582" name="Picture 6" descr="flowersSvetla"/>
          <p:cNvPicPr>
            <a:picLocks noChangeAspect="1" noChangeArrowheads="1"/>
          </p:cNvPicPr>
          <p:nvPr/>
        </p:nvPicPr>
        <p:blipFill>
          <a:blip r:embed="rId3">
            <a:lum brigh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50" y="769938"/>
            <a:ext cx="3784600" cy="274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0583" name="Picture 7" descr="flowersSvetla0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100" y="769938"/>
            <a:ext cx="3784600" cy="274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0584" name="Picture 8" descr="flowersTmav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3" y="3859213"/>
            <a:ext cx="3784600" cy="2740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>
                <a:solidFill>
                  <a:schemeClr val="tx1"/>
                </a:solidFill>
                <a:effectLst/>
              </a:rPr>
              <a:t>Vylepšenie</a:t>
            </a:r>
            <a:endParaRPr lang="en-US">
              <a:solidFill>
                <a:schemeClr val="tx1"/>
              </a:solidFill>
              <a:effectLst/>
            </a:endParaRPr>
          </a:p>
        </p:txBody>
      </p:sp>
      <p:sp>
        <p:nvSpPr>
          <p:cNvPr id="282629" name="Rectangle 5"/>
          <p:cNvSpPr>
            <a:spLocks noChangeArrowheads="1"/>
          </p:cNvSpPr>
          <p:nvPr/>
        </p:nvSpPr>
        <p:spPr bwMode="auto">
          <a:xfrm>
            <a:off x="622300" y="1804988"/>
            <a:ext cx="7913688" cy="350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>
              <a:tabLst>
                <a:tab pos="1892300" algn="l"/>
              </a:tabLst>
            </a:pPr>
            <a:r>
              <a:rPr lang="sk-SK" dirty="0" smtClean="0"/>
              <a:t>prah taký, aby sa (približne) zachovala priemerná intenzita</a:t>
            </a:r>
          </a:p>
          <a:p>
            <a:pPr algn="l">
              <a:tabLst>
                <a:tab pos="1892300" algn="l"/>
              </a:tabLst>
            </a:pPr>
            <a:endParaRPr lang="sk-SK" dirty="0" smtClean="0"/>
          </a:p>
          <a:p>
            <a:pPr algn="l">
              <a:tabLst>
                <a:tab pos="1892300" algn="l"/>
              </a:tabLst>
            </a:pPr>
            <a:endParaRPr lang="sk-SK" dirty="0" smtClean="0"/>
          </a:p>
          <a:p>
            <a:pPr algn="l">
              <a:tabLst>
                <a:tab pos="1892300" algn="l"/>
              </a:tabLst>
            </a:pPr>
            <a:r>
              <a:rPr lang="sk-SK" dirty="0" smtClean="0"/>
              <a:t>Intenzita</a:t>
            </a:r>
          </a:p>
          <a:p>
            <a:pPr algn="l">
              <a:tabLst>
                <a:tab pos="1892300" algn="l"/>
              </a:tabLst>
            </a:pPr>
            <a:endParaRPr lang="sk-SK" dirty="0" smtClean="0"/>
          </a:p>
          <a:p>
            <a:pPr algn="l">
              <a:tabLst>
                <a:tab pos="1892300" algn="l"/>
              </a:tabLst>
            </a:pPr>
            <a:r>
              <a:rPr lang="sk-SK" dirty="0" smtClean="0"/>
              <a:t>originál :    	0.3297</a:t>
            </a:r>
          </a:p>
          <a:p>
            <a:pPr algn="l">
              <a:tabLst>
                <a:tab pos="1892300" algn="l"/>
              </a:tabLst>
            </a:pPr>
            <a:r>
              <a:rPr lang="sk-SK" dirty="0" smtClean="0"/>
              <a:t>prah 0.5 :   	0.2048</a:t>
            </a:r>
            <a:endParaRPr lang="sk-SK" dirty="0"/>
          </a:p>
        </p:txBody>
      </p:sp>
      <p:pic>
        <p:nvPicPr>
          <p:cNvPr id="282630" name="Picture 6" descr="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01" t="11667" r="10751" b="11667"/>
          <a:stretch>
            <a:fillRect/>
          </a:stretch>
        </p:blipFill>
        <p:spPr bwMode="auto">
          <a:xfrm>
            <a:off x="6094413" y="2579688"/>
            <a:ext cx="2698750" cy="197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2631" name="Picture 7" descr="Ibw0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288" y="4673600"/>
            <a:ext cx="2708275" cy="1973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Príklad</a:t>
            </a:r>
            <a:endParaRPr lang="en-US"/>
          </a:p>
        </p:txBody>
      </p:sp>
      <p:sp>
        <p:nvSpPr>
          <p:cNvPr id="284677" name="Rectangle 5"/>
          <p:cNvSpPr>
            <a:spLocks noChangeArrowheads="1"/>
          </p:cNvSpPr>
          <p:nvPr/>
        </p:nvSpPr>
        <p:spPr bwMode="auto">
          <a:xfrm>
            <a:off x="490538" y="1487488"/>
            <a:ext cx="8178800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/>
            <a:r>
              <a:rPr lang="sk-SK" dirty="0"/>
              <a:t>priemerná intenzita = 0.6</a:t>
            </a:r>
          </a:p>
          <a:p>
            <a:pPr algn="just"/>
            <a:endParaRPr lang="sk-SK" dirty="0"/>
          </a:p>
          <a:p>
            <a:pPr algn="just"/>
            <a:r>
              <a:rPr lang="sk-SK" dirty="0"/>
              <a:t>prah taký, aby 60% bodov malo vyššiu hodnotu a 40% nižšiu hodnotu</a:t>
            </a:r>
          </a:p>
        </p:txBody>
      </p:sp>
      <p:sp>
        <p:nvSpPr>
          <p:cNvPr id="284678" name="Rectangle 6"/>
          <p:cNvSpPr>
            <a:spLocks noChangeArrowheads="1"/>
          </p:cNvSpPr>
          <p:nvPr/>
        </p:nvSpPr>
        <p:spPr bwMode="auto">
          <a:xfrm>
            <a:off x="473075" y="3803650"/>
            <a:ext cx="3513138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sk-SK" dirty="0" smtClean="0"/>
              <a:t>Usporiadame „body“ </a:t>
            </a:r>
          </a:p>
          <a:p>
            <a:pPr algn="l"/>
            <a:r>
              <a:rPr lang="sk-SK" dirty="0" smtClean="0"/>
              <a:t>	podľa intenzity</a:t>
            </a:r>
          </a:p>
          <a:p>
            <a:pPr algn="l"/>
            <a:r>
              <a:rPr lang="sk-SK" dirty="0" smtClean="0"/>
              <a:t>Určíme prah</a:t>
            </a:r>
            <a:endParaRPr lang="sk-SK" dirty="0"/>
          </a:p>
        </p:txBody>
      </p:sp>
      <p:grpSp>
        <p:nvGrpSpPr>
          <p:cNvPr id="284695" name="Group 23"/>
          <p:cNvGrpSpPr>
            <a:grpSpLocks/>
          </p:cNvGrpSpPr>
          <p:nvPr/>
        </p:nvGrpSpPr>
        <p:grpSpPr bwMode="auto">
          <a:xfrm>
            <a:off x="5195888" y="3240088"/>
            <a:ext cx="3300412" cy="3022600"/>
            <a:chOff x="3273" y="2041"/>
            <a:chExt cx="2079" cy="1904"/>
          </a:xfrm>
        </p:grpSpPr>
        <p:sp>
          <p:nvSpPr>
            <p:cNvPr id="284680" name="AutoShape 8"/>
            <p:cNvSpPr>
              <a:spLocks noChangeAspect="1" noChangeArrowheads="1"/>
            </p:cNvSpPr>
            <p:nvPr/>
          </p:nvSpPr>
          <p:spPr bwMode="auto">
            <a:xfrm>
              <a:off x="3273" y="2041"/>
              <a:ext cx="2079" cy="190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4681" name="Line 9"/>
            <p:cNvSpPr>
              <a:spLocks noChangeShapeType="1"/>
            </p:cNvSpPr>
            <p:nvPr/>
          </p:nvSpPr>
          <p:spPr bwMode="auto">
            <a:xfrm>
              <a:off x="3487" y="2107"/>
              <a:ext cx="0" cy="173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4682" name="Line 10"/>
            <p:cNvSpPr>
              <a:spLocks noChangeShapeType="1"/>
            </p:cNvSpPr>
            <p:nvPr/>
          </p:nvSpPr>
          <p:spPr bwMode="auto">
            <a:xfrm>
              <a:off x="3348" y="3703"/>
              <a:ext cx="194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4683" name="Freeform 11"/>
            <p:cNvSpPr>
              <a:spLocks/>
            </p:cNvSpPr>
            <p:nvPr/>
          </p:nvSpPr>
          <p:spPr bwMode="auto">
            <a:xfrm>
              <a:off x="3487" y="2299"/>
              <a:ext cx="1595" cy="1404"/>
            </a:xfrm>
            <a:custGeom>
              <a:avLst/>
              <a:gdLst>
                <a:gd name="T0" fmla="*/ 0 w 3990"/>
                <a:gd name="T1" fmla="*/ 3510 h 3510"/>
                <a:gd name="T2" fmla="*/ 1140 w 3990"/>
                <a:gd name="T3" fmla="*/ 3105 h 3510"/>
                <a:gd name="T4" fmla="*/ 1755 w 3990"/>
                <a:gd name="T5" fmla="*/ 2115 h 3510"/>
                <a:gd name="T6" fmla="*/ 2925 w 3990"/>
                <a:gd name="T7" fmla="*/ 1230 h 3510"/>
                <a:gd name="T8" fmla="*/ 3660 w 3990"/>
                <a:gd name="T9" fmla="*/ 255 h 3510"/>
                <a:gd name="T10" fmla="*/ 3990 w 3990"/>
                <a:gd name="T11" fmla="*/ 0 h 3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90" h="3510">
                  <a:moveTo>
                    <a:pt x="0" y="3510"/>
                  </a:moveTo>
                  <a:cubicBezTo>
                    <a:pt x="423" y="3423"/>
                    <a:pt x="847" y="3337"/>
                    <a:pt x="1140" y="3105"/>
                  </a:cubicBezTo>
                  <a:cubicBezTo>
                    <a:pt x="1433" y="2873"/>
                    <a:pt x="1458" y="2427"/>
                    <a:pt x="1755" y="2115"/>
                  </a:cubicBezTo>
                  <a:cubicBezTo>
                    <a:pt x="2052" y="1803"/>
                    <a:pt x="2608" y="1540"/>
                    <a:pt x="2925" y="1230"/>
                  </a:cubicBezTo>
                  <a:cubicBezTo>
                    <a:pt x="3242" y="920"/>
                    <a:pt x="3483" y="460"/>
                    <a:pt x="3660" y="255"/>
                  </a:cubicBezTo>
                  <a:cubicBezTo>
                    <a:pt x="3837" y="50"/>
                    <a:pt x="3930" y="43"/>
                    <a:pt x="3990" y="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4684" name="Line 12"/>
            <p:cNvSpPr>
              <a:spLocks noChangeShapeType="1"/>
            </p:cNvSpPr>
            <p:nvPr/>
          </p:nvSpPr>
          <p:spPr bwMode="auto">
            <a:xfrm flipH="1">
              <a:off x="3379" y="2293"/>
              <a:ext cx="178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4685" name="Text Box 13"/>
            <p:cNvSpPr txBox="1">
              <a:spLocks noChangeArrowheads="1"/>
            </p:cNvSpPr>
            <p:nvPr/>
          </p:nvSpPr>
          <p:spPr bwMode="auto">
            <a:xfrm>
              <a:off x="3344" y="3715"/>
              <a:ext cx="360" cy="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/>
            <a:lstStyle/>
            <a:p>
              <a:pPr algn="l"/>
              <a:r>
                <a:rPr lang="sk-SK" sz="1200">
                  <a:solidFill>
                    <a:schemeClr val="bg1"/>
                  </a:solidFill>
                </a:rPr>
                <a:t>0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84686" name="Text Box 14"/>
            <p:cNvSpPr txBox="1">
              <a:spLocks noChangeArrowheads="1"/>
            </p:cNvSpPr>
            <p:nvPr/>
          </p:nvSpPr>
          <p:spPr bwMode="auto">
            <a:xfrm>
              <a:off x="3355" y="2271"/>
              <a:ext cx="307" cy="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/>
            <a:lstStyle/>
            <a:p>
              <a:pPr algn="l"/>
              <a:r>
                <a:rPr lang="sk-SK" sz="1200">
                  <a:solidFill>
                    <a:schemeClr val="bg1"/>
                  </a:solidFill>
                </a:rPr>
                <a:t>1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84687" name="Line 15"/>
            <p:cNvSpPr>
              <a:spLocks noChangeShapeType="1"/>
            </p:cNvSpPr>
            <p:nvPr/>
          </p:nvSpPr>
          <p:spPr bwMode="auto">
            <a:xfrm>
              <a:off x="5082" y="2203"/>
              <a:ext cx="0" cy="155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4688" name="Text Box 16"/>
            <p:cNvSpPr txBox="1">
              <a:spLocks noChangeArrowheads="1"/>
            </p:cNvSpPr>
            <p:nvPr/>
          </p:nvSpPr>
          <p:spPr bwMode="auto">
            <a:xfrm>
              <a:off x="4941" y="3759"/>
              <a:ext cx="403" cy="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/>
              <a:r>
                <a:rPr lang="sk-SK" sz="1200">
                  <a:solidFill>
                    <a:schemeClr val="bg1"/>
                  </a:solidFill>
                </a:rPr>
                <a:t>100</a:t>
              </a:r>
              <a:r>
                <a:rPr lang="en-US" sz="1200">
                  <a:solidFill>
                    <a:schemeClr val="bg1"/>
                  </a:solidFill>
                </a:rPr>
                <a:t>%</a:t>
              </a:r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84696" name="Group 24"/>
          <p:cNvGrpSpPr>
            <a:grpSpLocks/>
          </p:cNvGrpSpPr>
          <p:nvPr/>
        </p:nvGrpSpPr>
        <p:grpSpPr bwMode="auto">
          <a:xfrm>
            <a:off x="5354638" y="3497263"/>
            <a:ext cx="2827337" cy="2717800"/>
            <a:chOff x="3373" y="2203"/>
            <a:chExt cx="1781" cy="1712"/>
          </a:xfrm>
        </p:grpSpPr>
        <p:sp>
          <p:nvSpPr>
            <p:cNvPr id="284689" name="Text Box 17"/>
            <p:cNvSpPr txBox="1">
              <a:spLocks noChangeArrowheads="1"/>
            </p:cNvSpPr>
            <p:nvPr/>
          </p:nvSpPr>
          <p:spPr bwMode="auto">
            <a:xfrm>
              <a:off x="3963" y="3729"/>
              <a:ext cx="403" cy="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/>
              <a:r>
                <a:rPr lang="el-GR" sz="1200">
                  <a:solidFill>
                    <a:schemeClr val="bg1"/>
                  </a:solidFill>
                </a:rPr>
                <a:t>4</a:t>
              </a:r>
              <a:r>
                <a:rPr lang="sk-SK" sz="1200">
                  <a:solidFill>
                    <a:schemeClr val="bg1"/>
                  </a:solidFill>
                </a:rPr>
                <a:t>0</a:t>
              </a:r>
              <a:r>
                <a:rPr lang="en-US" sz="1200">
                  <a:solidFill>
                    <a:schemeClr val="bg1"/>
                  </a:solidFill>
                </a:rPr>
                <a:t>%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84690" name="Line 18"/>
            <p:cNvSpPr>
              <a:spLocks noChangeShapeType="1"/>
            </p:cNvSpPr>
            <p:nvPr/>
          </p:nvSpPr>
          <p:spPr bwMode="auto">
            <a:xfrm>
              <a:off x="4080" y="2203"/>
              <a:ext cx="1" cy="155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4691" name="Line 19"/>
            <p:cNvSpPr>
              <a:spLocks noChangeShapeType="1"/>
            </p:cNvSpPr>
            <p:nvPr/>
          </p:nvSpPr>
          <p:spPr bwMode="auto">
            <a:xfrm flipH="1">
              <a:off x="3373" y="3313"/>
              <a:ext cx="1781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4697" name="Group 25"/>
          <p:cNvGrpSpPr>
            <a:grpSpLocks/>
          </p:cNvGrpSpPr>
          <p:nvPr/>
        </p:nvGrpSpPr>
        <p:grpSpPr bwMode="auto">
          <a:xfrm>
            <a:off x="5538788" y="3640138"/>
            <a:ext cx="2524125" cy="2239962"/>
            <a:chOff x="3489" y="2293"/>
            <a:chExt cx="1590" cy="1411"/>
          </a:xfrm>
        </p:grpSpPr>
        <p:sp>
          <p:nvSpPr>
            <p:cNvPr id="284692" name="Line 20"/>
            <p:cNvSpPr>
              <a:spLocks noChangeShapeType="1"/>
            </p:cNvSpPr>
            <p:nvPr/>
          </p:nvSpPr>
          <p:spPr bwMode="auto">
            <a:xfrm>
              <a:off x="3489" y="3703"/>
              <a:ext cx="588" cy="1"/>
            </a:xfrm>
            <a:prstGeom prst="line">
              <a:avLst/>
            </a:prstGeom>
            <a:noFill/>
            <a:ln w="38100">
              <a:solidFill>
                <a:srgbClr val="00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4693" name="Line 21"/>
            <p:cNvSpPr>
              <a:spLocks noChangeShapeType="1"/>
            </p:cNvSpPr>
            <p:nvPr/>
          </p:nvSpPr>
          <p:spPr bwMode="auto">
            <a:xfrm>
              <a:off x="4077" y="2293"/>
              <a:ext cx="1002" cy="1"/>
            </a:xfrm>
            <a:prstGeom prst="line">
              <a:avLst/>
            </a:prstGeom>
            <a:noFill/>
            <a:ln w="38100">
              <a:solidFill>
                <a:srgbClr val="00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286725" name="Rectangle 5"/>
          <p:cNvSpPr>
            <a:spLocks noChangeArrowheads="1"/>
          </p:cNvSpPr>
          <p:nvPr/>
        </p:nvSpPr>
        <p:spPr bwMode="auto">
          <a:xfrm>
            <a:off x="487363" y="2160588"/>
            <a:ext cx="60848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sk-SK" dirty="0" smtClean="0"/>
              <a:t>Nie vždy zachováme intenzitu presne</a:t>
            </a:r>
            <a:endParaRPr lang="sk-SK" dirty="0"/>
          </a:p>
        </p:txBody>
      </p:sp>
      <p:sp>
        <p:nvSpPr>
          <p:cNvPr id="286727" name="AutoShape 7"/>
          <p:cNvSpPr>
            <a:spLocks noChangeAspect="1" noChangeArrowheads="1"/>
          </p:cNvSpPr>
          <p:nvPr/>
        </p:nvSpPr>
        <p:spPr bwMode="auto">
          <a:xfrm>
            <a:off x="4924425" y="3122613"/>
            <a:ext cx="3300413" cy="30226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729" name="Line 9"/>
          <p:cNvSpPr>
            <a:spLocks noChangeShapeType="1"/>
          </p:cNvSpPr>
          <p:nvPr/>
        </p:nvSpPr>
        <p:spPr bwMode="auto">
          <a:xfrm>
            <a:off x="5043488" y="5761038"/>
            <a:ext cx="3086100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730" name="Freeform 10"/>
          <p:cNvSpPr>
            <a:spLocks/>
          </p:cNvSpPr>
          <p:nvPr/>
        </p:nvSpPr>
        <p:spPr bwMode="auto">
          <a:xfrm>
            <a:off x="5264150" y="3532188"/>
            <a:ext cx="2532063" cy="2228850"/>
          </a:xfrm>
          <a:custGeom>
            <a:avLst/>
            <a:gdLst>
              <a:gd name="T0" fmla="*/ 0 w 3990"/>
              <a:gd name="T1" fmla="*/ 3509 h 3509"/>
              <a:gd name="T2" fmla="*/ 1011 w 3990"/>
              <a:gd name="T3" fmla="*/ 2585 h 3509"/>
              <a:gd name="T4" fmla="*/ 1881 w 3990"/>
              <a:gd name="T5" fmla="*/ 2450 h 3509"/>
              <a:gd name="T6" fmla="*/ 2601 w 3990"/>
              <a:gd name="T7" fmla="*/ 1430 h 3509"/>
              <a:gd name="T8" fmla="*/ 3561 w 3990"/>
              <a:gd name="T9" fmla="*/ 830 h 3509"/>
              <a:gd name="T10" fmla="*/ 3990 w 3990"/>
              <a:gd name="T11" fmla="*/ 0 h 35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990" h="3509">
                <a:moveTo>
                  <a:pt x="0" y="3509"/>
                </a:moveTo>
                <a:cubicBezTo>
                  <a:pt x="168" y="3355"/>
                  <a:pt x="698" y="2761"/>
                  <a:pt x="1011" y="2585"/>
                </a:cubicBezTo>
                <a:cubicBezTo>
                  <a:pt x="1324" y="2409"/>
                  <a:pt x="1616" y="2642"/>
                  <a:pt x="1881" y="2450"/>
                </a:cubicBezTo>
                <a:cubicBezTo>
                  <a:pt x="2146" y="2258"/>
                  <a:pt x="2321" y="1700"/>
                  <a:pt x="2601" y="1430"/>
                </a:cubicBezTo>
                <a:cubicBezTo>
                  <a:pt x="2881" y="1160"/>
                  <a:pt x="3330" y="1068"/>
                  <a:pt x="3561" y="830"/>
                </a:cubicBezTo>
                <a:cubicBezTo>
                  <a:pt x="3792" y="592"/>
                  <a:pt x="3901" y="173"/>
                  <a:pt x="3990" y="0"/>
                </a:cubicBezTo>
              </a:path>
            </a:pathLst>
          </a:cu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731" name="Line 11"/>
          <p:cNvSpPr>
            <a:spLocks noChangeShapeType="1"/>
          </p:cNvSpPr>
          <p:nvPr/>
        </p:nvSpPr>
        <p:spPr bwMode="auto">
          <a:xfrm flipH="1">
            <a:off x="5092700" y="3522663"/>
            <a:ext cx="2827338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732" name="Text Box 12"/>
          <p:cNvSpPr txBox="1">
            <a:spLocks noChangeArrowheads="1"/>
          </p:cNvSpPr>
          <p:nvPr/>
        </p:nvSpPr>
        <p:spPr bwMode="auto">
          <a:xfrm>
            <a:off x="5041900" y="5795963"/>
            <a:ext cx="296863" cy="29527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/>
          <a:lstStyle/>
          <a:p>
            <a:pPr algn="l"/>
            <a:r>
              <a:rPr lang="sk-SK" sz="1200">
                <a:solidFill>
                  <a:schemeClr val="bg1"/>
                </a:solidFill>
              </a:rPr>
              <a:t>0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286734" name="Line 14"/>
          <p:cNvSpPr>
            <a:spLocks noChangeShapeType="1"/>
          </p:cNvSpPr>
          <p:nvPr/>
        </p:nvSpPr>
        <p:spPr bwMode="auto">
          <a:xfrm>
            <a:off x="7796213" y="3379788"/>
            <a:ext cx="0" cy="2466975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735" name="Text Box 15"/>
          <p:cNvSpPr txBox="1">
            <a:spLocks noChangeArrowheads="1"/>
          </p:cNvSpPr>
          <p:nvPr/>
        </p:nvSpPr>
        <p:spPr bwMode="auto">
          <a:xfrm>
            <a:off x="7572375" y="5849938"/>
            <a:ext cx="639763" cy="29527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/>
            <a:r>
              <a:rPr lang="sk-SK" sz="1200">
                <a:solidFill>
                  <a:schemeClr val="bg1"/>
                </a:solidFill>
              </a:rPr>
              <a:t>100</a:t>
            </a:r>
            <a:r>
              <a:rPr lang="en-US" sz="1200">
                <a:solidFill>
                  <a:schemeClr val="bg1"/>
                </a:solidFill>
              </a:rPr>
              <a:t>%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286736" name="Text Box 16"/>
          <p:cNvSpPr txBox="1">
            <a:spLocks noChangeArrowheads="1"/>
          </p:cNvSpPr>
          <p:nvPr/>
        </p:nvSpPr>
        <p:spPr bwMode="auto">
          <a:xfrm>
            <a:off x="6019800" y="5802313"/>
            <a:ext cx="639763" cy="29527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/>
            <a:r>
              <a:rPr lang="el-GR" sz="1200">
                <a:solidFill>
                  <a:schemeClr val="bg1"/>
                </a:solidFill>
              </a:rPr>
              <a:t>4</a:t>
            </a:r>
            <a:r>
              <a:rPr lang="sk-SK" sz="1200">
                <a:solidFill>
                  <a:schemeClr val="bg1"/>
                </a:solidFill>
              </a:rPr>
              <a:t>0</a:t>
            </a:r>
            <a:r>
              <a:rPr lang="en-US" sz="1200">
                <a:solidFill>
                  <a:schemeClr val="bg1"/>
                </a:solidFill>
              </a:rPr>
              <a:t>%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286737" name="Line 17"/>
          <p:cNvSpPr>
            <a:spLocks noChangeShapeType="1"/>
          </p:cNvSpPr>
          <p:nvPr/>
        </p:nvSpPr>
        <p:spPr bwMode="auto">
          <a:xfrm>
            <a:off x="6205538" y="3379788"/>
            <a:ext cx="1587" cy="2466975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738" name="Line 18"/>
          <p:cNvSpPr>
            <a:spLocks noChangeShapeType="1"/>
          </p:cNvSpPr>
          <p:nvPr/>
        </p:nvSpPr>
        <p:spPr bwMode="auto">
          <a:xfrm flipH="1">
            <a:off x="5083175" y="5132388"/>
            <a:ext cx="2827338" cy="158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733" name="Text Box 13"/>
          <p:cNvSpPr txBox="1">
            <a:spLocks noChangeArrowheads="1"/>
          </p:cNvSpPr>
          <p:nvPr/>
        </p:nvSpPr>
        <p:spPr bwMode="auto">
          <a:xfrm>
            <a:off x="5053013" y="3621088"/>
            <a:ext cx="563562" cy="29527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/>
          <a:lstStyle/>
          <a:p>
            <a:pPr algn="l"/>
            <a:r>
              <a:rPr lang="sk-SK" sz="1200">
                <a:solidFill>
                  <a:schemeClr val="bg1"/>
                </a:solidFill>
              </a:rPr>
              <a:t>1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286739" name="Line 19"/>
          <p:cNvSpPr>
            <a:spLocks noChangeShapeType="1"/>
          </p:cNvSpPr>
          <p:nvPr/>
        </p:nvSpPr>
        <p:spPr bwMode="auto">
          <a:xfrm>
            <a:off x="5267325" y="5761038"/>
            <a:ext cx="933450" cy="1587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740" name="Line 20"/>
          <p:cNvSpPr>
            <a:spLocks noChangeShapeType="1"/>
          </p:cNvSpPr>
          <p:nvPr/>
        </p:nvSpPr>
        <p:spPr bwMode="auto">
          <a:xfrm>
            <a:off x="6200775" y="3522663"/>
            <a:ext cx="1590675" cy="1587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741" name="Line 21"/>
          <p:cNvSpPr>
            <a:spLocks noChangeShapeType="1"/>
          </p:cNvSpPr>
          <p:nvPr/>
        </p:nvSpPr>
        <p:spPr bwMode="auto">
          <a:xfrm>
            <a:off x="6396038" y="3351213"/>
            <a:ext cx="1587" cy="2466975"/>
          </a:xfrm>
          <a:prstGeom prst="line">
            <a:avLst/>
          </a:prstGeom>
          <a:noFill/>
          <a:ln w="15875">
            <a:solidFill>
              <a:srgbClr val="00FF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742" name="Line 22"/>
          <p:cNvSpPr>
            <a:spLocks noChangeShapeType="1"/>
          </p:cNvSpPr>
          <p:nvPr/>
        </p:nvSpPr>
        <p:spPr bwMode="auto">
          <a:xfrm>
            <a:off x="5976938" y="3351213"/>
            <a:ext cx="1587" cy="2466975"/>
          </a:xfrm>
          <a:prstGeom prst="line">
            <a:avLst/>
          </a:prstGeom>
          <a:noFill/>
          <a:ln w="15875">
            <a:solidFill>
              <a:srgbClr val="00FF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728" name="Line 8"/>
          <p:cNvSpPr>
            <a:spLocks noChangeShapeType="1"/>
          </p:cNvSpPr>
          <p:nvPr/>
        </p:nvSpPr>
        <p:spPr bwMode="auto">
          <a:xfrm>
            <a:off x="5264150" y="3227388"/>
            <a:ext cx="0" cy="27527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773" name="Picture 5" descr="Ibw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6900" y="3771900"/>
            <a:ext cx="3967163" cy="2881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8774" name="Picture 6" descr="Ibw0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76" t="11667" r="10751" b="11667"/>
          <a:stretch>
            <a:fillRect/>
          </a:stretch>
        </p:blipFill>
        <p:spPr bwMode="auto">
          <a:xfrm>
            <a:off x="5376863" y="755650"/>
            <a:ext cx="3062287" cy="2233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8775" name="Rectangle 7"/>
          <p:cNvSpPr>
            <a:spLocks noChangeArrowheads="1"/>
          </p:cNvSpPr>
          <p:nvPr/>
        </p:nvSpPr>
        <p:spPr bwMode="auto">
          <a:xfrm>
            <a:off x="1408113" y="5481638"/>
            <a:ext cx="270033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just"/>
            <a:r>
              <a:rPr lang="sk-SK"/>
              <a:t>intenzita 0.3326</a:t>
            </a:r>
          </a:p>
        </p:txBody>
      </p:sp>
      <p:sp>
        <p:nvSpPr>
          <p:cNvPr id="288776" name="Rectangle 8"/>
          <p:cNvSpPr>
            <a:spLocks noChangeArrowheads="1"/>
          </p:cNvSpPr>
          <p:nvPr/>
        </p:nvSpPr>
        <p:spPr bwMode="auto">
          <a:xfrm>
            <a:off x="615950" y="2987675"/>
            <a:ext cx="79581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sk-SK"/>
              <a:t>originál :    0.3297                    prah 0.5 :   0.2048</a:t>
            </a:r>
          </a:p>
        </p:txBody>
      </p:sp>
      <p:sp>
        <p:nvSpPr>
          <p:cNvPr id="288777" name="Rectangle 9"/>
          <p:cNvSpPr>
            <a:spLocks noChangeArrowheads="1"/>
          </p:cNvSpPr>
          <p:nvPr/>
        </p:nvSpPr>
        <p:spPr bwMode="auto">
          <a:xfrm>
            <a:off x="503238" y="4951413"/>
            <a:ext cx="20875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sk-SK"/>
              <a:t>prah </a:t>
            </a:r>
            <a:r>
              <a:rPr lang="en-US"/>
              <a:t>0.3216</a:t>
            </a:r>
          </a:p>
        </p:txBody>
      </p:sp>
      <p:pic>
        <p:nvPicPr>
          <p:cNvPr id="288778" name="Picture 10" descr="I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01" t="11667" r="10751" b="11667"/>
          <a:stretch>
            <a:fillRect/>
          </a:stretch>
        </p:blipFill>
        <p:spPr bwMode="auto">
          <a:xfrm>
            <a:off x="558800" y="744538"/>
            <a:ext cx="3035300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Náhodná modulácia</a:t>
            </a:r>
            <a:endParaRPr lang="sk-SK" dirty="0"/>
          </a:p>
        </p:txBody>
      </p:sp>
      <p:sp>
        <p:nvSpPr>
          <p:cNvPr id="290821" name="Rectangle 5"/>
          <p:cNvSpPr>
            <a:spLocks noChangeArrowheads="1"/>
          </p:cNvSpPr>
          <p:nvPr/>
        </p:nvSpPr>
        <p:spPr bwMode="auto">
          <a:xfrm>
            <a:off x="484188" y="1639888"/>
            <a:ext cx="6861175" cy="4789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sk-SK" dirty="0" smtClean="0"/>
              <a:t>Pred </a:t>
            </a:r>
            <a:r>
              <a:rPr lang="sk-SK" dirty="0" err="1" smtClean="0"/>
              <a:t>prahovaním</a:t>
            </a:r>
            <a:endParaRPr lang="sk-SK" dirty="0" smtClean="0"/>
          </a:p>
          <a:p>
            <a:pPr algn="l"/>
            <a:r>
              <a:rPr lang="sk-SK" dirty="0" smtClean="0"/>
              <a:t>pridáme šum</a:t>
            </a:r>
          </a:p>
          <a:p>
            <a:pPr algn="l"/>
            <a:endParaRPr lang="sk-SK" dirty="0" smtClean="0"/>
          </a:p>
          <a:p>
            <a:pPr algn="l"/>
            <a:endParaRPr lang="sk-SK" dirty="0" smtClean="0"/>
          </a:p>
          <a:p>
            <a:pPr algn="l"/>
            <a:endParaRPr lang="sk-SK" dirty="0" smtClean="0"/>
          </a:p>
          <a:p>
            <a:pPr algn="l"/>
            <a:endParaRPr lang="sk-SK" dirty="0" smtClean="0"/>
          </a:p>
          <a:p>
            <a:pPr algn="l"/>
            <a:endParaRPr lang="sk-SK" dirty="0" smtClean="0"/>
          </a:p>
          <a:p>
            <a:pPr algn="l"/>
            <a:endParaRPr lang="sk-SK" dirty="0" smtClean="0"/>
          </a:p>
          <a:p>
            <a:pPr algn="l"/>
            <a:endParaRPr lang="sk-SK" dirty="0" smtClean="0"/>
          </a:p>
          <a:p>
            <a:pPr algn="l"/>
            <a:r>
              <a:rPr lang="sk-SK" dirty="0" smtClean="0"/>
              <a:t>Každému pixlu sa pridá náhodná hodnota </a:t>
            </a:r>
          </a:p>
          <a:p>
            <a:pPr algn="l"/>
            <a:r>
              <a:rPr lang="sk-SK" dirty="0" smtClean="0"/>
              <a:t>Rovnomerne rozloženie z [-</a:t>
            </a:r>
            <a:r>
              <a:rPr lang="sk-SK" dirty="0" err="1" smtClean="0"/>
              <a:t>a,a</a:t>
            </a:r>
            <a:r>
              <a:rPr lang="sk-SK" dirty="0" smtClean="0"/>
              <a:t>]</a:t>
            </a:r>
            <a:endParaRPr lang="sk-SK" dirty="0"/>
          </a:p>
        </p:txBody>
      </p:sp>
      <p:pic>
        <p:nvPicPr>
          <p:cNvPr id="290822" name="Picture 6" descr="IbwUniMo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188" y="1719263"/>
            <a:ext cx="5084762" cy="368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0823" name="Rectangle 7"/>
          <p:cNvSpPr>
            <a:spLocks noChangeArrowheads="1"/>
          </p:cNvSpPr>
          <p:nvPr/>
        </p:nvSpPr>
        <p:spPr bwMode="auto">
          <a:xfrm>
            <a:off x="7461250" y="1352550"/>
            <a:ext cx="13938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sk-SK" sz="1200"/>
              <a:t>Intenzita   0.3297</a:t>
            </a:r>
            <a:r>
              <a:rPr lang="en-US" sz="12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Náhodná modulácia</a:t>
            </a:r>
            <a:endParaRPr lang="en-US"/>
          </a:p>
        </p:txBody>
      </p:sp>
      <p:sp>
        <p:nvSpPr>
          <p:cNvPr id="292868" name="Rectangle 4"/>
          <p:cNvSpPr>
            <a:spLocks noChangeArrowheads="1"/>
          </p:cNvSpPr>
          <p:nvPr/>
        </p:nvSpPr>
        <p:spPr bwMode="auto">
          <a:xfrm>
            <a:off x="579438" y="1582738"/>
            <a:ext cx="28940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just"/>
            <a:r>
              <a:rPr lang="sk-SK"/>
              <a:t>Gaussovský šum</a:t>
            </a:r>
          </a:p>
        </p:txBody>
      </p:sp>
      <p:pic>
        <p:nvPicPr>
          <p:cNvPr id="292869" name="Picture 5" descr="IbwGaussMo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8788" y="2238375"/>
            <a:ext cx="5727700" cy="416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2871" name="Rectangle 7"/>
          <p:cNvSpPr>
            <a:spLocks noChangeArrowheads="1"/>
          </p:cNvSpPr>
          <p:nvPr/>
        </p:nvSpPr>
        <p:spPr bwMode="auto">
          <a:xfrm>
            <a:off x="7315200" y="1895475"/>
            <a:ext cx="13938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sk-SK" sz="1200"/>
              <a:t>Intenzita   0.3297</a:t>
            </a:r>
            <a:r>
              <a:rPr lang="en-US" sz="12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Halftoning</a:t>
            </a:r>
          </a:p>
        </p:txBody>
      </p:sp>
      <p:sp>
        <p:nvSpPr>
          <p:cNvPr id="294917" name="Rectangle 5"/>
          <p:cNvSpPr>
            <a:spLocks noChangeArrowheads="1"/>
          </p:cNvSpPr>
          <p:nvPr/>
        </p:nvSpPr>
        <p:spPr bwMode="auto">
          <a:xfrm>
            <a:off x="579438" y="1679575"/>
            <a:ext cx="42021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sk-SK" dirty="0"/>
              <a:t>používa sa pri tlači novín </a:t>
            </a:r>
          </a:p>
        </p:txBody>
      </p:sp>
      <p:sp>
        <p:nvSpPr>
          <p:cNvPr id="294918" name="Rectangle 6"/>
          <p:cNvSpPr>
            <a:spLocks noChangeArrowheads="1"/>
          </p:cNvSpPr>
          <p:nvPr/>
        </p:nvSpPr>
        <p:spPr bwMode="auto">
          <a:xfrm>
            <a:off x="550863" y="2462213"/>
            <a:ext cx="7807325" cy="2227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/>
            <a:r>
              <a:rPr lang="sk-SK" dirty="0"/>
              <a:t>Šedé obrazové body sa reprodukujú ako rôzne veľké tlačové body. </a:t>
            </a:r>
          </a:p>
          <a:p>
            <a:pPr algn="just"/>
            <a:endParaRPr lang="sk-SK" dirty="0"/>
          </a:p>
          <a:p>
            <a:pPr algn="just"/>
            <a:r>
              <a:rPr lang="sk-SK" dirty="0"/>
              <a:t>Čím tmavší obrazový bod, tým väčší tlačový bod</a:t>
            </a:r>
          </a:p>
        </p:txBody>
      </p:sp>
      <p:pic>
        <p:nvPicPr>
          <p:cNvPr id="29491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7050" y="5037138"/>
            <a:ext cx="590073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65" name="Picture 5" descr="frrg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8" y="2255838"/>
            <a:ext cx="2970212" cy="409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6978" name="Picture 18" descr="frrgt_halfto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7238" y="2255838"/>
            <a:ext cx="2970212" cy="409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6979" name="Picture 19" descr="close_ey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188" y="1857375"/>
            <a:ext cx="2270125" cy="122872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6980" name="Rectangle 20"/>
          <p:cNvSpPr>
            <a:spLocks noChangeArrowheads="1"/>
          </p:cNvSpPr>
          <p:nvPr/>
        </p:nvSpPr>
        <p:spPr bwMode="auto">
          <a:xfrm>
            <a:off x="4343400" y="3314700"/>
            <a:ext cx="382588" cy="21113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296981" name="Line 21"/>
          <p:cNvSpPr>
            <a:spLocks noChangeShapeType="1"/>
          </p:cNvSpPr>
          <p:nvPr/>
        </p:nvSpPr>
        <p:spPr bwMode="auto">
          <a:xfrm flipV="1">
            <a:off x="4344988" y="1825625"/>
            <a:ext cx="981075" cy="1484313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6982" name="Line 22"/>
          <p:cNvSpPr>
            <a:spLocks noChangeShapeType="1"/>
          </p:cNvSpPr>
          <p:nvPr/>
        </p:nvSpPr>
        <p:spPr bwMode="auto">
          <a:xfrm flipV="1">
            <a:off x="4727575" y="3117850"/>
            <a:ext cx="2873375" cy="407988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6984" name="Rectangle 2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Halftoning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Dithering</a:t>
            </a:r>
            <a:endParaRPr lang="en-US"/>
          </a:p>
        </p:txBody>
      </p:sp>
      <p:sp>
        <p:nvSpPr>
          <p:cNvPr id="299014" name="Rectangle 6"/>
          <p:cNvSpPr>
            <a:spLocks noChangeArrowheads="1"/>
          </p:cNvSpPr>
          <p:nvPr/>
        </p:nvSpPr>
        <p:spPr bwMode="auto">
          <a:xfrm>
            <a:off x="352425" y="1370013"/>
            <a:ext cx="7054850" cy="350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sk-SK" dirty="0" smtClean="0"/>
              <a:t>Využíva vlastnosť oka priemerovať body v malom okolí</a:t>
            </a:r>
          </a:p>
          <a:p>
            <a:pPr algn="l"/>
            <a:endParaRPr lang="sk-SK" i="1" dirty="0" smtClean="0"/>
          </a:p>
          <a:p>
            <a:pPr algn="l"/>
            <a:r>
              <a:rPr lang="sk-SK" i="1" dirty="0" err="1" smtClean="0"/>
              <a:t>Dither</a:t>
            </a:r>
            <a:r>
              <a:rPr lang="sk-SK" i="1" dirty="0" smtClean="0"/>
              <a:t> </a:t>
            </a:r>
            <a:r>
              <a:rPr lang="sk-SK" i="1" dirty="0" err="1" smtClean="0"/>
              <a:t>coding</a:t>
            </a:r>
            <a:r>
              <a:rPr lang="sk-SK" i="1" dirty="0" smtClean="0"/>
              <a:t> </a:t>
            </a:r>
            <a:r>
              <a:rPr lang="sk-SK" dirty="0" smtClean="0"/>
              <a:t>(alebo </a:t>
            </a:r>
            <a:r>
              <a:rPr lang="sk-SK" i="1" dirty="0" err="1" smtClean="0"/>
              <a:t>dithering</a:t>
            </a:r>
            <a:r>
              <a:rPr lang="sk-SK" dirty="0" smtClean="0"/>
              <a:t>) – zmena </a:t>
            </a:r>
            <a:r>
              <a:rPr lang="sk-SK" dirty="0" err="1" smtClean="0"/>
              <a:t>šedotónového</a:t>
            </a:r>
            <a:r>
              <a:rPr lang="sk-SK" dirty="0" smtClean="0"/>
              <a:t> obrazu na binárny, pri zachovaní priemernej intenzity v oblastiach obrazu</a:t>
            </a:r>
          </a:p>
          <a:p>
            <a:pPr algn="l"/>
            <a:endParaRPr lang="sk-SK" dirty="0"/>
          </a:p>
        </p:txBody>
      </p:sp>
      <p:grpSp>
        <p:nvGrpSpPr>
          <p:cNvPr id="299019" name="Group 11"/>
          <p:cNvGrpSpPr>
            <a:grpSpLocks/>
          </p:cNvGrpSpPr>
          <p:nvPr/>
        </p:nvGrpSpPr>
        <p:grpSpPr bwMode="auto">
          <a:xfrm>
            <a:off x="7105650" y="165100"/>
            <a:ext cx="2038350" cy="3213100"/>
            <a:chOff x="4476" y="104"/>
            <a:chExt cx="1284" cy="2024"/>
          </a:xfrm>
        </p:grpSpPr>
        <p:pic>
          <p:nvPicPr>
            <p:cNvPr id="299017" name="Picture 9" descr="Dithering_example_red_blue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0" y="104"/>
              <a:ext cx="952" cy="14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9018" name="Text Box 10"/>
            <p:cNvSpPr txBox="1">
              <a:spLocks noChangeArrowheads="1"/>
            </p:cNvSpPr>
            <p:nvPr/>
          </p:nvSpPr>
          <p:spPr bwMode="auto">
            <a:xfrm>
              <a:off x="4476" y="1610"/>
              <a:ext cx="1284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sk-SK" sz="1200"/>
                <a:t>Zmenšovaním veľkosti červeného a modrého obrazového bodu vytvorím fialovú farbu</a:t>
              </a:r>
              <a:endParaRPr lang="en-US" sz="12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Dithering</a:t>
            </a:r>
          </a:p>
        </p:txBody>
      </p:sp>
      <p:grpSp>
        <p:nvGrpSpPr>
          <p:cNvPr id="171106" name="Group 98"/>
          <p:cNvGrpSpPr>
            <a:grpSpLocks/>
          </p:cNvGrpSpPr>
          <p:nvPr/>
        </p:nvGrpSpPr>
        <p:grpSpPr bwMode="auto">
          <a:xfrm>
            <a:off x="1339850" y="1427163"/>
            <a:ext cx="6553200" cy="5029200"/>
            <a:chOff x="844" y="899"/>
            <a:chExt cx="4128" cy="3168"/>
          </a:xfrm>
        </p:grpSpPr>
        <p:pic>
          <p:nvPicPr>
            <p:cNvPr id="171012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4" y="899"/>
              <a:ext cx="4128" cy="3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1081" name="Line 73"/>
            <p:cNvSpPr>
              <a:spLocks noChangeShapeType="1"/>
            </p:cNvSpPr>
            <p:nvPr/>
          </p:nvSpPr>
          <p:spPr bwMode="auto">
            <a:xfrm>
              <a:off x="1512" y="2037"/>
              <a:ext cx="0" cy="375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1082" name="Line 74"/>
            <p:cNvSpPr>
              <a:spLocks noChangeShapeType="1"/>
            </p:cNvSpPr>
            <p:nvPr/>
          </p:nvSpPr>
          <p:spPr bwMode="auto">
            <a:xfrm flipV="1">
              <a:off x="2205" y="1246"/>
              <a:ext cx="3" cy="47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1083" name="Line 75"/>
            <p:cNvSpPr>
              <a:spLocks noChangeShapeType="1"/>
            </p:cNvSpPr>
            <p:nvPr/>
          </p:nvSpPr>
          <p:spPr bwMode="auto">
            <a:xfrm>
              <a:off x="1510" y="1869"/>
              <a:ext cx="0" cy="150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1084" name="Line 76"/>
            <p:cNvSpPr>
              <a:spLocks noChangeShapeType="1"/>
            </p:cNvSpPr>
            <p:nvPr/>
          </p:nvSpPr>
          <p:spPr bwMode="auto">
            <a:xfrm>
              <a:off x="2206" y="1740"/>
              <a:ext cx="0" cy="81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1085" name="Line 77"/>
            <p:cNvSpPr>
              <a:spLocks noChangeShapeType="1"/>
            </p:cNvSpPr>
            <p:nvPr/>
          </p:nvSpPr>
          <p:spPr bwMode="auto">
            <a:xfrm flipV="1">
              <a:off x="1172" y="1846"/>
              <a:ext cx="1366" cy="0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1087" name="Line 79"/>
            <p:cNvSpPr>
              <a:spLocks noChangeShapeType="1"/>
            </p:cNvSpPr>
            <p:nvPr/>
          </p:nvSpPr>
          <p:spPr bwMode="auto">
            <a:xfrm>
              <a:off x="1172" y="3730"/>
              <a:ext cx="689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1088" name="Line 80"/>
            <p:cNvSpPr>
              <a:spLocks noChangeShapeType="1"/>
            </p:cNvSpPr>
            <p:nvPr/>
          </p:nvSpPr>
          <p:spPr bwMode="auto">
            <a:xfrm>
              <a:off x="3214" y="3720"/>
              <a:ext cx="119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1089" name="Line 81"/>
            <p:cNvSpPr>
              <a:spLocks noChangeShapeType="1"/>
            </p:cNvSpPr>
            <p:nvPr/>
          </p:nvSpPr>
          <p:spPr bwMode="auto">
            <a:xfrm>
              <a:off x="3439" y="3719"/>
              <a:ext cx="227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1090" name="Line 82"/>
            <p:cNvSpPr>
              <a:spLocks noChangeShapeType="1"/>
            </p:cNvSpPr>
            <p:nvPr/>
          </p:nvSpPr>
          <p:spPr bwMode="auto">
            <a:xfrm>
              <a:off x="3768" y="3720"/>
              <a:ext cx="137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1091" name="Line 83"/>
            <p:cNvSpPr>
              <a:spLocks noChangeShapeType="1"/>
            </p:cNvSpPr>
            <p:nvPr/>
          </p:nvSpPr>
          <p:spPr bwMode="auto">
            <a:xfrm>
              <a:off x="3995" y="3717"/>
              <a:ext cx="245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1092" name="Line 84"/>
            <p:cNvSpPr>
              <a:spLocks noChangeShapeType="1"/>
            </p:cNvSpPr>
            <p:nvPr/>
          </p:nvSpPr>
          <p:spPr bwMode="auto">
            <a:xfrm>
              <a:off x="4449" y="3720"/>
              <a:ext cx="134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1093" name="Line 85"/>
            <p:cNvSpPr>
              <a:spLocks noChangeShapeType="1"/>
            </p:cNvSpPr>
            <p:nvPr/>
          </p:nvSpPr>
          <p:spPr bwMode="auto">
            <a:xfrm>
              <a:off x="1172" y="3718"/>
              <a:ext cx="689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1094" name="Line 86"/>
            <p:cNvSpPr>
              <a:spLocks noChangeShapeType="1"/>
            </p:cNvSpPr>
            <p:nvPr/>
          </p:nvSpPr>
          <p:spPr bwMode="auto">
            <a:xfrm>
              <a:off x="1869" y="2636"/>
              <a:ext cx="689" cy="0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1095" name="Line 87"/>
            <p:cNvSpPr>
              <a:spLocks noChangeShapeType="1"/>
            </p:cNvSpPr>
            <p:nvPr/>
          </p:nvSpPr>
          <p:spPr bwMode="auto">
            <a:xfrm>
              <a:off x="3321" y="2636"/>
              <a:ext cx="131" cy="0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1096" name="Line 88"/>
            <p:cNvSpPr>
              <a:spLocks noChangeShapeType="1"/>
            </p:cNvSpPr>
            <p:nvPr/>
          </p:nvSpPr>
          <p:spPr bwMode="auto">
            <a:xfrm>
              <a:off x="3655" y="2637"/>
              <a:ext cx="131" cy="0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1097" name="Line 89"/>
            <p:cNvSpPr>
              <a:spLocks noChangeShapeType="1"/>
            </p:cNvSpPr>
            <p:nvPr/>
          </p:nvSpPr>
          <p:spPr bwMode="auto">
            <a:xfrm>
              <a:off x="3885" y="2636"/>
              <a:ext cx="125" cy="0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1098" name="Line 90"/>
            <p:cNvSpPr>
              <a:spLocks noChangeShapeType="1"/>
            </p:cNvSpPr>
            <p:nvPr/>
          </p:nvSpPr>
          <p:spPr bwMode="auto">
            <a:xfrm>
              <a:off x="4216" y="2636"/>
              <a:ext cx="245" cy="0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71105" name="Group 97"/>
            <p:cNvGrpSpPr>
              <a:grpSpLocks/>
            </p:cNvGrpSpPr>
            <p:nvPr/>
          </p:nvGrpSpPr>
          <p:grpSpPr bwMode="auto">
            <a:xfrm>
              <a:off x="3207" y="1291"/>
              <a:ext cx="1361" cy="1126"/>
              <a:chOff x="3207" y="1291"/>
              <a:chExt cx="1361" cy="1126"/>
            </a:xfrm>
          </p:grpSpPr>
          <p:sp>
            <p:nvSpPr>
              <p:cNvPr id="171013" name="Line 5"/>
              <p:cNvSpPr>
                <a:spLocks noChangeShapeType="1"/>
              </p:cNvSpPr>
              <p:nvPr/>
            </p:nvSpPr>
            <p:spPr bwMode="auto">
              <a:xfrm>
                <a:off x="3266" y="2037"/>
                <a:ext cx="0" cy="375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014" name="Line 6"/>
              <p:cNvSpPr>
                <a:spLocks noChangeShapeType="1"/>
              </p:cNvSpPr>
              <p:nvPr/>
            </p:nvSpPr>
            <p:spPr bwMode="auto">
              <a:xfrm>
                <a:off x="3508" y="2037"/>
                <a:ext cx="0" cy="375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015" name="Line 7"/>
              <p:cNvSpPr>
                <a:spLocks noChangeShapeType="1"/>
              </p:cNvSpPr>
              <p:nvPr/>
            </p:nvSpPr>
            <p:spPr bwMode="auto">
              <a:xfrm>
                <a:off x="3612" y="2037"/>
                <a:ext cx="0" cy="375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016" name="Line 8"/>
              <p:cNvSpPr>
                <a:spLocks noChangeShapeType="1"/>
              </p:cNvSpPr>
              <p:nvPr/>
            </p:nvSpPr>
            <p:spPr bwMode="auto">
              <a:xfrm flipH="1">
                <a:off x="4508" y="1737"/>
                <a:ext cx="6" cy="660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017" name="Line 9"/>
              <p:cNvSpPr>
                <a:spLocks noChangeShapeType="1"/>
              </p:cNvSpPr>
              <p:nvPr/>
            </p:nvSpPr>
            <p:spPr bwMode="auto">
              <a:xfrm>
                <a:off x="4173" y="1746"/>
                <a:ext cx="0" cy="660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018" name="Line 10"/>
              <p:cNvSpPr>
                <a:spLocks noChangeShapeType="1"/>
              </p:cNvSpPr>
              <p:nvPr/>
            </p:nvSpPr>
            <p:spPr bwMode="auto">
              <a:xfrm>
                <a:off x="3834" y="2042"/>
                <a:ext cx="0" cy="375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019" name="Line 11"/>
              <p:cNvSpPr>
                <a:spLocks noChangeShapeType="1"/>
              </p:cNvSpPr>
              <p:nvPr/>
            </p:nvSpPr>
            <p:spPr bwMode="auto">
              <a:xfrm flipV="1">
                <a:off x="3371" y="1309"/>
                <a:ext cx="0" cy="707"/>
              </a:xfrm>
              <a:prstGeom prst="line">
                <a:avLst/>
              </a:prstGeom>
              <a:noFill/>
              <a:ln w="9525">
                <a:solidFill>
                  <a:srgbClr val="FF99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021" name="Line 13"/>
              <p:cNvSpPr>
                <a:spLocks noChangeShapeType="1"/>
              </p:cNvSpPr>
              <p:nvPr/>
            </p:nvSpPr>
            <p:spPr bwMode="auto">
              <a:xfrm flipV="1">
                <a:off x="3717" y="1316"/>
                <a:ext cx="0" cy="704"/>
              </a:xfrm>
              <a:prstGeom prst="line">
                <a:avLst/>
              </a:prstGeom>
              <a:noFill/>
              <a:ln w="9525">
                <a:solidFill>
                  <a:srgbClr val="FF99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022" name="Line 14"/>
              <p:cNvSpPr>
                <a:spLocks noChangeShapeType="1"/>
              </p:cNvSpPr>
              <p:nvPr/>
            </p:nvSpPr>
            <p:spPr bwMode="auto">
              <a:xfrm flipV="1">
                <a:off x="3956" y="1291"/>
                <a:ext cx="0" cy="428"/>
              </a:xfrm>
              <a:prstGeom prst="line">
                <a:avLst/>
              </a:prstGeom>
              <a:noFill/>
              <a:ln w="9525">
                <a:solidFill>
                  <a:srgbClr val="FF99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023" name="Line 15"/>
              <p:cNvSpPr>
                <a:spLocks noChangeShapeType="1"/>
              </p:cNvSpPr>
              <p:nvPr/>
            </p:nvSpPr>
            <p:spPr bwMode="auto">
              <a:xfrm flipV="1">
                <a:off x="4383" y="1293"/>
                <a:ext cx="0" cy="428"/>
              </a:xfrm>
              <a:prstGeom prst="line">
                <a:avLst/>
              </a:prstGeom>
              <a:noFill/>
              <a:ln w="9525">
                <a:solidFill>
                  <a:srgbClr val="FF99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024" name="Line 16"/>
              <p:cNvSpPr>
                <a:spLocks noChangeShapeType="1"/>
              </p:cNvSpPr>
              <p:nvPr/>
            </p:nvSpPr>
            <p:spPr bwMode="auto">
              <a:xfrm>
                <a:off x="3555" y="1755"/>
                <a:ext cx="113" cy="0"/>
              </a:xfrm>
              <a:prstGeom prst="line">
                <a:avLst/>
              </a:prstGeom>
              <a:noFill/>
              <a:ln w="508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025" name="Line 17"/>
              <p:cNvSpPr>
                <a:spLocks noChangeShapeType="1"/>
              </p:cNvSpPr>
              <p:nvPr/>
            </p:nvSpPr>
            <p:spPr bwMode="auto">
              <a:xfrm>
                <a:off x="3450" y="1554"/>
                <a:ext cx="113" cy="0"/>
              </a:xfrm>
              <a:prstGeom prst="line">
                <a:avLst/>
              </a:prstGeom>
              <a:noFill/>
              <a:ln w="508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026" name="Line 18"/>
              <p:cNvSpPr>
                <a:spLocks noChangeShapeType="1"/>
              </p:cNvSpPr>
              <p:nvPr/>
            </p:nvSpPr>
            <p:spPr bwMode="auto">
              <a:xfrm>
                <a:off x="3207" y="1905"/>
                <a:ext cx="113" cy="0"/>
              </a:xfrm>
              <a:prstGeom prst="line">
                <a:avLst/>
              </a:prstGeom>
              <a:noFill/>
              <a:ln w="508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027" name="Line 19"/>
              <p:cNvSpPr>
                <a:spLocks noChangeShapeType="1"/>
              </p:cNvSpPr>
              <p:nvPr/>
            </p:nvSpPr>
            <p:spPr bwMode="auto">
              <a:xfrm>
                <a:off x="3321" y="2178"/>
                <a:ext cx="113" cy="0"/>
              </a:xfrm>
              <a:prstGeom prst="line">
                <a:avLst/>
              </a:prstGeom>
              <a:noFill/>
              <a:ln w="508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028" name="Line 20"/>
              <p:cNvSpPr>
                <a:spLocks noChangeShapeType="1"/>
              </p:cNvSpPr>
              <p:nvPr/>
            </p:nvSpPr>
            <p:spPr bwMode="auto">
              <a:xfrm>
                <a:off x="3666" y="2340"/>
                <a:ext cx="113" cy="0"/>
              </a:xfrm>
              <a:prstGeom prst="line">
                <a:avLst/>
              </a:prstGeom>
              <a:noFill/>
              <a:ln w="508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029" name="Line 21"/>
              <p:cNvSpPr>
                <a:spLocks noChangeShapeType="1"/>
              </p:cNvSpPr>
              <p:nvPr/>
            </p:nvSpPr>
            <p:spPr bwMode="auto">
              <a:xfrm>
                <a:off x="3768" y="1980"/>
                <a:ext cx="113" cy="0"/>
              </a:xfrm>
              <a:prstGeom prst="line">
                <a:avLst/>
              </a:prstGeom>
              <a:noFill/>
              <a:ln w="508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030" name="Line 22"/>
              <p:cNvSpPr>
                <a:spLocks noChangeShapeType="1"/>
              </p:cNvSpPr>
              <p:nvPr/>
            </p:nvSpPr>
            <p:spPr bwMode="auto">
              <a:xfrm>
                <a:off x="3903" y="2067"/>
                <a:ext cx="113" cy="0"/>
              </a:xfrm>
              <a:prstGeom prst="line">
                <a:avLst/>
              </a:prstGeom>
              <a:noFill/>
              <a:ln w="508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031" name="Line 23"/>
              <p:cNvSpPr>
                <a:spLocks noChangeShapeType="1"/>
              </p:cNvSpPr>
              <p:nvPr/>
            </p:nvSpPr>
            <p:spPr bwMode="auto">
              <a:xfrm>
                <a:off x="4011" y="1395"/>
                <a:ext cx="113" cy="0"/>
              </a:xfrm>
              <a:prstGeom prst="line">
                <a:avLst/>
              </a:prstGeom>
              <a:noFill/>
              <a:ln w="508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032" name="Line 24"/>
              <p:cNvSpPr>
                <a:spLocks noChangeShapeType="1"/>
              </p:cNvSpPr>
              <p:nvPr/>
            </p:nvSpPr>
            <p:spPr bwMode="auto">
              <a:xfrm>
                <a:off x="4125" y="1614"/>
                <a:ext cx="113" cy="0"/>
              </a:xfrm>
              <a:prstGeom prst="line">
                <a:avLst/>
              </a:prstGeom>
              <a:noFill/>
              <a:ln w="508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033" name="Line 25"/>
              <p:cNvSpPr>
                <a:spLocks noChangeShapeType="1"/>
              </p:cNvSpPr>
              <p:nvPr/>
            </p:nvSpPr>
            <p:spPr bwMode="auto">
              <a:xfrm>
                <a:off x="4224" y="2256"/>
                <a:ext cx="113" cy="0"/>
              </a:xfrm>
              <a:prstGeom prst="line">
                <a:avLst/>
              </a:prstGeom>
              <a:noFill/>
              <a:ln w="508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034" name="Line 26"/>
              <p:cNvSpPr>
                <a:spLocks noChangeShapeType="1"/>
              </p:cNvSpPr>
              <p:nvPr/>
            </p:nvSpPr>
            <p:spPr bwMode="auto">
              <a:xfrm>
                <a:off x="4338" y="1896"/>
                <a:ext cx="113" cy="0"/>
              </a:xfrm>
              <a:prstGeom prst="line">
                <a:avLst/>
              </a:prstGeom>
              <a:noFill/>
              <a:ln w="508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035" name="Line 27"/>
              <p:cNvSpPr>
                <a:spLocks noChangeShapeType="1"/>
              </p:cNvSpPr>
              <p:nvPr/>
            </p:nvSpPr>
            <p:spPr bwMode="auto">
              <a:xfrm>
                <a:off x="4455" y="1506"/>
                <a:ext cx="113" cy="0"/>
              </a:xfrm>
              <a:prstGeom prst="line">
                <a:avLst/>
              </a:prstGeom>
              <a:noFill/>
              <a:ln w="508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036" name="Line 28"/>
              <p:cNvSpPr>
                <a:spLocks noChangeShapeType="1"/>
              </p:cNvSpPr>
              <p:nvPr/>
            </p:nvSpPr>
            <p:spPr bwMode="auto">
              <a:xfrm>
                <a:off x="3267" y="1926"/>
                <a:ext cx="0" cy="93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037" name="Line 29"/>
              <p:cNvSpPr>
                <a:spLocks noChangeShapeType="1"/>
              </p:cNvSpPr>
              <p:nvPr/>
            </p:nvSpPr>
            <p:spPr bwMode="auto">
              <a:xfrm>
                <a:off x="3507" y="1572"/>
                <a:ext cx="0" cy="441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038" name="Line 30"/>
              <p:cNvSpPr>
                <a:spLocks noChangeShapeType="1"/>
              </p:cNvSpPr>
              <p:nvPr/>
            </p:nvSpPr>
            <p:spPr bwMode="auto">
              <a:xfrm flipH="1">
                <a:off x="3609" y="1770"/>
                <a:ext cx="3" cy="252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039" name="Line 31"/>
              <p:cNvSpPr>
                <a:spLocks noChangeShapeType="1"/>
              </p:cNvSpPr>
              <p:nvPr/>
            </p:nvSpPr>
            <p:spPr bwMode="auto">
              <a:xfrm>
                <a:off x="3834" y="1995"/>
                <a:ext cx="0" cy="39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040" name="Line 32"/>
              <p:cNvSpPr>
                <a:spLocks noChangeShapeType="1"/>
              </p:cNvSpPr>
              <p:nvPr/>
            </p:nvSpPr>
            <p:spPr bwMode="auto">
              <a:xfrm>
                <a:off x="4173" y="1635"/>
                <a:ext cx="0" cy="93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041" name="Line 33"/>
              <p:cNvSpPr>
                <a:spLocks noChangeShapeType="1"/>
              </p:cNvSpPr>
              <p:nvPr/>
            </p:nvSpPr>
            <p:spPr bwMode="auto">
              <a:xfrm flipH="1">
                <a:off x="4512" y="1527"/>
                <a:ext cx="3" cy="189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042" name="Line 34"/>
              <p:cNvSpPr>
                <a:spLocks noChangeShapeType="1"/>
              </p:cNvSpPr>
              <p:nvPr/>
            </p:nvSpPr>
            <p:spPr bwMode="auto">
              <a:xfrm>
                <a:off x="3369" y="2040"/>
                <a:ext cx="3" cy="126"/>
              </a:xfrm>
              <a:prstGeom prst="line">
                <a:avLst/>
              </a:prstGeom>
              <a:noFill/>
              <a:ln w="9525">
                <a:solidFill>
                  <a:srgbClr val="FF990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043" name="Line 35"/>
              <p:cNvSpPr>
                <a:spLocks noChangeShapeType="1"/>
              </p:cNvSpPr>
              <p:nvPr/>
            </p:nvSpPr>
            <p:spPr bwMode="auto">
              <a:xfrm>
                <a:off x="3714" y="2040"/>
                <a:ext cx="3" cy="279"/>
              </a:xfrm>
              <a:prstGeom prst="line">
                <a:avLst/>
              </a:prstGeom>
              <a:noFill/>
              <a:ln w="9525">
                <a:solidFill>
                  <a:srgbClr val="FF990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044" name="Line 36"/>
              <p:cNvSpPr>
                <a:spLocks noChangeShapeType="1"/>
              </p:cNvSpPr>
              <p:nvPr/>
            </p:nvSpPr>
            <p:spPr bwMode="auto">
              <a:xfrm>
                <a:off x="4383" y="1743"/>
                <a:ext cx="0" cy="132"/>
              </a:xfrm>
              <a:prstGeom prst="line">
                <a:avLst/>
              </a:prstGeom>
              <a:noFill/>
              <a:ln w="9525">
                <a:solidFill>
                  <a:srgbClr val="FF990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045" name="Line 37"/>
              <p:cNvSpPr>
                <a:spLocks noChangeShapeType="1"/>
              </p:cNvSpPr>
              <p:nvPr/>
            </p:nvSpPr>
            <p:spPr bwMode="auto">
              <a:xfrm>
                <a:off x="3957" y="1740"/>
                <a:ext cx="0" cy="312"/>
              </a:xfrm>
              <a:prstGeom prst="line">
                <a:avLst/>
              </a:prstGeom>
              <a:noFill/>
              <a:ln w="9525">
                <a:solidFill>
                  <a:srgbClr val="FF990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101" name="Line 93"/>
              <p:cNvSpPr>
                <a:spLocks noChangeShapeType="1"/>
              </p:cNvSpPr>
              <p:nvPr/>
            </p:nvSpPr>
            <p:spPr bwMode="auto">
              <a:xfrm flipV="1">
                <a:off x="4287" y="1293"/>
                <a:ext cx="0" cy="428"/>
              </a:xfrm>
              <a:prstGeom prst="line">
                <a:avLst/>
              </a:prstGeom>
              <a:noFill/>
              <a:ln w="9525">
                <a:solidFill>
                  <a:srgbClr val="FF99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102" name="Line 94"/>
              <p:cNvSpPr>
                <a:spLocks noChangeShapeType="1"/>
              </p:cNvSpPr>
              <p:nvPr/>
            </p:nvSpPr>
            <p:spPr bwMode="auto">
              <a:xfrm>
                <a:off x="4287" y="1743"/>
                <a:ext cx="0" cy="488"/>
              </a:xfrm>
              <a:prstGeom prst="line">
                <a:avLst/>
              </a:prstGeom>
              <a:noFill/>
              <a:ln w="9525">
                <a:solidFill>
                  <a:srgbClr val="FF990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103" name="Line 95"/>
              <p:cNvSpPr>
                <a:spLocks noChangeShapeType="1"/>
              </p:cNvSpPr>
              <p:nvPr/>
            </p:nvSpPr>
            <p:spPr bwMode="auto">
              <a:xfrm>
                <a:off x="4057" y="1742"/>
                <a:ext cx="0" cy="660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104" name="Line 96"/>
              <p:cNvSpPr>
                <a:spLocks noChangeShapeType="1"/>
              </p:cNvSpPr>
              <p:nvPr/>
            </p:nvSpPr>
            <p:spPr bwMode="auto">
              <a:xfrm>
                <a:off x="4057" y="1415"/>
                <a:ext cx="0" cy="309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Dithering</a:t>
            </a:r>
            <a:endParaRPr lang="en-US"/>
          </a:p>
        </p:txBody>
      </p:sp>
      <p:sp>
        <p:nvSpPr>
          <p:cNvPr id="303109" name="Rectangle 5"/>
          <p:cNvSpPr>
            <a:spLocks noChangeArrowheads="1"/>
          </p:cNvSpPr>
          <p:nvPr/>
        </p:nvSpPr>
        <p:spPr bwMode="auto">
          <a:xfrm>
            <a:off x="633413" y="2255838"/>
            <a:ext cx="4105275" cy="2227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just"/>
            <a:r>
              <a:rPr lang="sk-SK" dirty="0"/>
              <a:t>Najrozšírenejšie metódy </a:t>
            </a:r>
          </a:p>
          <a:p>
            <a:pPr algn="just"/>
            <a:endParaRPr lang="sk-SK" dirty="0"/>
          </a:p>
          <a:p>
            <a:pPr algn="just"/>
            <a:r>
              <a:rPr lang="sk-SK" dirty="0" err="1"/>
              <a:t>ordered</a:t>
            </a:r>
            <a:r>
              <a:rPr lang="sk-SK" dirty="0"/>
              <a:t> </a:t>
            </a:r>
            <a:r>
              <a:rPr lang="sk-SK" dirty="0" err="1"/>
              <a:t>dithering</a:t>
            </a:r>
            <a:r>
              <a:rPr lang="sk-SK" dirty="0"/>
              <a:t> </a:t>
            </a:r>
          </a:p>
          <a:p>
            <a:pPr algn="just"/>
            <a:endParaRPr lang="sk-SK" dirty="0"/>
          </a:p>
          <a:p>
            <a:pPr algn="just"/>
            <a:r>
              <a:rPr lang="sk-SK" dirty="0" err="1"/>
              <a:t>error</a:t>
            </a:r>
            <a:r>
              <a:rPr lang="sk-SK" dirty="0"/>
              <a:t> </a:t>
            </a:r>
            <a:r>
              <a:rPr lang="sk-SK" dirty="0" err="1"/>
              <a:t>diffusion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Ordered dithering</a:t>
            </a:r>
            <a:endParaRPr lang="en-US"/>
          </a:p>
        </p:txBody>
      </p:sp>
      <p:sp>
        <p:nvSpPr>
          <p:cNvPr id="374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0838" y="1905000"/>
            <a:ext cx="8229600" cy="2066925"/>
          </a:xfrm>
        </p:spPr>
        <p:txBody>
          <a:bodyPr/>
          <a:lstStyle/>
          <a:p>
            <a:r>
              <a:rPr lang="sk-SK" dirty="0" smtClean="0"/>
              <a:t>Aplikovanie </a:t>
            </a:r>
            <a:r>
              <a:rPr lang="sk-SK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prahovej mapy</a:t>
            </a:r>
            <a:r>
              <a:rPr lang="sk-SK" dirty="0" smtClean="0"/>
              <a:t> na obrazové body, čo spôsobuje že niektoré body sú zobrazované inou farbou</a:t>
            </a:r>
            <a:endParaRPr lang="sk-SK" dirty="0"/>
          </a:p>
        </p:txBody>
      </p:sp>
      <p:grpSp>
        <p:nvGrpSpPr>
          <p:cNvPr id="374844" name="Group 60"/>
          <p:cNvGrpSpPr>
            <a:grpSpLocks/>
          </p:cNvGrpSpPr>
          <p:nvPr/>
        </p:nvGrpSpPr>
        <p:grpSpPr bwMode="auto">
          <a:xfrm>
            <a:off x="3538538" y="3817938"/>
            <a:ext cx="3368675" cy="2605087"/>
            <a:chOff x="2878" y="983"/>
            <a:chExt cx="2122" cy="1641"/>
          </a:xfrm>
        </p:grpSpPr>
        <p:pic>
          <p:nvPicPr>
            <p:cNvPr id="374789" name="Picture 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78" y="983"/>
              <a:ext cx="2122" cy="1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74807" name="Group 23"/>
            <p:cNvGrpSpPr>
              <a:grpSpLocks/>
            </p:cNvGrpSpPr>
            <p:nvPr/>
          </p:nvGrpSpPr>
          <p:grpSpPr bwMode="auto">
            <a:xfrm>
              <a:off x="3235" y="1375"/>
              <a:ext cx="1361" cy="1126"/>
              <a:chOff x="3207" y="1291"/>
              <a:chExt cx="1361" cy="1126"/>
            </a:xfrm>
          </p:grpSpPr>
          <p:sp>
            <p:nvSpPr>
              <p:cNvPr id="374808" name="Line 24"/>
              <p:cNvSpPr>
                <a:spLocks noChangeShapeType="1"/>
              </p:cNvSpPr>
              <p:nvPr/>
            </p:nvSpPr>
            <p:spPr bwMode="auto">
              <a:xfrm>
                <a:off x="3266" y="2037"/>
                <a:ext cx="0" cy="375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4809" name="Line 25"/>
              <p:cNvSpPr>
                <a:spLocks noChangeShapeType="1"/>
              </p:cNvSpPr>
              <p:nvPr/>
            </p:nvSpPr>
            <p:spPr bwMode="auto">
              <a:xfrm>
                <a:off x="3508" y="2037"/>
                <a:ext cx="0" cy="375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4810" name="Line 26"/>
              <p:cNvSpPr>
                <a:spLocks noChangeShapeType="1"/>
              </p:cNvSpPr>
              <p:nvPr/>
            </p:nvSpPr>
            <p:spPr bwMode="auto">
              <a:xfrm>
                <a:off x="3612" y="2037"/>
                <a:ext cx="0" cy="375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4811" name="Line 27"/>
              <p:cNvSpPr>
                <a:spLocks noChangeShapeType="1"/>
              </p:cNvSpPr>
              <p:nvPr/>
            </p:nvSpPr>
            <p:spPr bwMode="auto">
              <a:xfrm flipH="1">
                <a:off x="4508" y="1737"/>
                <a:ext cx="6" cy="660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4812" name="Line 28"/>
              <p:cNvSpPr>
                <a:spLocks noChangeShapeType="1"/>
              </p:cNvSpPr>
              <p:nvPr/>
            </p:nvSpPr>
            <p:spPr bwMode="auto">
              <a:xfrm>
                <a:off x="4173" y="1746"/>
                <a:ext cx="0" cy="660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4813" name="Line 29"/>
              <p:cNvSpPr>
                <a:spLocks noChangeShapeType="1"/>
              </p:cNvSpPr>
              <p:nvPr/>
            </p:nvSpPr>
            <p:spPr bwMode="auto">
              <a:xfrm>
                <a:off x="3834" y="2042"/>
                <a:ext cx="0" cy="375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4814" name="Line 30"/>
              <p:cNvSpPr>
                <a:spLocks noChangeShapeType="1"/>
              </p:cNvSpPr>
              <p:nvPr/>
            </p:nvSpPr>
            <p:spPr bwMode="auto">
              <a:xfrm flipV="1">
                <a:off x="3371" y="1309"/>
                <a:ext cx="0" cy="707"/>
              </a:xfrm>
              <a:prstGeom prst="line">
                <a:avLst/>
              </a:prstGeom>
              <a:noFill/>
              <a:ln w="9525">
                <a:solidFill>
                  <a:srgbClr val="FF99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4815" name="Line 31"/>
              <p:cNvSpPr>
                <a:spLocks noChangeShapeType="1"/>
              </p:cNvSpPr>
              <p:nvPr/>
            </p:nvSpPr>
            <p:spPr bwMode="auto">
              <a:xfrm flipV="1">
                <a:off x="3717" y="1316"/>
                <a:ext cx="0" cy="704"/>
              </a:xfrm>
              <a:prstGeom prst="line">
                <a:avLst/>
              </a:prstGeom>
              <a:noFill/>
              <a:ln w="9525">
                <a:solidFill>
                  <a:srgbClr val="FF99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4816" name="Line 32"/>
              <p:cNvSpPr>
                <a:spLocks noChangeShapeType="1"/>
              </p:cNvSpPr>
              <p:nvPr/>
            </p:nvSpPr>
            <p:spPr bwMode="auto">
              <a:xfrm flipV="1">
                <a:off x="3956" y="1291"/>
                <a:ext cx="0" cy="428"/>
              </a:xfrm>
              <a:prstGeom prst="line">
                <a:avLst/>
              </a:prstGeom>
              <a:noFill/>
              <a:ln w="9525">
                <a:solidFill>
                  <a:srgbClr val="FF99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4817" name="Line 33"/>
              <p:cNvSpPr>
                <a:spLocks noChangeShapeType="1"/>
              </p:cNvSpPr>
              <p:nvPr/>
            </p:nvSpPr>
            <p:spPr bwMode="auto">
              <a:xfrm flipV="1">
                <a:off x="4383" y="1293"/>
                <a:ext cx="0" cy="428"/>
              </a:xfrm>
              <a:prstGeom prst="line">
                <a:avLst/>
              </a:prstGeom>
              <a:noFill/>
              <a:ln w="9525">
                <a:solidFill>
                  <a:srgbClr val="FF99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4818" name="Line 34"/>
              <p:cNvSpPr>
                <a:spLocks noChangeShapeType="1"/>
              </p:cNvSpPr>
              <p:nvPr/>
            </p:nvSpPr>
            <p:spPr bwMode="auto">
              <a:xfrm>
                <a:off x="3555" y="1755"/>
                <a:ext cx="113" cy="0"/>
              </a:xfrm>
              <a:prstGeom prst="line">
                <a:avLst/>
              </a:prstGeom>
              <a:noFill/>
              <a:ln w="508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4819" name="Line 35"/>
              <p:cNvSpPr>
                <a:spLocks noChangeShapeType="1"/>
              </p:cNvSpPr>
              <p:nvPr/>
            </p:nvSpPr>
            <p:spPr bwMode="auto">
              <a:xfrm>
                <a:off x="3450" y="1554"/>
                <a:ext cx="113" cy="0"/>
              </a:xfrm>
              <a:prstGeom prst="line">
                <a:avLst/>
              </a:prstGeom>
              <a:noFill/>
              <a:ln w="508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4820" name="Line 36"/>
              <p:cNvSpPr>
                <a:spLocks noChangeShapeType="1"/>
              </p:cNvSpPr>
              <p:nvPr/>
            </p:nvSpPr>
            <p:spPr bwMode="auto">
              <a:xfrm>
                <a:off x="3207" y="1905"/>
                <a:ext cx="113" cy="0"/>
              </a:xfrm>
              <a:prstGeom prst="line">
                <a:avLst/>
              </a:prstGeom>
              <a:noFill/>
              <a:ln w="508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4821" name="Line 37"/>
              <p:cNvSpPr>
                <a:spLocks noChangeShapeType="1"/>
              </p:cNvSpPr>
              <p:nvPr/>
            </p:nvSpPr>
            <p:spPr bwMode="auto">
              <a:xfrm>
                <a:off x="3321" y="2178"/>
                <a:ext cx="113" cy="0"/>
              </a:xfrm>
              <a:prstGeom prst="line">
                <a:avLst/>
              </a:prstGeom>
              <a:noFill/>
              <a:ln w="508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4822" name="Line 38"/>
              <p:cNvSpPr>
                <a:spLocks noChangeShapeType="1"/>
              </p:cNvSpPr>
              <p:nvPr/>
            </p:nvSpPr>
            <p:spPr bwMode="auto">
              <a:xfrm>
                <a:off x="3666" y="2340"/>
                <a:ext cx="113" cy="0"/>
              </a:xfrm>
              <a:prstGeom prst="line">
                <a:avLst/>
              </a:prstGeom>
              <a:noFill/>
              <a:ln w="508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4823" name="Line 39"/>
              <p:cNvSpPr>
                <a:spLocks noChangeShapeType="1"/>
              </p:cNvSpPr>
              <p:nvPr/>
            </p:nvSpPr>
            <p:spPr bwMode="auto">
              <a:xfrm>
                <a:off x="3768" y="1980"/>
                <a:ext cx="113" cy="0"/>
              </a:xfrm>
              <a:prstGeom prst="line">
                <a:avLst/>
              </a:prstGeom>
              <a:noFill/>
              <a:ln w="508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4824" name="Line 40"/>
              <p:cNvSpPr>
                <a:spLocks noChangeShapeType="1"/>
              </p:cNvSpPr>
              <p:nvPr/>
            </p:nvSpPr>
            <p:spPr bwMode="auto">
              <a:xfrm>
                <a:off x="3903" y="2067"/>
                <a:ext cx="113" cy="0"/>
              </a:xfrm>
              <a:prstGeom prst="line">
                <a:avLst/>
              </a:prstGeom>
              <a:noFill/>
              <a:ln w="508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4825" name="Line 41"/>
              <p:cNvSpPr>
                <a:spLocks noChangeShapeType="1"/>
              </p:cNvSpPr>
              <p:nvPr/>
            </p:nvSpPr>
            <p:spPr bwMode="auto">
              <a:xfrm>
                <a:off x="4011" y="1395"/>
                <a:ext cx="113" cy="0"/>
              </a:xfrm>
              <a:prstGeom prst="line">
                <a:avLst/>
              </a:prstGeom>
              <a:noFill/>
              <a:ln w="508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4826" name="Line 42"/>
              <p:cNvSpPr>
                <a:spLocks noChangeShapeType="1"/>
              </p:cNvSpPr>
              <p:nvPr/>
            </p:nvSpPr>
            <p:spPr bwMode="auto">
              <a:xfrm>
                <a:off x="4125" y="1614"/>
                <a:ext cx="113" cy="0"/>
              </a:xfrm>
              <a:prstGeom prst="line">
                <a:avLst/>
              </a:prstGeom>
              <a:noFill/>
              <a:ln w="508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4827" name="Line 43"/>
              <p:cNvSpPr>
                <a:spLocks noChangeShapeType="1"/>
              </p:cNvSpPr>
              <p:nvPr/>
            </p:nvSpPr>
            <p:spPr bwMode="auto">
              <a:xfrm>
                <a:off x="4224" y="2256"/>
                <a:ext cx="113" cy="0"/>
              </a:xfrm>
              <a:prstGeom prst="line">
                <a:avLst/>
              </a:prstGeom>
              <a:noFill/>
              <a:ln w="508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4828" name="Line 44"/>
              <p:cNvSpPr>
                <a:spLocks noChangeShapeType="1"/>
              </p:cNvSpPr>
              <p:nvPr/>
            </p:nvSpPr>
            <p:spPr bwMode="auto">
              <a:xfrm>
                <a:off x="4338" y="1896"/>
                <a:ext cx="113" cy="0"/>
              </a:xfrm>
              <a:prstGeom prst="line">
                <a:avLst/>
              </a:prstGeom>
              <a:noFill/>
              <a:ln w="508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4829" name="Line 45"/>
              <p:cNvSpPr>
                <a:spLocks noChangeShapeType="1"/>
              </p:cNvSpPr>
              <p:nvPr/>
            </p:nvSpPr>
            <p:spPr bwMode="auto">
              <a:xfrm>
                <a:off x="4455" y="1506"/>
                <a:ext cx="113" cy="0"/>
              </a:xfrm>
              <a:prstGeom prst="line">
                <a:avLst/>
              </a:prstGeom>
              <a:noFill/>
              <a:ln w="508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4830" name="Line 46"/>
              <p:cNvSpPr>
                <a:spLocks noChangeShapeType="1"/>
              </p:cNvSpPr>
              <p:nvPr/>
            </p:nvSpPr>
            <p:spPr bwMode="auto">
              <a:xfrm>
                <a:off x="3267" y="1926"/>
                <a:ext cx="0" cy="93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4831" name="Line 47"/>
              <p:cNvSpPr>
                <a:spLocks noChangeShapeType="1"/>
              </p:cNvSpPr>
              <p:nvPr/>
            </p:nvSpPr>
            <p:spPr bwMode="auto">
              <a:xfrm>
                <a:off x="3507" y="1572"/>
                <a:ext cx="0" cy="441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4832" name="Line 48"/>
              <p:cNvSpPr>
                <a:spLocks noChangeShapeType="1"/>
              </p:cNvSpPr>
              <p:nvPr/>
            </p:nvSpPr>
            <p:spPr bwMode="auto">
              <a:xfrm flipH="1">
                <a:off x="3609" y="1770"/>
                <a:ext cx="3" cy="252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4833" name="Line 49"/>
              <p:cNvSpPr>
                <a:spLocks noChangeShapeType="1"/>
              </p:cNvSpPr>
              <p:nvPr/>
            </p:nvSpPr>
            <p:spPr bwMode="auto">
              <a:xfrm>
                <a:off x="3834" y="1995"/>
                <a:ext cx="0" cy="39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4834" name="Line 50"/>
              <p:cNvSpPr>
                <a:spLocks noChangeShapeType="1"/>
              </p:cNvSpPr>
              <p:nvPr/>
            </p:nvSpPr>
            <p:spPr bwMode="auto">
              <a:xfrm>
                <a:off x="4173" y="1635"/>
                <a:ext cx="0" cy="93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4835" name="Line 51"/>
              <p:cNvSpPr>
                <a:spLocks noChangeShapeType="1"/>
              </p:cNvSpPr>
              <p:nvPr/>
            </p:nvSpPr>
            <p:spPr bwMode="auto">
              <a:xfrm flipH="1">
                <a:off x="4512" y="1527"/>
                <a:ext cx="3" cy="189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4836" name="Line 52"/>
              <p:cNvSpPr>
                <a:spLocks noChangeShapeType="1"/>
              </p:cNvSpPr>
              <p:nvPr/>
            </p:nvSpPr>
            <p:spPr bwMode="auto">
              <a:xfrm>
                <a:off x="3369" y="2040"/>
                <a:ext cx="3" cy="126"/>
              </a:xfrm>
              <a:prstGeom prst="line">
                <a:avLst/>
              </a:prstGeom>
              <a:noFill/>
              <a:ln w="9525">
                <a:solidFill>
                  <a:srgbClr val="FF990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4837" name="Line 53"/>
              <p:cNvSpPr>
                <a:spLocks noChangeShapeType="1"/>
              </p:cNvSpPr>
              <p:nvPr/>
            </p:nvSpPr>
            <p:spPr bwMode="auto">
              <a:xfrm>
                <a:off x="3714" y="2040"/>
                <a:ext cx="3" cy="279"/>
              </a:xfrm>
              <a:prstGeom prst="line">
                <a:avLst/>
              </a:prstGeom>
              <a:noFill/>
              <a:ln w="9525">
                <a:solidFill>
                  <a:srgbClr val="FF990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4838" name="Line 54"/>
              <p:cNvSpPr>
                <a:spLocks noChangeShapeType="1"/>
              </p:cNvSpPr>
              <p:nvPr/>
            </p:nvSpPr>
            <p:spPr bwMode="auto">
              <a:xfrm>
                <a:off x="4383" y="1743"/>
                <a:ext cx="0" cy="132"/>
              </a:xfrm>
              <a:prstGeom prst="line">
                <a:avLst/>
              </a:prstGeom>
              <a:noFill/>
              <a:ln w="9525">
                <a:solidFill>
                  <a:srgbClr val="FF990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4839" name="Line 55"/>
              <p:cNvSpPr>
                <a:spLocks noChangeShapeType="1"/>
              </p:cNvSpPr>
              <p:nvPr/>
            </p:nvSpPr>
            <p:spPr bwMode="auto">
              <a:xfrm>
                <a:off x="3957" y="1740"/>
                <a:ext cx="0" cy="312"/>
              </a:xfrm>
              <a:prstGeom prst="line">
                <a:avLst/>
              </a:prstGeom>
              <a:noFill/>
              <a:ln w="9525">
                <a:solidFill>
                  <a:srgbClr val="FF990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4840" name="Line 56"/>
              <p:cNvSpPr>
                <a:spLocks noChangeShapeType="1"/>
              </p:cNvSpPr>
              <p:nvPr/>
            </p:nvSpPr>
            <p:spPr bwMode="auto">
              <a:xfrm flipV="1">
                <a:off x="4287" y="1293"/>
                <a:ext cx="0" cy="428"/>
              </a:xfrm>
              <a:prstGeom prst="line">
                <a:avLst/>
              </a:prstGeom>
              <a:noFill/>
              <a:ln w="9525">
                <a:solidFill>
                  <a:srgbClr val="FF99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4841" name="Line 57"/>
              <p:cNvSpPr>
                <a:spLocks noChangeShapeType="1"/>
              </p:cNvSpPr>
              <p:nvPr/>
            </p:nvSpPr>
            <p:spPr bwMode="auto">
              <a:xfrm>
                <a:off x="4287" y="1743"/>
                <a:ext cx="0" cy="488"/>
              </a:xfrm>
              <a:prstGeom prst="line">
                <a:avLst/>
              </a:prstGeom>
              <a:noFill/>
              <a:ln w="9525">
                <a:solidFill>
                  <a:srgbClr val="FF990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4842" name="Line 58"/>
              <p:cNvSpPr>
                <a:spLocks noChangeShapeType="1"/>
              </p:cNvSpPr>
              <p:nvPr/>
            </p:nvSpPr>
            <p:spPr bwMode="auto">
              <a:xfrm>
                <a:off x="4057" y="1742"/>
                <a:ext cx="0" cy="660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4843" name="Line 59"/>
              <p:cNvSpPr>
                <a:spLocks noChangeShapeType="1"/>
              </p:cNvSpPr>
              <p:nvPr/>
            </p:nvSpPr>
            <p:spPr bwMode="auto">
              <a:xfrm>
                <a:off x="4057" y="1415"/>
                <a:ext cx="0" cy="309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Ordered dithering</a:t>
            </a:r>
            <a:endParaRPr lang="en-US"/>
          </a:p>
        </p:txBody>
      </p:sp>
      <p:sp>
        <p:nvSpPr>
          <p:cNvPr id="305158" name="Rectangle 6"/>
          <p:cNvSpPr>
            <a:spLocks noChangeArrowheads="1"/>
          </p:cNvSpPr>
          <p:nvPr/>
        </p:nvSpPr>
        <p:spPr bwMode="auto">
          <a:xfrm>
            <a:off x="677863" y="1566863"/>
            <a:ext cx="8064500" cy="2227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>
              <a:buFontTx/>
              <a:buChar char="•"/>
              <a:tabLst>
                <a:tab pos="465138" algn="l"/>
              </a:tabLst>
            </a:pPr>
            <a:r>
              <a:rPr lang="sk-SK" dirty="0" smtClean="0">
                <a:cs typeface="Times New Roman" pitchFamily="18" charset="0"/>
              </a:rPr>
              <a:t> obraz rozdelíme na </a:t>
            </a:r>
            <a:r>
              <a:rPr lang="sk-SK" dirty="0" smtClean="0"/>
              <a:t>bloky veľkosti </a:t>
            </a:r>
            <a:r>
              <a:rPr lang="sk-SK" i="1" dirty="0" smtClean="0">
                <a:cs typeface="Times New Roman" pitchFamily="18" charset="0"/>
              </a:rPr>
              <a:t>n </a:t>
            </a:r>
            <a:r>
              <a:rPr lang="sk-SK" dirty="0" smtClean="0">
                <a:cs typeface="Times New Roman" pitchFamily="18" charset="0"/>
              </a:rPr>
              <a:t>x</a:t>
            </a:r>
            <a:r>
              <a:rPr lang="sk-SK" i="1" dirty="0" smtClean="0">
                <a:cs typeface="Times New Roman" pitchFamily="18" charset="0"/>
              </a:rPr>
              <a:t> n </a:t>
            </a:r>
            <a:endParaRPr lang="sk-SK" dirty="0" smtClean="0"/>
          </a:p>
          <a:p>
            <a:pPr algn="l">
              <a:buFontTx/>
              <a:buChar char="•"/>
              <a:tabLst>
                <a:tab pos="465138" algn="l"/>
              </a:tabLst>
            </a:pPr>
            <a:r>
              <a:rPr lang="sk-SK" dirty="0" smtClean="0">
                <a:cs typeface="Times New Roman" pitchFamily="18" charset="0"/>
              </a:rPr>
              <a:t> ka</a:t>
            </a:r>
            <a:r>
              <a:rPr lang="sk-SK" dirty="0" smtClean="0"/>
              <a:t>ž</a:t>
            </a:r>
            <a:r>
              <a:rPr lang="sk-SK" dirty="0" smtClean="0">
                <a:cs typeface="Times New Roman" pitchFamily="18" charset="0"/>
              </a:rPr>
              <a:t>dý blok sa spracuje samostatne</a:t>
            </a:r>
          </a:p>
          <a:p>
            <a:pPr algn="l">
              <a:buFontTx/>
              <a:buChar char="•"/>
              <a:tabLst>
                <a:tab pos="465138" algn="l"/>
              </a:tabLst>
            </a:pPr>
            <a:r>
              <a:rPr lang="sk-SK" dirty="0" smtClean="0"/>
              <a:t> každý pixel bloku sa porovná s určeným prahom</a:t>
            </a:r>
          </a:p>
          <a:p>
            <a:pPr algn="l" eaLnBrk="0" hangingPunct="0">
              <a:buFontTx/>
              <a:buChar char="•"/>
              <a:tabLst>
                <a:tab pos="465138" algn="l"/>
              </a:tabLst>
            </a:pPr>
            <a:r>
              <a:rPr lang="sk-SK" dirty="0" smtClean="0"/>
              <a:t> p</a:t>
            </a:r>
            <a:r>
              <a:rPr lang="sk-SK" dirty="0" smtClean="0">
                <a:cs typeface="Times New Roman" pitchFamily="18" charset="0"/>
              </a:rPr>
              <a:t>rahové hodnoty sú dané generátorom   	pseudonáhodných </a:t>
            </a:r>
            <a:r>
              <a:rPr lang="sk-SK" dirty="0" smtClean="0"/>
              <a:t>č</a:t>
            </a:r>
            <a:r>
              <a:rPr lang="sk-SK" dirty="0" smtClean="0">
                <a:cs typeface="Times New Roman" pitchFamily="18" charset="0"/>
              </a:rPr>
              <a:t>ísel</a:t>
            </a:r>
            <a:endParaRPr lang="sk-SK" dirty="0">
              <a:cs typeface="Times New Roman" pitchFamily="18" charset="0"/>
            </a:endParaRPr>
          </a:p>
        </p:txBody>
      </p:sp>
      <p:pic>
        <p:nvPicPr>
          <p:cNvPr id="30515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00" y="3894138"/>
            <a:ext cx="3138488" cy="909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5159" name="Rectangle 7"/>
          <p:cNvSpPr>
            <a:spLocks noChangeArrowheads="1"/>
          </p:cNvSpPr>
          <p:nvPr/>
        </p:nvSpPr>
        <p:spPr bwMode="auto">
          <a:xfrm>
            <a:off x="706438" y="4756150"/>
            <a:ext cx="7464425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just">
              <a:tabLst>
                <a:tab pos="690563" algn="l"/>
              </a:tabLst>
            </a:pPr>
            <a:r>
              <a:rPr lang="sk-SK" i="1" dirty="0">
                <a:cs typeface="Times New Roman" pitchFamily="18" charset="0"/>
              </a:rPr>
              <a:t>n </a:t>
            </a:r>
            <a:r>
              <a:rPr lang="sk-SK" dirty="0"/>
              <a:t>–</a:t>
            </a:r>
            <a:r>
              <a:rPr lang="sk-SK" dirty="0">
                <a:cs typeface="Times New Roman" pitchFamily="18" charset="0"/>
              </a:rPr>
              <a:t> ve</a:t>
            </a:r>
            <a:r>
              <a:rPr lang="sk-SK" dirty="0"/>
              <a:t>ľ</a:t>
            </a:r>
            <a:r>
              <a:rPr lang="sk-SK" dirty="0">
                <a:cs typeface="Times New Roman" pitchFamily="18" charset="0"/>
              </a:rPr>
              <a:t>kos</a:t>
            </a:r>
            <a:r>
              <a:rPr lang="sk-SK" dirty="0"/>
              <a:t>ť</a:t>
            </a:r>
            <a:r>
              <a:rPr lang="sk-SK" dirty="0">
                <a:cs typeface="Times New Roman" pitchFamily="18" charset="0"/>
              </a:rPr>
              <a:t> matice </a:t>
            </a:r>
            <a:endParaRPr lang="sk-SK" dirty="0"/>
          </a:p>
          <a:p>
            <a:pPr algn="just" eaLnBrk="0" hangingPunct="0">
              <a:tabLst>
                <a:tab pos="690563" algn="l"/>
              </a:tabLst>
            </a:pPr>
            <a:r>
              <a:rPr lang="sk-SK" i="1" dirty="0" err="1">
                <a:cs typeface="Times New Roman" pitchFamily="18" charset="0"/>
              </a:rPr>
              <a:t>k</a:t>
            </a:r>
            <a:r>
              <a:rPr lang="sk-SK" sz="1800" i="1" dirty="0" err="1">
                <a:cs typeface="Times New Roman" pitchFamily="18" charset="0"/>
              </a:rPr>
              <a:t>i</a:t>
            </a:r>
            <a:r>
              <a:rPr lang="sk-SK" sz="1800" dirty="0" err="1">
                <a:cs typeface="Times New Roman" pitchFamily="18" charset="0"/>
              </a:rPr>
              <a:t>,</a:t>
            </a:r>
            <a:r>
              <a:rPr lang="sk-SK" sz="1800" i="1" dirty="0" err="1">
                <a:cs typeface="Times New Roman" pitchFamily="18" charset="0"/>
              </a:rPr>
              <a:t>j</a:t>
            </a:r>
            <a:r>
              <a:rPr lang="sk-SK" i="1" dirty="0">
                <a:cs typeface="Times New Roman" pitchFamily="18" charset="0"/>
              </a:rPr>
              <a:t> </a:t>
            </a:r>
            <a:r>
              <a:rPr lang="sk-SK" dirty="0"/>
              <a:t>–</a:t>
            </a:r>
            <a:r>
              <a:rPr lang="sk-SK" dirty="0">
                <a:cs typeface="Times New Roman" pitchFamily="18" charset="0"/>
              </a:rPr>
              <a:t> zodpovedajúca pseudonáhodná hodnota </a:t>
            </a:r>
            <a:endParaRPr lang="sk-SK" dirty="0"/>
          </a:p>
          <a:p>
            <a:pPr algn="just" eaLnBrk="0" hangingPunct="0">
              <a:tabLst>
                <a:tab pos="690563" algn="l"/>
              </a:tabLst>
            </a:pPr>
            <a:r>
              <a:rPr lang="sk-SK" dirty="0">
                <a:cs typeface="Times New Roman" pitchFamily="18" charset="0"/>
              </a:rPr>
              <a:t>	daná maticou</a:t>
            </a:r>
          </a:p>
          <a:p>
            <a:pPr algn="just" eaLnBrk="0" hangingPunct="0">
              <a:tabLst>
                <a:tab pos="690563" algn="l"/>
              </a:tabLst>
            </a:pPr>
            <a:r>
              <a:rPr lang="sk-SK" i="1" dirty="0" err="1">
                <a:cs typeface="Times New Roman" pitchFamily="18" charset="0"/>
              </a:rPr>
              <a:t>x</a:t>
            </a:r>
            <a:r>
              <a:rPr lang="sk-SK" sz="1800" dirty="0" err="1">
                <a:cs typeface="Times New Roman" pitchFamily="18" charset="0"/>
              </a:rPr>
              <a:t>max</a:t>
            </a:r>
            <a:r>
              <a:rPr lang="sk-SK" dirty="0">
                <a:cs typeface="Times New Roman" pitchFamily="18" charset="0"/>
              </a:rPr>
              <a:t> – maximálna intenzita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5" name="Rectangle 5"/>
          <p:cNvSpPr>
            <a:spLocks noChangeArrowheads="1"/>
          </p:cNvSpPr>
          <p:nvPr/>
        </p:nvSpPr>
        <p:spPr bwMode="auto">
          <a:xfrm>
            <a:off x="615950" y="1565275"/>
            <a:ext cx="33258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just"/>
            <a:r>
              <a:rPr lang="sk-SK"/>
              <a:t>Ako vyrobiť maticu?</a:t>
            </a:r>
          </a:p>
        </p:txBody>
      </p:sp>
      <p:sp>
        <p:nvSpPr>
          <p:cNvPr id="307207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Ordered dithering – matice</a:t>
            </a:r>
            <a:endParaRPr lang="en-US"/>
          </a:p>
        </p:txBody>
      </p:sp>
      <p:sp>
        <p:nvSpPr>
          <p:cNvPr id="307209" name="Rectangle 9"/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07208" name="Object 8"/>
          <p:cNvGraphicFramePr>
            <a:graphicFrameLocks noChangeAspect="1"/>
          </p:cNvGraphicFramePr>
          <p:nvPr/>
        </p:nvGraphicFramePr>
        <p:xfrm>
          <a:off x="687388" y="2255838"/>
          <a:ext cx="1192212" cy="681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63" name="Rovnica" r:id="rId3" imgW="799920" imgH="457200" progId="Equation.3">
                  <p:embed/>
                </p:oleObj>
              </mc:Choice>
              <mc:Fallback>
                <p:oleObj name="Rovnica" r:id="rId3" imgW="799920" imgH="4572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388" y="2255838"/>
                        <a:ext cx="1192212" cy="681037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11" name="Rectangle 11"/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07210" name="Object 10"/>
          <p:cNvGraphicFramePr>
            <a:graphicFrameLocks noChangeAspect="1"/>
          </p:cNvGraphicFramePr>
          <p:nvPr/>
        </p:nvGraphicFramePr>
        <p:xfrm>
          <a:off x="677863" y="3060700"/>
          <a:ext cx="3852862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64" name="Rovnica" r:id="rId5" imgW="2603500" imgH="482600" progId="Equation.3">
                  <p:embed/>
                </p:oleObj>
              </mc:Choice>
              <mc:Fallback>
                <p:oleObj name="Rovnica" r:id="rId5" imgW="2603500" imgH="4826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7863" y="3060700"/>
                        <a:ext cx="3852862" cy="720725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12" name="Rectangle 12"/>
          <p:cNvSpPr>
            <a:spLocks noChangeArrowheads="1"/>
          </p:cNvSpPr>
          <p:nvPr/>
        </p:nvSpPr>
        <p:spPr bwMode="auto">
          <a:xfrm>
            <a:off x="4584700" y="1701800"/>
            <a:ext cx="4278313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en-GB"/>
              <a:t>D</a:t>
            </a:r>
            <a:r>
              <a:rPr lang="en-GB" sz="1800"/>
              <a:t>ij</a:t>
            </a:r>
            <a:r>
              <a:rPr lang="en-GB"/>
              <a:t> </a:t>
            </a:r>
            <a:r>
              <a:rPr lang="sk-SK"/>
              <a:t>-</a:t>
            </a:r>
            <a:r>
              <a:rPr lang="en-GB"/>
              <a:t> i,j element matice D</a:t>
            </a:r>
            <a:r>
              <a:rPr lang="sk-SK" sz="1800"/>
              <a:t>2</a:t>
            </a:r>
            <a:endParaRPr lang="en-US" sz="1800"/>
          </a:p>
          <a:p>
            <a:pPr algn="l"/>
            <a:r>
              <a:rPr lang="en-GB"/>
              <a:t>I</a:t>
            </a:r>
            <a:r>
              <a:rPr lang="sk-SK" baseline="30000"/>
              <a:t>n</a:t>
            </a:r>
            <a:r>
              <a:rPr lang="en-GB"/>
              <a:t> </a:t>
            </a:r>
            <a:r>
              <a:rPr lang="sk-SK"/>
              <a:t>-</a:t>
            </a:r>
            <a:r>
              <a:rPr lang="en-GB"/>
              <a:t> nxn jednotková matica</a:t>
            </a:r>
          </a:p>
        </p:txBody>
      </p:sp>
      <p:pic>
        <p:nvPicPr>
          <p:cNvPr id="307213" name="Picture 1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250" y="3098800"/>
            <a:ext cx="3908425" cy="184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07214" name="Object 14"/>
          <p:cNvGraphicFramePr>
            <a:graphicFrameLocks noGrp="1" noChangeAspect="1"/>
          </p:cNvGraphicFramePr>
          <p:nvPr>
            <p:ph idx="1"/>
          </p:nvPr>
        </p:nvGraphicFramePr>
        <p:xfrm>
          <a:off x="698500" y="4252913"/>
          <a:ext cx="1457325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65" name="Equation" r:id="rId8" imgW="1015920" imgH="711000" progId="Equation.3">
                  <p:embed/>
                </p:oleObj>
              </mc:Choice>
              <mc:Fallback>
                <p:oleObj name="Equation" r:id="rId8" imgW="1015920" imgH="7110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8500" y="4252913"/>
                        <a:ext cx="1457325" cy="1019175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17" name="Rectangle 17"/>
          <p:cNvSpPr>
            <a:spLocks noChangeArrowheads="1"/>
          </p:cNvSpPr>
          <p:nvPr/>
        </p:nvSpPr>
        <p:spPr bwMode="auto">
          <a:xfrm>
            <a:off x="6962775" y="3214688"/>
            <a:ext cx="804863" cy="788987"/>
          </a:xfrm>
          <a:prstGeom prst="rect">
            <a:avLst/>
          </a:prstGeom>
          <a:solidFill>
            <a:srgbClr val="99CC00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18" name="Rectangle 18"/>
          <p:cNvSpPr>
            <a:spLocks noChangeArrowheads="1"/>
          </p:cNvSpPr>
          <p:nvPr/>
        </p:nvSpPr>
        <p:spPr bwMode="auto">
          <a:xfrm>
            <a:off x="7762875" y="3214688"/>
            <a:ext cx="804863" cy="788987"/>
          </a:xfrm>
          <a:prstGeom prst="rect">
            <a:avLst/>
          </a:prstGeom>
          <a:solidFill>
            <a:schemeClr val="accent1">
              <a:alpha val="33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19" name="Rectangle 19"/>
          <p:cNvSpPr>
            <a:spLocks noChangeArrowheads="1"/>
          </p:cNvSpPr>
          <p:nvPr/>
        </p:nvSpPr>
        <p:spPr bwMode="auto">
          <a:xfrm>
            <a:off x="6962775" y="4008438"/>
            <a:ext cx="804863" cy="788987"/>
          </a:xfrm>
          <a:prstGeom prst="rect">
            <a:avLst/>
          </a:prstGeom>
          <a:solidFill>
            <a:schemeClr val="accent1">
              <a:alpha val="33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20" name="Rectangle 20"/>
          <p:cNvSpPr>
            <a:spLocks noChangeArrowheads="1"/>
          </p:cNvSpPr>
          <p:nvPr/>
        </p:nvSpPr>
        <p:spPr bwMode="auto">
          <a:xfrm>
            <a:off x="7756525" y="4014788"/>
            <a:ext cx="804863" cy="788987"/>
          </a:xfrm>
          <a:prstGeom prst="rect">
            <a:avLst/>
          </a:prstGeom>
          <a:solidFill>
            <a:schemeClr val="accent1">
              <a:alpha val="33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17" grpId="0" animBg="1"/>
      <p:bldP spid="307218" grpId="0" animBg="1"/>
      <p:bldP spid="307219" grpId="0" animBg="1"/>
      <p:bldP spid="30722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Matice</a:t>
            </a:r>
            <a:endParaRPr lang="en-US"/>
          </a:p>
        </p:txBody>
      </p:sp>
      <p:graphicFrame>
        <p:nvGraphicFramePr>
          <p:cNvPr id="330760" name="Object 8"/>
          <p:cNvGraphicFramePr>
            <a:graphicFrameLocks noGrp="1" noChangeAspect="1"/>
          </p:cNvGraphicFramePr>
          <p:nvPr>
            <p:ph sz="half" idx="1"/>
          </p:nvPr>
        </p:nvGraphicFramePr>
        <p:xfrm>
          <a:off x="603250" y="3938588"/>
          <a:ext cx="4035425" cy="982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795" name="Image" r:id="rId3" imgW="4380952" imgH="1066291" progId="Photoshop.Image.6">
                  <p:embed/>
                </p:oleObj>
              </mc:Choice>
              <mc:Fallback>
                <p:oleObj name="Image" r:id="rId3" imgW="4380952" imgH="1066291" progId="Photoshop.Image.6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250" y="3938588"/>
                        <a:ext cx="4035425" cy="982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0755" name="Rectangle 3"/>
          <p:cNvSpPr>
            <a:spLocks noChangeArrowheads="1"/>
          </p:cNvSpPr>
          <p:nvPr/>
        </p:nvSpPr>
        <p:spPr bwMode="auto">
          <a:xfrm>
            <a:off x="427038" y="1449388"/>
            <a:ext cx="8186737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/>
            <a:r>
              <a:rPr lang="sk-SK" dirty="0"/>
              <a:t>treba vyberať starostlivo, </a:t>
            </a:r>
          </a:p>
          <a:p>
            <a:pPr algn="just"/>
            <a:r>
              <a:rPr lang="sk-SK" dirty="0"/>
              <a:t>aby nevytvárali neželané efekty</a:t>
            </a:r>
          </a:p>
        </p:txBody>
      </p:sp>
      <p:pic>
        <p:nvPicPr>
          <p:cNvPr id="33075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2849563"/>
            <a:ext cx="4103687" cy="862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0757" name="AutoShape 5"/>
          <p:cNvSpPr>
            <a:spLocks/>
          </p:cNvSpPr>
          <p:nvPr/>
        </p:nvSpPr>
        <p:spPr bwMode="auto">
          <a:xfrm rot="16200000">
            <a:off x="2996406" y="1207294"/>
            <a:ext cx="219075" cy="2814638"/>
          </a:xfrm>
          <a:prstGeom prst="rightBrace">
            <a:avLst>
              <a:gd name="adj1" fmla="val 107065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30764" name="Object 12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4970463" y="4321175"/>
          <a:ext cx="3975100" cy="218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796" name="Image" r:id="rId6" imgW="4126984" imgH="2273016" progId="Photoshop.Image.6">
                  <p:embed/>
                </p:oleObj>
              </mc:Choice>
              <mc:Fallback>
                <p:oleObj name="Image" r:id="rId6" imgW="4126984" imgH="2273016" progId="Photoshop.Image.6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0463" y="4321175"/>
                        <a:ext cx="3975100" cy="2189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6013" name="Group 141"/>
          <p:cNvGraphicFramePr>
            <a:graphicFrameLocks noGrp="1"/>
          </p:cNvGraphicFramePr>
          <p:nvPr/>
        </p:nvGraphicFramePr>
        <p:xfrm>
          <a:off x="247650" y="2033588"/>
          <a:ext cx="2959100" cy="1839913"/>
        </p:xfrm>
        <a:graphic>
          <a:graphicData uri="http://schemas.openxmlformats.org/drawingml/2006/table">
            <a:tbl>
              <a:tblPr/>
              <a:tblGrid>
                <a:gridCol w="739775"/>
                <a:gridCol w="738188"/>
                <a:gridCol w="741362"/>
                <a:gridCol w="739775"/>
              </a:tblGrid>
              <a:tr h="460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58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  <a:tr h="460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64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  <a:tr h="458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58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  <a:tr h="460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68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36040" name="Group 168"/>
          <p:cNvGraphicFramePr>
            <a:graphicFrameLocks noGrp="1"/>
          </p:cNvGraphicFramePr>
          <p:nvPr/>
        </p:nvGraphicFramePr>
        <p:xfrm>
          <a:off x="3375025" y="2039938"/>
          <a:ext cx="2854325" cy="1828800"/>
        </p:xfrm>
        <a:graphic>
          <a:graphicData uri="http://schemas.openxmlformats.org/drawingml/2006/table">
            <a:tbl>
              <a:tblPr/>
              <a:tblGrid>
                <a:gridCol w="714375"/>
                <a:gridCol w="712788"/>
                <a:gridCol w="712787"/>
                <a:gridCol w="714375"/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8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136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168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DBDB"/>
                    </a:solidFill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200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232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104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DBDB"/>
                    </a:solidFill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56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184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152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DBDB"/>
                    </a:solidFill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248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216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88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DBDB"/>
                    </a:solidFill>
                  </a:tcPr>
                </a:tc>
              </a:tr>
            </a:tbl>
          </a:graphicData>
        </a:graphic>
      </p:graphicFrame>
      <p:sp>
        <p:nvSpPr>
          <p:cNvPr id="335916" name="Rectangle 44"/>
          <p:cNvSpPr>
            <a:spLocks noChangeArrowheads="1"/>
          </p:cNvSpPr>
          <p:nvPr/>
        </p:nvSpPr>
        <p:spPr bwMode="auto">
          <a:xfrm>
            <a:off x="7583488" y="2028825"/>
            <a:ext cx="628650" cy="458788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5917" name="Rectangle 45"/>
          <p:cNvSpPr>
            <a:spLocks noChangeArrowheads="1"/>
          </p:cNvSpPr>
          <p:nvPr/>
        </p:nvSpPr>
        <p:spPr bwMode="auto">
          <a:xfrm>
            <a:off x="6326188" y="2487613"/>
            <a:ext cx="627062" cy="4587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5918" name="Rectangle 46"/>
          <p:cNvSpPr>
            <a:spLocks noChangeArrowheads="1"/>
          </p:cNvSpPr>
          <p:nvPr/>
        </p:nvSpPr>
        <p:spPr bwMode="auto">
          <a:xfrm>
            <a:off x="6953250" y="2487613"/>
            <a:ext cx="630238" cy="4587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5919" name="Rectangle 47"/>
          <p:cNvSpPr>
            <a:spLocks noChangeArrowheads="1"/>
          </p:cNvSpPr>
          <p:nvPr/>
        </p:nvSpPr>
        <p:spPr bwMode="auto">
          <a:xfrm>
            <a:off x="7583488" y="2487613"/>
            <a:ext cx="628650" cy="4587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5920" name="Rectangle 48"/>
          <p:cNvSpPr>
            <a:spLocks noChangeArrowheads="1"/>
          </p:cNvSpPr>
          <p:nvPr/>
        </p:nvSpPr>
        <p:spPr bwMode="auto">
          <a:xfrm>
            <a:off x="6326188" y="2946400"/>
            <a:ext cx="627062" cy="4572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5921" name="Rectangle 49"/>
          <p:cNvSpPr>
            <a:spLocks noChangeArrowheads="1"/>
          </p:cNvSpPr>
          <p:nvPr/>
        </p:nvSpPr>
        <p:spPr bwMode="auto">
          <a:xfrm>
            <a:off x="6953250" y="2946400"/>
            <a:ext cx="630238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5922" name="Rectangle 50"/>
          <p:cNvSpPr>
            <a:spLocks noChangeArrowheads="1"/>
          </p:cNvSpPr>
          <p:nvPr/>
        </p:nvSpPr>
        <p:spPr bwMode="auto">
          <a:xfrm>
            <a:off x="7583488" y="2946400"/>
            <a:ext cx="628650" cy="4572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5923" name="Rectangle 51"/>
          <p:cNvSpPr>
            <a:spLocks noChangeArrowheads="1"/>
          </p:cNvSpPr>
          <p:nvPr/>
        </p:nvSpPr>
        <p:spPr bwMode="auto">
          <a:xfrm>
            <a:off x="8212138" y="2028825"/>
            <a:ext cx="627062" cy="4587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5926" name="Rectangle 54"/>
          <p:cNvSpPr>
            <a:spLocks noChangeArrowheads="1"/>
          </p:cNvSpPr>
          <p:nvPr/>
        </p:nvSpPr>
        <p:spPr bwMode="auto">
          <a:xfrm>
            <a:off x="8212138" y="2487613"/>
            <a:ext cx="627062" cy="4587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5929" name="Rectangle 57"/>
          <p:cNvSpPr>
            <a:spLocks noChangeArrowheads="1"/>
          </p:cNvSpPr>
          <p:nvPr/>
        </p:nvSpPr>
        <p:spPr bwMode="auto">
          <a:xfrm>
            <a:off x="8212138" y="2946400"/>
            <a:ext cx="627062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5932" name="Rectangle 60"/>
          <p:cNvSpPr>
            <a:spLocks noChangeArrowheads="1"/>
          </p:cNvSpPr>
          <p:nvPr/>
        </p:nvSpPr>
        <p:spPr bwMode="auto">
          <a:xfrm>
            <a:off x="8212138" y="3403600"/>
            <a:ext cx="627062" cy="4587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5941" name="Rectangle 69"/>
          <p:cNvSpPr>
            <a:spLocks noChangeArrowheads="1"/>
          </p:cNvSpPr>
          <p:nvPr/>
        </p:nvSpPr>
        <p:spPr bwMode="auto">
          <a:xfrm>
            <a:off x="6326188" y="3403600"/>
            <a:ext cx="627062" cy="4587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5942" name="Rectangle 70"/>
          <p:cNvSpPr>
            <a:spLocks noChangeArrowheads="1"/>
          </p:cNvSpPr>
          <p:nvPr/>
        </p:nvSpPr>
        <p:spPr bwMode="auto">
          <a:xfrm>
            <a:off x="6953250" y="3403600"/>
            <a:ext cx="630238" cy="4587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5943" name="Rectangle 71"/>
          <p:cNvSpPr>
            <a:spLocks noChangeArrowheads="1"/>
          </p:cNvSpPr>
          <p:nvPr/>
        </p:nvSpPr>
        <p:spPr bwMode="auto">
          <a:xfrm>
            <a:off x="7583488" y="3403600"/>
            <a:ext cx="628650" cy="4587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5995" name="Text Box 123"/>
          <p:cNvSpPr txBox="1">
            <a:spLocks noChangeArrowheads="1"/>
          </p:cNvSpPr>
          <p:nvPr/>
        </p:nvSpPr>
        <p:spPr bwMode="auto">
          <a:xfrm>
            <a:off x="735013" y="4040188"/>
            <a:ext cx="2025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1800" b="1"/>
              <a:t>Vstupný obrázok</a:t>
            </a:r>
            <a:endParaRPr lang="en-US" sz="1800" b="1"/>
          </a:p>
        </p:txBody>
      </p:sp>
      <p:sp>
        <p:nvSpPr>
          <p:cNvPr id="335996" name="Text Box 124"/>
          <p:cNvSpPr txBox="1">
            <a:spLocks noChangeArrowheads="1"/>
          </p:cNvSpPr>
          <p:nvPr/>
        </p:nvSpPr>
        <p:spPr bwMode="auto">
          <a:xfrm>
            <a:off x="3865563" y="4103688"/>
            <a:ext cx="1860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1800" b="1"/>
              <a:t>Zodpovedajúce</a:t>
            </a:r>
          </a:p>
          <a:p>
            <a:r>
              <a:rPr lang="sk-SK" sz="1800" b="1"/>
              <a:t>prahy</a:t>
            </a:r>
            <a:endParaRPr lang="en-US" sz="1800" b="1"/>
          </a:p>
        </p:txBody>
      </p:sp>
      <p:sp>
        <p:nvSpPr>
          <p:cNvPr id="335997" name="Text Box 125"/>
          <p:cNvSpPr txBox="1">
            <a:spLocks noChangeArrowheads="1"/>
          </p:cNvSpPr>
          <p:nvPr/>
        </p:nvSpPr>
        <p:spPr bwMode="auto">
          <a:xfrm>
            <a:off x="6386513" y="4144963"/>
            <a:ext cx="2438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 sz="1800" b="1"/>
              <a:t>Výsledný obrázok</a:t>
            </a:r>
            <a:endParaRPr lang="en-US" sz="1800" b="1"/>
          </a:p>
        </p:txBody>
      </p:sp>
      <p:sp>
        <p:nvSpPr>
          <p:cNvPr id="336113" name="Rectangle 24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Ordered dithering – príklad</a:t>
            </a:r>
            <a:endParaRPr lang="en-US"/>
          </a:p>
        </p:txBody>
      </p:sp>
      <p:graphicFrame>
        <p:nvGraphicFramePr>
          <p:cNvPr id="336100" name="Group 228"/>
          <p:cNvGraphicFramePr>
            <a:graphicFrameLocks noGrp="1"/>
          </p:cNvGraphicFramePr>
          <p:nvPr>
            <p:ph idx="4294967295"/>
          </p:nvPr>
        </p:nvGraphicFramePr>
        <p:xfrm>
          <a:off x="304800" y="4530725"/>
          <a:ext cx="2886075" cy="1930400"/>
        </p:xfrm>
        <a:graphic>
          <a:graphicData uri="http://schemas.openxmlformats.org/drawingml/2006/table">
            <a:tbl>
              <a:tblPr/>
              <a:tblGrid>
                <a:gridCol w="722313"/>
                <a:gridCol w="717550"/>
                <a:gridCol w="723900"/>
                <a:gridCol w="722312"/>
              </a:tblGrid>
              <a:tr h="482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A3A3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646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3434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4747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F3F3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242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14141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A3A3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B3B3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A3A3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34343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4444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242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242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84848"/>
                    </a:solidFill>
                  </a:tcPr>
                </a:tc>
              </a:tr>
            </a:tbl>
          </a:graphicData>
        </a:graphic>
      </p:graphicFrame>
      <p:cxnSp>
        <p:nvCxnSpPr>
          <p:cNvPr id="336104" name="AutoShape 232"/>
          <p:cNvCxnSpPr>
            <a:cxnSpLocks noChangeShapeType="1"/>
            <a:stCxn id="0" idx="0"/>
            <a:endCxn id="0" idx="0"/>
          </p:cNvCxnSpPr>
          <p:nvPr/>
        </p:nvCxnSpPr>
        <p:spPr bwMode="auto">
          <a:xfrm rot="5400000" flipV="1">
            <a:off x="2171701" y="479425"/>
            <a:ext cx="6350" cy="3114675"/>
          </a:xfrm>
          <a:prstGeom prst="curvedConnector3">
            <a:avLst>
              <a:gd name="adj1" fmla="val -10050000"/>
            </a:avLst>
          </a:prstGeom>
          <a:noFill/>
          <a:ln w="25400">
            <a:solidFill>
              <a:schemeClr val="folHlink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6105" name="AutoShape 233"/>
          <p:cNvCxnSpPr>
            <a:cxnSpLocks noChangeShapeType="1"/>
            <a:stCxn id="0" idx="0"/>
            <a:endCxn id="335914" idx="0"/>
          </p:cNvCxnSpPr>
          <p:nvPr/>
        </p:nvCxnSpPr>
        <p:spPr bwMode="auto">
          <a:xfrm rot="16200000">
            <a:off x="5171281" y="570707"/>
            <a:ext cx="30163" cy="2908300"/>
          </a:xfrm>
          <a:prstGeom prst="curvedConnector3">
            <a:avLst>
              <a:gd name="adj1" fmla="val 2152630"/>
            </a:avLst>
          </a:prstGeom>
          <a:noFill/>
          <a:ln w="25400">
            <a:solidFill>
              <a:schemeClr val="folHlink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6106" name="AutoShape 234"/>
          <p:cNvCxnSpPr>
            <a:cxnSpLocks noChangeShapeType="1"/>
          </p:cNvCxnSpPr>
          <p:nvPr/>
        </p:nvCxnSpPr>
        <p:spPr bwMode="auto">
          <a:xfrm rot="5400000" flipV="1">
            <a:off x="2857501" y="463550"/>
            <a:ext cx="6350" cy="3114675"/>
          </a:xfrm>
          <a:prstGeom prst="curvedConnector3">
            <a:avLst>
              <a:gd name="adj1" fmla="val -10050000"/>
            </a:avLst>
          </a:prstGeom>
          <a:noFill/>
          <a:ln w="25400">
            <a:solidFill>
              <a:schemeClr val="accent1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6107" name="AutoShape 235"/>
          <p:cNvCxnSpPr>
            <a:cxnSpLocks noChangeShapeType="1"/>
          </p:cNvCxnSpPr>
          <p:nvPr/>
        </p:nvCxnSpPr>
        <p:spPr bwMode="auto">
          <a:xfrm rot="16200000">
            <a:off x="5866606" y="564357"/>
            <a:ext cx="11113" cy="2908300"/>
          </a:xfrm>
          <a:prstGeom prst="curvedConnector3">
            <a:avLst>
              <a:gd name="adj1" fmla="val 5585713"/>
            </a:avLst>
          </a:prstGeom>
          <a:noFill/>
          <a:ln w="25400">
            <a:solidFill>
              <a:schemeClr val="accent1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6108" name="Oval 236"/>
          <p:cNvSpPr>
            <a:spLocks noChangeArrowheads="1"/>
          </p:cNvSpPr>
          <p:nvPr/>
        </p:nvSpPr>
        <p:spPr bwMode="auto">
          <a:xfrm>
            <a:off x="366713" y="2087563"/>
            <a:ext cx="501650" cy="365125"/>
          </a:xfrm>
          <a:prstGeom prst="ellipse">
            <a:avLst/>
          </a:prstGeom>
          <a:noFill/>
          <a:ln w="25400" algn="ctr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6109" name="Oval 237"/>
          <p:cNvSpPr>
            <a:spLocks noChangeArrowheads="1"/>
          </p:cNvSpPr>
          <p:nvPr/>
        </p:nvSpPr>
        <p:spPr bwMode="auto">
          <a:xfrm>
            <a:off x="3475038" y="2087563"/>
            <a:ext cx="501650" cy="365125"/>
          </a:xfrm>
          <a:prstGeom prst="ellipse">
            <a:avLst/>
          </a:prstGeom>
          <a:noFill/>
          <a:ln w="25400" algn="ctr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5914" name="Rectangle 42"/>
          <p:cNvSpPr>
            <a:spLocks noChangeArrowheads="1"/>
          </p:cNvSpPr>
          <p:nvPr/>
        </p:nvSpPr>
        <p:spPr bwMode="auto">
          <a:xfrm>
            <a:off x="6326188" y="2028825"/>
            <a:ext cx="627062" cy="458788"/>
          </a:xfrm>
          <a:prstGeom prst="rect">
            <a:avLst/>
          </a:prstGeom>
          <a:solidFill>
            <a:schemeClr val="tx1"/>
          </a:solidFill>
          <a:ln w="38100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6111" name="Oval 239"/>
          <p:cNvSpPr>
            <a:spLocks noChangeArrowheads="1"/>
          </p:cNvSpPr>
          <p:nvPr/>
        </p:nvSpPr>
        <p:spPr bwMode="auto">
          <a:xfrm>
            <a:off x="1082675" y="2071688"/>
            <a:ext cx="501650" cy="365125"/>
          </a:xfrm>
          <a:prstGeom prst="ellipse">
            <a:avLst/>
          </a:prstGeom>
          <a:noFill/>
          <a:ln w="25400" algn="ctr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6112" name="Oval 240"/>
          <p:cNvSpPr>
            <a:spLocks noChangeArrowheads="1"/>
          </p:cNvSpPr>
          <p:nvPr/>
        </p:nvSpPr>
        <p:spPr bwMode="auto">
          <a:xfrm>
            <a:off x="4146550" y="2071688"/>
            <a:ext cx="623888" cy="379412"/>
          </a:xfrm>
          <a:prstGeom prst="ellipse">
            <a:avLst/>
          </a:prstGeom>
          <a:noFill/>
          <a:ln w="25400" algn="ctr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5915" name="Rectangle 43"/>
          <p:cNvSpPr>
            <a:spLocks noChangeArrowheads="1"/>
          </p:cNvSpPr>
          <p:nvPr/>
        </p:nvSpPr>
        <p:spPr bwMode="auto">
          <a:xfrm>
            <a:off x="6953250" y="2028825"/>
            <a:ext cx="630238" cy="458788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6115" name="Text Box 243"/>
          <p:cNvSpPr txBox="1">
            <a:spLocks noChangeArrowheads="1"/>
          </p:cNvSpPr>
          <p:nvPr/>
        </p:nvSpPr>
        <p:spPr bwMode="auto">
          <a:xfrm>
            <a:off x="5297488" y="5748338"/>
            <a:ext cx="3638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1800" b="1"/>
              <a:t>Vstupná intenzita: 1038 (64.875)</a:t>
            </a:r>
            <a:endParaRPr lang="en-US" sz="1800" b="1"/>
          </a:p>
        </p:txBody>
      </p:sp>
      <p:sp>
        <p:nvSpPr>
          <p:cNvPr id="336116" name="Text Box 244"/>
          <p:cNvSpPr txBox="1">
            <a:spLocks noChangeArrowheads="1"/>
          </p:cNvSpPr>
          <p:nvPr/>
        </p:nvSpPr>
        <p:spPr bwMode="auto">
          <a:xfrm>
            <a:off x="5272088" y="6284913"/>
            <a:ext cx="3638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1800" b="1"/>
              <a:t>Výstupná intenzita: 1020 (63.75)</a:t>
            </a:r>
            <a:endParaRPr lang="en-US" sz="1800" b="1"/>
          </a:p>
        </p:txBody>
      </p:sp>
      <p:pic>
        <p:nvPicPr>
          <p:cNvPr id="336118" name="Picture 24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613" y="4759325"/>
            <a:ext cx="1984375" cy="574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5916" grpId="0" animBg="1"/>
      <p:bldP spid="335917" grpId="0" animBg="1"/>
      <p:bldP spid="335918" grpId="0" animBg="1"/>
      <p:bldP spid="335919" grpId="0" animBg="1"/>
      <p:bldP spid="335920" grpId="0" animBg="1"/>
      <p:bldP spid="335921" grpId="0" animBg="1"/>
      <p:bldP spid="335922" grpId="0" animBg="1"/>
      <p:bldP spid="335923" grpId="0" animBg="1"/>
      <p:bldP spid="335926" grpId="0" animBg="1"/>
      <p:bldP spid="335929" grpId="0" animBg="1"/>
      <p:bldP spid="335932" grpId="0" animBg="1"/>
      <p:bldP spid="335941" grpId="0" animBg="1"/>
      <p:bldP spid="335942" grpId="0" animBg="1"/>
      <p:bldP spid="335943" grpId="0" animBg="1"/>
      <p:bldP spid="335996" grpId="0"/>
      <p:bldP spid="335997" grpId="0"/>
      <p:bldP spid="336108" grpId="0" animBg="1"/>
      <p:bldP spid="336109" grpId="0" animBg="1"/>
      <p:bldP spid="335914" grpId="0" animBg="1"/>
      <p:bldP spid="336111" grpId="0" animBg="1"/>
      <p:bldP spid="336112" grpId="0" animBg="1"/>
      <p:bldP spid="335915" grpId="0" animBg="1"/>
      <p:bldP spid="336115" grpId="0"/>
      <p:bldP spid="33611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8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09255" name="Rectangle 7"/>
          <p:cNvSpPr>
            <a:spLocks noChangeArrowheads="1"/>
          </p:cNvSpPr>
          <p:nvPr/>
        </p:nvSpPr>
        <p:spPr bwMode="auto">
          <a:xfrm>
            <a:off x="0" y="17256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09256" name="Rectangle 8"/>
          <p:cNvSpPr>
            <a:spLocks noChangeArrowheads="1"/>
          </p:cNvSpPr>
          <p:nvPr/>
        </p:nvSpPr>
        <p:spPr bwMode="auto">
          <a:xfrm>
            <a:off x="382588" y="1431925"/>
            <a:ext cx="8428037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sk-SK" dirty="0">
                <a:cs typeface="Times New Roman" pitchFamily="18" charset="0"/>
              </a:rPr>
              <a:t>blok, kde všetky intenzity sú v intervale 56 – 72:</a:t>
            </a:r>
          </a:p>
          <a:p>
            <a:pPr algn="l"/>
            <a:r>
              <a:rPr lang="sk-SK" dirty="0">
                <a:cs typeface="Times New Roman" pitchFamily="18" charset="0"/>
              </a:rPr>
              <a:t>výsledný obraz</a:t>
            </a:r>
            <a:r>
              <a:rPr lang="sk-SK" dirty="0"/>
              <a:t>:</a:t>
            </a:r>
            <a:r>
              <a:rPr lang="sk-SK" dirty="0">
                <a:cs typeface="Times New Roman" pitchFamily="18" charset="0"/>
              </a:rPr>
              <a:t> 4 biel</a:t>
            </a:r>
            <a:r>
              <a:rPr lang="sk-SK" dirty="0"/>
              <a:t>e</a:t>
            </a:r>
            <a:r>
              <a:rPr lang="sk-SK" dirty="0">
                <a:cs typeface="Times New Roman" pitchFamily="18" charset="0"/>
              </a:rPr>
              <a:t> a 12 </a:t>
            </a:r>
            <a:r>
              <a:rPr lang="sk-SK" dirty="0"/>
              <a:t>č</a:t>
            </a:r>
            <a:r>
              <a:rPr lang="sk-SK" dirty="0">
                <a:cs typeface="Times New Roman" pitchFamily="18" charset="0"/>
              </a:rPr>
              <a:t>iernych pixlov</a:t>
            </a:r>
          </a:p>
        </p:txBody>
      </p:sp>
      <p:graphicFrame>
        <p:nvGraphicFramePr>
          <p:cNvPr id="309257" name="Object 9"/>
          <p:cNvGraphicFramePr>
            <a:graphicFrameLocks noGrp="1" noChangeAspect="1"/>
          </p:cNvGraphicFramePr>
          <p:nvPr>
            <p:ph idx="1"/>
          </p:nvPr>
        </p:nvGraphicFramePr>
        <p:xfrm>
          <a:off x="3867150" y="3009900"/>
          <a:ext cx="3651250" cy="362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75" name="Image" r:id="rId3" imgW="4101587" imgH="4076190" progId="Photoshop.Image.6">
                  <p:embed/>
                </p:oleObj>
              </mc:Choice>
              <mc:Fallback>
                <p:oleObj name="Image" r:id="rId3" imgW="4101587" imgH="4076190" progId="Photoshop.Image.6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7150" y="3009900"/>
                        <a:ext cx="3651250" cy="3629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9254" name="Line 6"/>
          <p:cNvSpPr>
            <a:spLocks noChangeShapeType="1"/>
          </p:cNvSpPr>
          <p:nvPr/>
        </p:nvSpPr>
        <p:spPr bwMode="auto">
          <a:xfrm flipH="1">
            <a:off x="7424738" y="2835275"/>
            <a:ext cx="898525" cy="633413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9260" name="Text Box 12"/>
          <p:cNvSpPr txBox="1">
            <a:spLocks noChangeArrowheads="1"/>
          </p:cNvSpPr>
          <p:nvPr/>
        </p:nvSpPr>
        <p:spPr bwMode="auto">
          <a:xfrm>
            <a:off x="2035175" y="2760663"/>
            <a:ext cx="52292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sk-SK" sz="2000"/>
              <a:t>intenzity okolo       16         32         48        64</a:t>
            </a:r>
            <a:endParaRPr lang="en-US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6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352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5" y="455613"/>
            <a:ext cx="8447088" cy="608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3353" name="Text Box 9"/>
          <p:cNvSpPr txBox="1">
            <a:spLocks noChangeArrowheads="1"/>
          </p:cNvSpPr>
          <p:nvPr/>
        </p:nvSpPr>
        <p:spPr bwMode="auto">
          <a:xfrm>
            <a:off x="8516938" y="0"/>
            <a:ext cx="2682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sk-SK" sz="1200"/>
              <a:t>4</a:t>
            </a:r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397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5" y="455613"/>
            <a:ext cx="8428038" cy="607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5398" name="Text Box 6"/>
          <p:cNvSpPr txBox="1">
            <a:spLocks noChangeArrowheads="1"/>
          </p:cNvSpPr>
          <p:nvPr/>
        </p:nvSpPr>
        <p:spPr bwMode="auto">
          <a:xfrm>
            <a:off x="8502650" y="0"/>
            <a:ext cx="2682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sk-SK" sz="1200"/>
              <a:t>8</a:t>
            </a:r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76287"/>
          </a:xfrm>
        </p:spPr>
        <p:txBody>
          <a:bodyPr/>
          <a:lstStyle/>
          <a:p>
            <a:r>
              <a:rPr lang="sk-SK"/>
              <a:t>Ordered dithering - nedostatky</a:t>
            </a:r>
            <a:endParaRPr lang="en-US"/>
          </a:p>
        </p:txBody>
      </p:sp>
      <p:sp>
        <p:nvSpPr>
          <p:cNvPr id="373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Vytvára nežiaduce rekurzívne textúry, šrafovanie</a:t>
            </a:r>
            <a:endParaRPr lang="sk-SK" dirty="0"/>
          </a:p>
        </p:txBody>
      </p:sp>
      <p:pic>
        <p:nvPicPr>
          <p:cNvPr id="373766" name="Picture 6" descr="Lenna_ordered_dith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3157538"/>
            <a:ext cx="6027738" cy="3014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>
                <a:solidFill>
                  <a:schemeClr val="tx1"/>
                </a:solidFill>
                <a:effectLst/>
              </a:rPr>
              <a:t>Clustered dithering</a:t>
            </a:r>
            <a:endParaRPr lang="en-US">
              <a:solidFill>
                <a:schemeClr val="tx1"/>
              </a:solidFill>
              <a:effectLst/>
            </a:endParaRPr>
          </a:p>
        </p:txBody>
      </p:sp>
      <p:sp>
        <p:nvSpPr>
          <p:cNvPr id="317445" name="Rectangle 5"/>
          <p:cNvSpPr>
            <a:spLocks noChangeArrowheads="1"/>
          </p:cNvSpPr>
          <p:nvPr/>
        </p:nvSpPr>
        <p:spPr bwMode="auto">
          <a:xfrm>
            <a:off x="411163" y="1404938"/>
            <a:ext cx="42275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just"/>
            <a:r>
              <a:rPr lang="sk-SK" dirty="0"/>
              <a:t>napodobuje novinovú tlač</a:t>
            </a:r>
          </a:p>
        </p:txBody>
      </p:sp>
      <p:sp>
        <p:nvSpPr>
          <p:cNvPr id="317447" name="Rectangle 7"/>
          <p:cNvSpPr>
            <a:spLocks noChangeArrowheads="1"/>
          </p:cNvSpPr>
          <p:nvPr/>
        </p:nvSpPr>
        <p:spPr bwMode="auto">
          <a:xfrm>
            <a:off x="0" y="28432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17446" name="Object 6"/>
          <p:cNvGraphicFramePr>
            <a:graphicFrameLocks noChangeAspect="1"/>
          </p:cNvGraphicFramePr>
          <p:nvPr/>
        </p:nvGraphicFramePr>
        <p:xfrm>
          <a:off x="465138" y="1944688"/>
          <a:ext cx="2408237" cy="163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97" name="Rovnica" r:id="rId3" imgW="1727200" imgH="1168400" progId="Equation.3">
                  <p:embed/>
                </p:oleObj>
              </mc:Choice>
              <mc:Fallback>
                <p:oleObj name="Rovnica" r:id="rId3" imgW="1727200" imgH="11684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138" y="1944688"/>
                        <a:ext cx="2408237" cy="1636712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17448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4388" y="2557463"/>
            <a:ext cx="5545137" cy="3986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449" name="Picture 9" descr="matica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913" y="3752850"/>
            <a:ext cx="1781175" cy="178117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17451" name="Object 11"/>
          <p:cNvGraphicFramePr>
            <a:graphicFrameLocks noGrp="1" noChangeAspect="1"/>
          </p:cNvGraphicFramePr>
          <p:nvPr>
            <p:ph idx="1"/>
          </p:nvPr>
        </p:nvGraphicFramePr>
        <p:xfrm>
          <a:off x="7073900" y="798513"/>
          <a:ext cx="1841500" cy="162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98" name="Image" r:id="rId7" imgW="850794" imgH="749206" progId="Photoshop.Image.6">
                  <p:embed/>
                </p:oleObj>
              </mc:Choice>
              <mc:Fallback>
                <p:oleObj name="Image" r:id="rId7" imgW="850794" imgH="749206" progId="Photoshop.Image.6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73900" y="798513"/>
                        <a:ext cx="1841500" cy="1620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 algn="ctr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453" name="Rectangle 13"/>
          <p:cNvSpPr>
            <a:spLocks noChangeArrowheads="1"/>
          </p:cNvSpPr>
          <p:nvPr/>
        </p:nvSpPr>
        <p:spPr bwMode="auto">
          <a:xfrm>
            <a:off x="5546725" y="4586288"/>
            <a:ext cx="747713" cy="685800"/>
          </a:xfrm>
          <a:prstGeom prst="rect">
            <a:avLst/>
          </a:prstGeom>
          <a:noFill/>
          <a:ln w="25400" algn="ctr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17454" name="Object 14"/>
          <p:cNvGraphicFramePr>
            <a:graphicFrameLocks noChangeAspect="1"/>
          </p:cNvGraphicFramePr>
          <p:nvPr/>
        </p:nvGraphicFramePr>
        <p:xfrm>
          <a:off x="0" y="5619750"/>
          <a:ext cx="1246188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99" name="Image" r:id="rId9" imgW="4101587" imgH="4076190" progId="Photoshop.Image.6">
                  <p:embed/>
                </p:oleObj>
              </mc:Choice>
              <mc:Fallback>
                <p:oleObj name="Image" r:id="rId9" imgW="4101587" imgH="4076190" progId="Photoshop.Image.6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619750"/>
                        <a:ext cx="1246188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Patterning</a:t>
            </a:r>
          </a:p>
        </p:txBody>
      </p:sp>
      <p:sp>
        <p:nvSpPr>
          <p:cNvPr id="240644" name="Rectangle 4"/>
          <p:cNvSpPr>
            <a:spLocks noChangeArrowheads="1"/>
          </p:cNvSpPr>
          <p:nvPr/>
        </p:nvSpPr>
        <p:spPr bwMode="auto">
          <a:xfrm>
            <a:off x="544513" y="1773238"/>
            <a:ext cx="7837487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/>
            <a:r>
              <a:rPr lang="sk-SK" dirty="0"/>
              <a:t>pixel nahradíme blokom</a:t>
            </a:r>
          </a:p>
          <a:p>
            <a:pPr algn="just"/>
            <a:r>
              <a:rPr lang="sk-SK" dirty="0"/>
              <a:t>	výstupné zariadenie má vyššie rozlíšenie</a:t>
            </a:r>
          </a:p>
          <a:p>
            <a:pPr algn="l"/>
            <a:endParaRPr lang="sk-SK" dirty="0"/>
          </a:p>
          <a:p>
            <a:pPr algn="l"/>
            <a:r>
              <a:rPr lang="sk-SK" dirty="0"/>
              <a:t>Matice - podobne ako pre </a:t>
            </a:r>
            <a:r>
              <a:rPr lang="sk-SK" dirty="0" err="1"/>
              <a:t>dithering</a:t>
            </a:r>
            <a:endParaRPr lang="sk-SK" dirty="0"/>
          </a:p>
        </p:txBody>
      </p:sp>
      <p:grpSp>
        <p:nvGrpSpPr>
          <p:cNvPr id="240653" name="Group 13"/>
          <p:cNvGrpSpPr>
            <a:grpSpLocks/>
          </p:cNvGrpSpPr>
          <p:nvPr/>
        </p:nvGrpSpPr>
        <p:grpSpPr bwMode="auto">
          <a:xfrm>
            <a:off x="5187950" y="4037013"/>
            <a:ext cx="2611438" cy="2389187"/>
            <a:chOff x="3360" y="1488"/>
            <a:chExt cx="1728" cy="1728"/>
          </a:xfrm>
        </p:grpSpPr>
        <p:sp>
          <p:nvSpPr>
            <p:cNvPr id="240654" name="Rectangle 14"/>
            <p:cNvSpPr>
              <a:spLocks noChangeArrowheads="1"/>
            </p:cNvSpPr>
            <p:nvPr/>
          </p:nvSpPr>
          <p:spPr bwMode="auto">
            <a:xfrm>
              <a:off x="3360" y="148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55" name="Rectangle 15"/>
            <p:cNvSpPr>
              <a:spLocks noChangeArrowheads="1"/>
            </p:cNvSpPr>
            <p:nvPr/>
          </p:nvSpPr>
          <p:spPr bwMode="auto">
            <a:xfrm>
              <a:off x="3552" y="148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56" name="Rectangle 16"/>
            <p:cNvSpPr>
              <a:spLocks noChangeArrowheads="1"/>
            </p:cNvSpPr>
            <p:nvPr/>
          </p:nvSpPr>
          <p:spPr bwMode="auto">
            <a:xfrm>
              <a:off x="3744" y="148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57" name="Rectangle 17"/>
            <p:cNvSpPr>
              <a:spLocks noChangeArrowheads="1"/>
            </p:cNvSpPr>
            <p:nvPr/>
          </p:nvSpPr>
          <p:spPr bwMode="auto">
            <a:xfrm>
              <a:off x="3360" y="168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58" name="Rectangle 18"/>
            <p:cNvSpPr>
              <a:spLocks noChangeArrowheads="1"/>
            </p:cNvSpPr>
            <p:nvPr/>
          </p:nvSpPr>
          <p:spPr bwMode="auto">
            <a:xfrm>
              <a:off x="3552" y="168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59" name="Rectangle 19"/>
            <p:cNvSpPr>
              <a:spLocks noChangeArrowheads="1"/>
            </p:cNvSpPr>
            <p:nvPr/>
          </p:nvSpPr>
          <p:spPr bwMode="auto">
            <a:xfrm>
              <a:off x="3744" y="168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60" name="Rectangle 20"/>
            <p:cNvSpPr>
              <a:spLocks noChangeArrowheads="1"/>
            </p:cNvSpPr>
            <p:nvPr/>
          </p:nvSpPr>
          <p:spPr bwMode="auto">
            <a:xfrm>
              <a:off x="3360" y="187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61" name="Rectangle 21"/>
            <p:cNvSpPr>
              <a:spLocks noChangeArrowheads="1"/>
            </p:cNvSpPr>
            <p:nvPr/>
          </p:nvSpPr>
          <p:spPr bwMode="auto">
            <a:xfrm>
              <a:off x="3552" y="187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62" name="Rectangle 22"/>
            <p:cNvSpPr>
              <a:spLocks noChangeArrowheads="1"/>
            </p:cNvSpPr>
            <p:nvPr/>
          </p:nvSpPr>
          <p:spPr bwMode="auto">
            <a:xfrm>
              <a:off x="3744" y="1872"/>
              <a:ext cx="192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63" name="Rectangle 23"/>
            <p:cNvSpPr>
              <a:spLocks noChangeArrowheads="1"/>
            </p:cNvSpPr>
            <p:nvPr/>
          </p:nvSpPr>
          <p:spPr bwMode="auto">
            <a:xfrm>
              <a:off x="3936" y="1488"/>
              <a:ext cx="192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64" name="Rectangle 24"/>
            <p:cNvSpPr>
              <a:spLocks noChangeArrowheads="1"/>
            </p:cNvSpPr>
            <p:nvPr/>
          </p:nvSpPr>
          <p:spPr bwMode="auto">
            <a:xfrm>
              <a:off x="4128" y="148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65" name="Rectangle 25"/>
            <p:cNvSpPr>
              <a:spLocks noChangeArrowheads="1"/>
            </p:cNvSpPr>
            <p:nvPr/>
          </p:nvSpPr>
          <p:spPr bwMode="auto">
            <a:xfrm>
              <a:off x="4320" y="1488"/>
              <a:ext cx="192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66" name="Rectangle 26"/>
            <p:cNvSpPr>
              <a:spLocks noChangeArrowheads="1"/>
            </p:cNvSpPr>
            <p:nvPr/>
          </p:nvSpPr>
          <p:spPr bwMode="auto">
            <a:xfrm>
              <a:off x="3936" y="168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67" name="Rectangle 27"/>
            <p:cNvSpPr>
              <a:spLocks noChangeArrowheads="1"/>
            </p:cNvSpPr>
            <p:nvPr/>
          </p:nvSpPr>
          <p:spPr bwMode="auto">
            <a:xfrm>
              <a:off x="4128" y="168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68" name="Rectangle 28"/>
            <p:cNvSpPr>
              <a:spLocks noChangeArrowheads="1"/>
            </p:cNvSpPr>
            <p:nvPr/>
          </p:nvSpPr>
          <p:spPr bwMode="auto">
            <a:xfrm>
              <a:off x="4320" y="168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69" name="Rectangle 29"/>
            <p:cNvSpPr>
              <a:spLocks noChangeArrowheads="1"/>
            </p:cNvSpPr>
            <p:nvPr/>
          </p:nvSpPr>
          <p:spPr bwMode="auto">
            <a:xfrm>
              <a:off x="3936" y="1872"/>
              <a:ext cx="192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70" name="Rectangle 30"/>
            <p:cNvSpPr>
              <a:spLocks noChangeArrowheads="1"/>
            </p:cNvSpPr>
            <p:nvPr/>
          </p:nvSpPr>
          <p:spPr bwMode="auto">
            <a:xfrm>
              <a:off x="4128" y="187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71" name="Rectangle 31"/>
            <p:cNvSpPr>
              <a:spLocks noChangeArrowheads="1"/>
            </p:cNvSpPr>
            <p:nvPr/>
          </p:nvSpPr>
          <p:spPr bwMode="auto">
            <a:xfrm>
              <a:off x="4320" y="1872"/>
              <a:ext cx="192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72" name="Rectangle 32"/>
            <p:cNvSpPr>
              <a:spLocks noChangeArrowheads="1"/>
            </p:cNvSpPr>
            <p:nvPr/>
          </p:nvSpPr>
          <p:spPr bwMode="auto">
            <a:xfrm>
              <a:off x="3936" y="2064"/>
              <a:ext cx="192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73" name="Rectangle 33"/>
            <p:cNvSpPr>
              <a:spLocks noChangeArrowheads="1"/>
            </p:cNvSpPr>
            <p:nvPr/>
          </p:nvSpPr>
          <p:spPr bwMode="auto">
            <a:xfrm>
              <a:off x="4128" y="206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74" name="Rectangle 34"/>
            <p:cNvSpPr>
              <a:spLocks noChangeArrowheads="1"/>
            </p:cNvSpPr>
            <p:nvPr/>
          </p:nvSpPr>
          <p:spPr bwMode="auto">
            <a:xfrm>
              <a:off x="4320" y="2064"/>
              <a:ext cx="192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75" name="Rectangle 35"/>
            <p:cNvSpPr>
              <a:spLocks noChangeArrowheads="1"/>
            </p:cNvSpPr>
            <p:nvPr/>
          </p:nvSpPr>
          <p:spPr bwMode="auto">
            <a:xfrm>
              <a:off x="3936" y="225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76" name="Rectangle 36"/>
            <p:cNvSpPr>
              <a:spLocks noChangeArrowheads="1"/>
            </p:cNvSpPr>
            <p:nvPr/>
          </p:nvSpPr>
          <p:spPr bwMode="auto">
            <a:xfrm>
              <a:off x="4128" y="225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77" name="Rectangle 37"/>
            <p:cNvSpPr>
              <a:spLocks noChangeArrowheads="1"/>
            </p:cNvSpPr>
            <p:nvPr/>
          </p:nvSpPr>
          <p:spPr bwMode="auto">
            <a:xfrm>
              <a:off x="4320" y="225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78" name="Rectangle 38"/>
            <p:cNvSpPr>
              <a:spLocks noChangeArrowheads="1"/>
            </p:cNvSpPr>
            <p:nvPr/>
          </p:nvSpPr>
          <p:spPr bwMode="auto">
            <a:xfrm>
              <a:off x="3936" y="2448"/>
              <a:ext cx="192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79" name="Rectangle 39"/>
            <p:cNvSpPr>
              <a:spLocks noChangeArrowheads="1"/>
            </p:cNvSpPr>
            <p:nvPr/>
          </p:nvSpPr>
          <p:spPr bwMode="auto">
            <a:xfrm>
              <a:off x="4128" y="244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80" name="Rectangle 40"/>
            <p:cNvSpPr>
              <a:spLocks noChangeArrowheads="1"/>
            </p:cNvSpPr>
            <p:nvPr/>
          </p:nvSpPr>
          <p:spPr bwMode="auto">
            <a:xfrm>
              <a:off x="4320" y="2448"/>
              <a:ext cx="192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81" name="Rectangle 41"/>
            <p:cNvSpPr>
              <a:spLocks noChangeArrowheads="1"/>
            </p:cNvSpPr>
            <p:nvPr/>
          </p:nvSpPr>
          <p:spPr bwMode="auto">
            <a:xfrm>
              <a:off x="3360" y="2064"/>
              <a:ext cx="192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82" name="Rectangle 42"/>
            <p:cNvSpPr>
              <a:spLocks noChangeArrowheads="1"/>
            </p:cNvSpPr>
            <p:nvPr/>
          </p:nvSpPr>
          <p:spPr bwMode="auto">
            <a:xfrm>
              <a:off x="3552" y="206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83" name="Rectangle 43"/>
            <p:cNvSpPr>
              <a:spLocks noChangeArrowheads="1"/>
            </p:cNvSpPr>
            <p:nvPr/>
          </p:nvSpPr>
          <p:spPr bwMode="auto">
            <a:xfrm>
              <a:off x="3744" y="206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84" name="Rectangle 44"/>
            <p:cNvSpPr>
              <a:spLocks noChangeArrowheads="1"/>
            </p:cNvSpPr>
            <p:nvPr/>
          </p:nvSpPr>
          <p:spPr bwMode="auto">
            <a:xfrm>
              <a:off x="3360" y="225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85" name="Rectangle 45"/>
            <p:cNvSpPr>
              <a:spLocks noChangeArrowheads="1"/>
            </p:cNvSpPr>
            <p:nvPr/>
          </p:nvSpPr>
          <p:spPr bwMode="auto">
            <a:xfrm>
              <a:off x="3552" y="225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86" name="Rectangle 46"/>
            <p:cNvSpPr>
              <a:spLocks noChangeArrowheads="1"/>
            </p:cNvSpPr>
            <p:nvPr/>
          </p:nvSpPr>
          <p:spPr bwMode="auto">
            <a:xfrm>
              <a:off x="3744" y="225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87" name="Rectangle 47"/>
            <p:cNvSpPr>
              <a:spLocks noChangeArrowheads="1"/>
            </p:cNvSpPr>
            <p:nvPr/>
          </p:nvSpPr>
          <p:spPr bwMode="auto">
            <a:xfrm>
              <a:off x="3360" y="244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88" name="Rectangle 48"/>
            <p:cNvSpPr>
              <a:spLocks noChangeArrowheads="1"/>
            </p:cNvSpPr>
            <p:nvPr/>
          </p:nvSpPr>
          <p:spPr bwMode="auto">
            <a:xfrm>
              <a:off x="3552" y="244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89" name="Rectangle 49"/>
            <p:cNvSpPr>
              <a:spLocks noChangeArrowheads="1"/>
            </p:cNvSpPr>
            <p:nvPr/>
          </p:nvSpPr>
          <p:spPr bwMode="auto">
            <a:xfrm>
              <a:off x="3744" y="2448"/>
              <a:ext cx="192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90" name="Rectangle 50"/>
            <p:cNvSpPr>
              <a:spLocks noChangeArrowheads="1"/>
            </p:cNvSpPr>
            <p:nvPr/>
          </p:nvSpPr>
          <p:spPr bwMode="auto">
            <a:xfrm>
              <a:off x="4512" y="1488"/>
              <a:ext cx="192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91" name="Rectangle 51"/>
            <p:cNvSpPr>
              <a:spLocks noChangeArrowheads="1"/>
            </p:cNvSpPr>
            <p:nvPr/>
          </p:nvSpPr>
          <p:spPr bwMode="auto">
            <a:xfrm>
              <a:off x="4704" y="1488"/>
              <a:ext cx="192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92" name="Rectangle 52"/>
            <p:cNvSpPr>
              <a:spLocks noChangeArrowheads="1"/>
            </p:cNvSpPr>
            <p:nvPr/>
          </p:nvSpPr>
          <p:spPr bwMode="auto">
            <a:xfrm>
              <a:off x="4896" y="1488"/>
              <a:ext cx="192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93" name="Rectangle 53"/>
            <p:cNvSpPr>
              <a:spLocks noChangeArrowheads="1"/>
            </p:cNvSpPr>
            <p:nvPr/>
          </p:nvSpPr>
          <p:spPr bwMode="auto">
            <a:xfrm>
              <a:off x="4512" y="1680"/>
              <a:ext cx="192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94" name="Rectangle 54"/>
            <p:cNvSpPr>
              <a:spLocks noChangeArrowheads="1"/>
            </p:cNvSpPr>
            <p:nvPr/>
          </p:nvSpPr>
          <p:spPr bwMode="auto">
            <a:xfrm>
              <a:off x="4704" y="168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95" name="Rectangle 55"/>
            <p:cNvSpPr>
              <a:spLocks noChangeArrowheads="1"/>
            </p:cNvSpPr>
            <p:nvPr/>
          </p:nvSpPr>
          <p:spPr bwMode="auto">
            <a:xfrm>
              <a:off x="4896" y="1680"/>
              <a:ext cx="192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96" name="Rectangle 56"/>
            <p:cNvSpPr>
              <a:spLocks noChangeArrowheads="1"/>
            </p:cNvSpPr>
            <p:nvPr/>
          </p:nvSpPr>
          <p:spPr bwMode="auto">
            <a:xfrm>
              <a:off x="4512" y="1872"/>
              <a:ext cx="192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97" name="Rectangle 57"/>
            <p:cNvSpPr>
              <a:spLocks noChangeArrowheads="1"/>
            </p:cNvSpPr>
            <p:nvPr/>
          </p:nvSpPr>
          <p:spPr bwMode="auto">
            <a:xfrm>
              <a:off x="4704" y="1872"/>
              <a:ext cx="192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98" name="Rectangle 58"/>
            <p:cNvSpPr>
              <a:spLocks noChangeArrowheads="1"/>
            </p:cNvSpPr>
            <p:nvPr/>
          </p:nvSpPr>
          <p:spPr bwMode="auto">
            <a:xfrm>
              <a:off x="4896" y="1872"/>
              <a:ext cx="192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99" name="Rectangle 59"/>
            <p:cNvSpPr>
              <a:spLocks noChangeArrowheads="1"/>
            </p:cNvSpPr>
            <p:nvPr/>
          </p:nvSpPr>
          <p:spPr bwMode="auto">
            <a:xfrm>
              <a:off x="4512" y="2064"/>
              <a:ext cx="192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700" name="Rectangle 60"/>
            <p:cNvSpPr>
              <a:spLocks noChangeArrowheads="1"/>
            </p:cNvSpPr>
            <p:nvPr/>
          </p:nvSpPr>
          <p:spPr bwMode="auto">
            <a:xfrm>
              <a:off x="4704" y="2064"/>
              <a:ext cx="192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701" name="Rectangle 61"/>
            <p:cNvSpPr>
              <a:spLocks noChangeArrowheads="1"/>
            </p:cNvSpPr>
            <p:nvPr/>
          </p:nvSpPr>
          <p:spPr bwMode="auto">
            <a:xfrm>
              <a:off x="4896" y="2064"/>
              <a:ext cx="192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702" name="Rectangle 62"/>
            <p:cNvSpPr>
              <a:spLocks noChangeArrowheads="1"/>
            </p:cNvSpPr>
            <p:nvPr/>
          </p:nvSpPr>
          <p:spPr bwMode="auto">
            <a:xfrm>
              <a:off x="4512" y="2256"/>
              <a:ext cx="192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703" name="Rectangle 63"/>
            <p:cNvSpPr>
              <a:spLocks noChangeArrowheads="1"/>
            </p:cNvSpPr>
            <p:nvPr/>
          </p:nvSpPr>
          <p:spPr bwMode="auto">
            <a:xfrm>
              <a:off x="4704" y="225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704" name="Rectangle 64"/>
            <p:cNvSpPr>
              <a:spLocks noChangeArrowheads="1"/>
            </p:cNvSpPr>
            <p:nvPr/>
          </p:nvSpPr>
          <p:spPr bwMode="auto">
            <a:xfrm>
              <a:off x="4896" y="2256"/>
              <a:ext cx="192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705" name="Rectangle 65"/>
            <p:cNvSpPr>
              <a:spLocks noChangeArrowheads="1"/>
            </p:cNvSpPr>
            <p:nvPr/>
          </p:nvSpPr>
          <p:spPr bwMode="auto">
            <a:xfrm>
              <a:off x="4512" y="2448"/>
              <a:ext cx="192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706" name="Rectangle 66"/>
            <p:cNvSpPr>
              <a:spLocks noChangeArrowheads="1"/>
            </p:cNvSpPr>
            <p:nvPr/>
          </p:nvSpPr>
          <p:spPr bwMode="auto">
            <a:xfrm>
              <a:off x="4704" y="2448"/>
              <a:ext cx="192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707" name="Rectangle 67"/>
            <p:cNvSpPr>
              <a:spLocks noChangeArrowheads="1"/>
            </p:cNvSpPr>
            <p:nvPr/>
          </p:nvSpPr>
          <p:spPr bwMode="auto">
            <a:xfrm>
              <a:off x="4896" y="2448"/>
              <a:ext cx="192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708" name="Rectangle 68"/>
            <p:cNvSpPr>
              <a:spLocks noChangeArrowheads="1"/>
            </p:cNvSpPr>
            <p:nvPr/>
          </p:nvSpPr>
          <p:spPr bwMode="auto">
            <a:xfrm>
              <a:off x="4512" y="2640"/>
              <a:ext cx="192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709" name="Rectangle 69"/>
            <p:cNvSpPr>
              <a:spLocks noChangeArrowheads="1"/>
            </p:cNvSpPr>
            <p:nvPr/>
          </p:nvSpPr>
          <p:spPr bwMode="auto">
            <a:xfrm>
              <a:off x="4704" y="2640"/>
              <a:ext cx="192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710" name="Rectangle 70"/>
            <p:cNvSpPr>
              <a:spLocks noChangeArrowheads="1"/>
            </p:cNvSpPr>
            <p:nvPr/>
          </p:nvSpPr>
          <p:spPr bwMode="auto">
            <a:xfrm>
              <a:off x="4896" y="2640"/>
              <a:ext cx="192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711" name="Rectangle 71"/>
            <p:cNvSpPr>
              <a:spLocks noChangeArrowheads="1"/>
            </p:cNvSpPr>
            <p:nvPr/>
          </p:nvSpPr>
          <p:spPr bwMode="auto">
            <a:xfrm>
              <a:off x="4512" y="2832"/>
              <a:ext cx="192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712" name="Rectangle 72"/>
            <p:cNvSpPr>
              <a:spLocks noChangeArrowheads="1"/>
            </p:cNvSpPr>
            <p:nvPr/>
          </p:nvSpPr>
          <p:spPr bwMode="auto">
            <a:xfrm>
              <a:off x="4704" y="2832"/>
              <a:ext cx="192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713" name="Rectangle 73"/>
            <p:cNvSpPr>
              <a:spLocks noChangeArrowheads="1"/>
            </p:cNvSpPr>
            <p:nvPr/>
          </p:nvSpPr>
          <p:spPr bwMode="auto">
            <a:xfrm>
              <a:off x="4896" y="2832"/>
              <a:ext cx="192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714" name="Rectangle 74"/>
            <p:cNvSpPr>
              <a:spLocks noChangeArrowheads="1"/>
            </p:cNvSpPr>
            <p:nvPr/>
          </p:nvSpPr>
          <p:spPr bwMode="auto">
            <a:xfrm>
              <a:off x="4512" y="3024"/>
              <a:ext cx="192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715" name="Rectangle 75"/>
            <p:cNvSpPr>
              <a:spLocks noChangeArrowheads="1"/>
            </p:cNvSpPr>
            <p:nvPr/>
          </p:nvSpPr>
          <p:spPr bwMode="auto">
            <a:xfrm>
              <a:off x="4704" y="3024"/>
              <a:ext cx="192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716" name="Rectangle 76"/>
            <p:cNvSpPr>
              <a:spLocks noChangeArrowheads="1"/>
            </p:cNvSpPr>
            <p:nvPr/>
          </p:nvSpPr>
          <p:spPr bwMode="auto">
            <a:xfrm>
              <a:off x="4896" y="3024"/>
              <a:ext cx="192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717" name="Rectangle 77"/>
            <p:cNvSpPr>
              <a:spLocks noChangeArrowheads="1"/>
            </p:cNvSpPr>
            <p:nvPr/>
          </p:nvSpPr>
          <p:spPr bwMode="auto">
            <a:xfrm>
              <a:off x="3360" y="2640"/>
              <a:ext cx="192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718" name="Rectangle 78"/>
            <p:cNvSpPr>
              <a:spLocks noChangeArrowheads="1"/>
            </p:cNvSpPr>
            <p:nvPr/>
          </p:nvSpPr>
          <p:spPr bwMode="auto">
            <a:xfrm>
              <a:off x="3552" y="264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719" name="Rectangle 79"/>
            <p:cNvSpPr>
              <a:spLocks noChangeArrowheads="1"/>
            </p:cNvSpPr>
            <p:nvPr/>
          </p:nvSpPr>
          <p:spPr bwMode="auto">
            <a:xfrm>
              <a:off x="3744" y="2640"/>
              <a:ext cx="192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720" name="Rectangle 80"/>
            <p:cNvSpPr>
              <a:spLocks noChangeArrowheads="1"/>
            </p:cNvSpPr>
            <p:nvPr/>
          </p:nvSpPr>
          <p:spPr bwMode="auto">
            <a:xfrm>
              <a:off x="3360" y="283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721" name="Rectangle 81"/>
            <p:cNvSpPr>
              <a:spLocks noChangeArrowheads="1"/>
            </p:cNvSpPr>
            <p:nvPr/>
          </p:nvSpPr>
          <p:spPr bwMode="auto">
            <a:xfrm>
              <a:off x="3552" y="283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722" name="Rectangle 82"/>
            <p:cNvSpPr>
              <a:spLocks noChangeArrowheads="1"/>
            </p:cNvSpPr>
            <p:nvPr/>
          </p:nvSpPr>
          <p:spPr bwMode="auto">
            <a:xfrm>
              <a:off x="3744" y="283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723" name="Rectangle 83"/>
            <p:cNvSpPr>
              <a:spLocks noChangeArrowheads="1"/>
            </p:cNvSpPr>
            <p:nvPr/>
          </p:nvSpPr>
          <p:spPr bwMode="auto">
            <a:xfrm>
              <a:off x="3360" y="302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724" name="Rectangle 84"/>
            <p:cNvSpPr>
              <a:spLocks noChangeArrowheads="1"/>
            </p:cNvSpPr>
            <p:nvPr/>
          </p:nvSpPr>
          <p:spPr bwMode="auto">
            <a:xfrm>
              <a:off x="3552" y="302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725" name="Rectangle 85"/>
            <p:cNvSpPr>
              <a:spLocks noChangeArrowheads="1"/>
            </p:cNvSpPr>
            <p:nvPr/>
          </p:nvSpPr>
          <p:spPr bwMode="auto">
            <a:xfrm>
              <a:off x="3744" y="3024"/>
              <a:ext cx="192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726" name="Rectangle 86"/>
            <p:cNvSpPr>
              <a:spLocks noChangeArrowheads="1"/>
            </p:cNvSpPr>
            <p:nvPr/>
          </p:nvSpPr>
          <p:spPr bwMode="auto">
            <a:xfrm>
              <a:off x="3936" y="2640"/>
              <a:ext cx="192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727" name="Rectangle 87"/>
            <p:cNvSpPr>
              <a:spLocks noChangeArrowheads="1"/>
            </p:cNvSpPr>
            <p:nvPr/>
          </p:nvSpPr>
          <p:spPr bwMode="auto">
            <a:xfrm>
              <a:off x="4128" y="264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728" name="Rectangle 88"/>
            <p:cNvSpPr>
              <a:spLocks noChangeArrowheads="1"/>
            </p:cNvSpPr>
            <p:nvPr/>
          </p:nvSpPr>
          <p:spPr bwMode="auto">
            <a:xfrm>
              <a:off x="4320" y="2640"/>
              <a:ext cx="192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729" name="Rectangle 89"/>
            <p:cNvSpPr>
              <a:spLocks noChangeArrowheads="1"/>
            </p:cNvSpPr>
            <p:nvPr/>
          </p:nvSpPr>
          <p:spPr bwMode="auto">
            <a:xfrm>
              <a:off x="3936" y="283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730" name="Rectangle 90"/>
            <p:cNvSpPr>
              <a:spLocks noChangeArrowheads="1"/>
            </p:cNvSpPr>
            <p:nvPr/>
          </p:nvSpPr>
          <p:spPr bwMode="auto">
            <a:xfrm>
              <a:off x="4128" y="283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731" name="Rectangle 91"/>
            <p:cNvSpPr>
              <a:spLocks noChangeArrowheads="1"/>
            </p:cNvSpPr>
            <p:nvPr/>
          </p:nvSpPr>
          <p:spPr bwMode="auto">
            <a:xfrm>
              <a:off x="4320" y="283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732" name="Rectangle 92"/>
            <p:cNvSpPr>
              <a:spLocks noChangeArrowheads="1"/>
            </p:cNvSpPr>
            <p:nvPr/>
          </p:nvSpPr>
          <p:spPr bwMode="auto">
            <a:xfrm>
              <a:off x="3936" y="3024"/>
              <a:ext cx="192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733" name="Rectangle 93"/>
            <p:cNvSpPr>
              <a:spLocks noChangeArrowheads="1"/>
            </p:cNvSpPr>
            <p:nvPr/>
          </p:nvSpPr>
          <p:spPr bwMode="auto">
            <a:xfrm>
              <a:off x="4128" y="3024"/>
              <a:ext cx="192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734" name="Rectangle 94"/>
            <p:cNvSpPr>
              <a:spLocks noChangeArrowheads="1"/>
            </p:cNvSpPr>
            <p:nvPr/>
          </p:nvSpPr>
          <p:spPr bwMode="auto">
            <a:xfrm>
              <a:off x="4320" y="3024"/>
              <a:ext cx="192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240735" name="Group 95"/>
          <p:cNvGraphicFramePr>
            <a:graphicFrameLocks noGrp="1"/>
          </p:cNvGraphicFramePr>
          <p:nvPr/>
        </p:nvGraphicFramePr>
        <p:xfrm>
          <a:off x="817563" y="4017963"/>
          <a:ext cx="2611437" cy="2433639"/>
        </p:xfrm>
        <a:graphic>
          <a:graphicData uri="http://schemas.openxmlformats.org/drawingml/2006/table">
            <a:tbl>
              <a:tblPr/>
              <a:tblGrid>
                <a:gridCol w="871537"/>
                <a:gridCol w="868363"/>
                <a:gridCol w="871537"/>
              </a:tblGrid>
              <a:tr h="811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1212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171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811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979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DBDB"/>
                    </a:solidFill>
                  </a:tcPr>
                </a:tc>
              </a:tr>
              <a:tr h="811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C5C5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5858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F5F5"/>
                    </a:solidFill>
                  </a:tcPr>
                </a:tc>
              </a:tr>
            </a:tbl>
          </a:graphicData>
        </a:graphic>
      </p:graphicFrame>
      <p:sp>
        <p:nvSpPr>
          <p:cNvPr id="240753" name="Line 113"/>
          <p:cNvSpPr>
            <a:spLocks noChangeShapeType="1"/>
          </p:cNvSpPr>
          <p:nvPr/>
        </p:nvSpPr>
        <p:spPr bwMode="auto">
          <a:xfrm>
            <a:off x="3862388" y="5280025"/>
            <a:ext cx="100012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Patterning</a:t>
            </a:r>
          </a:p>
        </p:txBody>
      </p:sp>
      <p:graphicFrame>
        <p:nvGraphicFramePr>
          <p:cNvPr id="244994" name="Group 258"/>
          <p:cNvGraphicFramePr>
            <a:graphicFrameLocks noGrp="1"/>
          </p:cNvGraphicFramePr>
          <p:nvPr/>
        </p:nvGraphicFramePr>
        <p:xfrm>
          <a:off x="400050" y="2338388"/>
          <a:ext cx="2587625" cy="1447800"/>
        </p:xfrm>
        <a:graphic>
          <a:graphicData uri="http://schemas.openxmlformats.org/drawingml/2006/table">
            <a:tbl>
              <a:tblPr/>
              <a:tblGrid>
                <a:gridCol w="863600"/>
                <a:gridCol w="860425"/>
                <a:gridCol w="863600"/>
              </a:tblGrid>
              <a:tr h="482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33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113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234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64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121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219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92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133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245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</a:tbl>
          </a:graphicData>
        </a:graphic>
      </p:graphicFrame>
      <p:sp>
        <p:nvSpPr>
          <p:cNvPr id="244776" name="Rectangle 40"/>
          <p:cNvSpPr>
            <a:spLocks noChangeArrowheads="1"/>
          </p:cNvSpPr>
          <p:nvPr/>
        </p:nvSpPr>
        <p:spPr bwMode="auto">
          <a:xfrm>
            <a:off x="4589463" y="3259138"/>
            <a:ext cx="508000" cy="455612"/>
          </a:xfrm>
          <a:prstGeom prst="rect">
            <a:avLst/>
          </a:prstGeom>
          <a:solidFill>
            <a:srgbClr val="DB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9</a:t>
            </a:r>
          </a:p>
        </p:txBody>
      </p:sp>
      <p:sp>
        <p:nvSpPr>
          <p:cNvPr id="244777" name="Rectangle 41"/>
          <p:cNvSpPr>
            <a:spLocks noChangeArrowheads="1"/>
          </p:cNvSpPr>
          <p:nvPr/>
        </p:nvSpPr>
        <p:spPr bwMode="auto">
          <a:xfrm>
            <a:off x="4081463" y="3259138"/>
            <a:ext cx="508000" cy="455612"/>
          </a:xfrm>
          <a:prstGeom prst="rect">
            <a:avLst/>
          </a:prstGeom>
          <a:solidFill>
            <a:srgbClr val="DB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5</a:t>
            </a:r>
          </a:p>
        </p:txBody>
      </p:sp>
      <p:sp>
        <p:nvSpPr>
          <p:cNvPr id="244778" name="Rectangle 42"/>
          <p:cNvSpPr>
            <a:spLocks noChangeArrowheads="1"/>
          </p:cNvSpPr>
          <p:nvPr/>
        </p:nvSpPr>
        <p:spPr bwMode="auto">
          <a:xfrm>
            <a:off x="3573463" y="3259138"/>
            <a:ext cx="508000" cy="455612"/>
          </a:xfrm>
          <a:prstGeom prst="rect">
            <a:avLst/>
          </a:prstGeom>
          <a:solidFill>
            <a:srgbClr val="DB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3</a:t>
            </a:r>
          </a:p>
        </p:txBody>
      </p:sp>
      <p:sp>
        <p:nvSpPr>
          <p:cNvPr id="244779" name="Rectangle 43"/>
          <p:cNvSpPr>
            <a:spLocks noChangeArrowheads="1"/>
          </p:cNvSpPr>
          <p:nvPr/>
        </p:nvSpPr>
        <p:spPr bwMode="auto">
          <a:xfrm>
            <a:off x="4589463" y="2803525"/>
            <a:ext cx="508000" cy="455613"/>
          </a:xfrm>
          <a:prstGeom prst="rect">
            <a:avLst/>
          </a:prstGeom>
          <a:solidFill>
            <a:srgbClr val="DB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8</a:t>
            </a:r>
          </a:p>
        </p:txBody>
      </p:sp>
      <p:sp>
        <p:nvSpPr>
          <p:cNvPr id="244780" name="Rectangle 44"/>
          <p:cNvSpPr>
            <a:spLocks noChangeArrowheads="1"/>
          </p:cNvSpPr>
          <p:nvPr/>
        </p:nvSpPr>
        <p:spPr bwMode="auto">
          <a:xfrm>
            <a:off x="4081463" y="2803525"/>
            <a:ext cx="508000" cy="455613"/>
          </a:xfrm>
          <a:prstGeom prst="rect">
            <a:avLst/>
          </a:prstGeom>
          <a:solidFill>
            <a:srgbClr val="DB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4</a:t>
            </a:r>
          </a:p>
        </p:txBody>
      </p:sp>
      <p:sp>
        <p:nvSpPr>
          <p:cNvPr id="244781" name="Rectangle 45"/>
          <p:cNvSpPr>
            <a:spLocks noChangeArrowheads="1"/>
          </p:cNvSpPr>
          <p:nvPr/>
        </p:nvSpPr>
        <p:spPr bwMode="auto">
          <a:xfrm>
            <a:off x="3573463" y="2803525"/>
            <a:ext cx="508000" cy="455613"/>
          </a:xfrm>
          <a:prstGeom prst="rect">
            <a:avLst/>
          </a:prstGeom>
          <a:solidFill>
            <a:srgbClr val="DB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2</a:t>
            </a:r>
          </a:p>
        </p:txBody>
      </p:sp>
      <p:sp>
        <p:nvSpPr>
          <p:cNvPr id="244782" name="Rectangle 46"/>
          <p:cNvSpPr>
            <a:spLocks noChangeArrowheads="1"/>
          </p:cNvSpPr>
          <p:nvPr/>
        </p:nvSpPr>
        <p:spPr bwMode="auto">
          <a:xfrm>
            <a:off x="4589463" y="2347913"/>
            <a:ext cx="508000" cy="455612"/>
          </a:xfrm>
          <a:prstGeom prst="rect">
            <a:avLst/>
          </a:prstGeom>
          <a:solidFill>
            <a:srgbClr val="DB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8</a:t>
            </a:r>
          </a:p>
        </p:txBody>
      </p:sp>
      <p:sp>
        <p:nvSpPr>
          <p:cNvPr id="244783" name="Rectangle 47"/>
          <p:cNvSpPr>
            <a:spLocks noChangeArrowheads="1"/>
          </p:cNvSpPr>
          <p:nvPr/>
        </p:nvSpPr>
        <p:spPr bwMode="auto">
          <a:xfrm>
            <a:off x="4081463" y="2347913"/>
            <a:ext cx="508000" cy="455612"/>
          </a:xfrm>
          <a:prstGeom prst="rect">
            <a:avLst/>
          </a:prstGeom>
          <a:solidFill>
            <a:srgbClr val="DB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4</a:t>
            </a:r>
          </a:p>
        </p:txBody>
      </p:sp>
      <p:sp>
        <p:nvSpPr>
          <p:cNvPr id="244784" name="Rectangle 48"/>
          <p:cNvSpPr>
            <a:spLocks noChangeArrowheads="1"/>
          </p:cNvSpPr>
          <p:nvPr/>
        </p:nvSpPr>
        <p:spPr bwMode="auto">
          <a:xfrm>
            <a:off x="3573463" y="2347913"/>
            <a:ext cx="508000" cy="455612"/>
          </a:xfrm>
          <a:prstGeom prst="rect">
            <a:avLst/>
          </a:prstGeom>
          <a:solidFill>
            <a:srgbClr val="DB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1</a:t>
            </a:r>
          </a:p>
        </p:txBody>
      </p:sp>
      <p:sp>
        <p:nvSpPr>
          <p:cNvPr id="244785" name="Line 49"/>
          <p:cNvSpPr>
            <a:spLocks noChangeShapeType="1"/>
          </p:cNvSpPr>
          <p:nvPr/>
        </p:nvSpPr>
        <p:spPr bwMode="auto">
          <a:xfrm>
            <a:off x="3573463" y="2347913"/>
            <a:ext cx="15240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4786" name="Line 50"/>
          <p:cNvSpPr>
            <a:spLocks noChangeShapeType="1"/>
          </p:cNvSpPr>
          <p:nvPr/>
        </p:nvSpPr>
        <p:spPr bwMode="auto">
          <a:xfrm>
            <a:off x="3573463" y="2803525"/>
            <a:ext cx="1524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4787" name="Line 51"/>
          <p:cNvSpPr>
            <a:spLocks noChangeShapeType="1"/>
          </p:cNvSpPr>
          <p:nvPr/>
        </p:nvSpPr>
        <p:spPr bwMode="auto">
          <a:xfrm>
            <a:off x="3573463" y="3259138"/>
            <a:ext cx="1524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4788" name="Line 52"/>
          <p:cNvSpPr>
            <a:spLocks noChangeShapeType="1"/>
          </p:cNvSpPr>
          <p:nvPr/>
        </p:nvSpPr>
        <p:spPr bwMode="auto">
          <a:xfrm>
            <a:off x="3573463" y="3714750"/>
            <a:ext cx="15240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4789" name="Line 53"/>
          <p:cNvSpPr>
            <a:spLocks noChangeShapeType="1"/>
          </p:cNvSpPr>
          <p:nvPr/>
        </p:nvSpPr>
        <p:spPr bwMode="auto">
          <a:xfrm>
            <a:off x="3573463" y="2347913"/>
            <a:ext cx="0" cy="1366837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4790" name="Line 54"/>
          <p:cNvSpPr>
            <a:spLocks noChangeShapeType="1"/>
          </p:cNvSpPr>
          <p:nvPr/>
        </p:nvSpPr>
        <p:spPr bwMode="auto">
          <a:xfrm>
            <a:off x="4081463" y="2347913"/>
            <a:ext cx="0" cy="13668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4791" name="Line 55"/>
          <p:cNvSpPr>
            <a:spLocks noChangeShapeType="1"/>
          </p:cNvSpPr>
          <p:nvPr/>
        </p:nvSpPr>
        <p:spPr bwMode="auto">
          <a:xfrm>
            <a:off x="4589463" y="2347913"/>
            <a:ext cx="0" cy="13668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4792" name="Line 56"/>
          <p:cNvSpPr>
            <a:spLocks noChangeShapeType="1"/>
          </p:cNvSpPr>
          <p:nvPr/>
        </p:nvSpPr>
        <p:spPr bwMode="auto">
          <a:xfrm>
            <a:off x="5097463" y="2347913"/>
            <a:ext cx="0" cy="1366837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44793" name="Group 57"/>
          <p:cNvGrpSpPr>
            <a:grpSpLocks/>
          </p:cNvGrpSpPr>
          <p:nvPr/>
        </p:nvGrpSpPr>
        <p:grpSpPr bwMode="auto">
          <a:xfrm>
            <a:off x="5638800" y="1828800"/>
            <a:ext cx="3048000" cy="2514600"/>
            <a:chOff x="3360" y="1488"/>
            <a:chExt cx="1728" cy="1728"/>
          </a:xfrm>
        </p:grpSpPr>
        <p:sp>
          <p:nvSpPr>
            <p:cNvPr id="244794" name="Rectangle 58"/>
            <p:cNvSpPr>
              <a:spLocks noChangeArrowheads="1"/>
            </p:cNvSpPr>
            <p:nvPr/>
          </p:nvSpPr>
          <p:spPr bwMode="auto">
            <a:xfrm>
              <a:off x="3360" y="1488"/>
              <a:ext cx="192" cy="192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795" name="Rectangle 59"/>
            <p:cNvSpPr>
              <a:spLocks noChangeArrowheads="1"/>
            </p:cNvSpPr>
            <p:nvPr/>
          </p:nvSpPr>
          <p:spPr bwMode="auto">
            <a:xfrm>
              <a:off x="3552" y="1488"/>
              <a:ext cx="192" cy="192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796" name="Rectangle 60"/>
            <p:cNvSpPr>
              <a:spLocks noChangeArrowheads="1"/>
            </p:cNvSpPr>
            <p:nvPr/>
          </p:nvSpPr>
          <p:spPr bwMode="auto">
            <a:xfrm>
              <a:off x="3744" y="1488"/>
              <a:ext cx="192" cy="192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797" name="Rectangle 61"/>
            <p:cNvSpPr>
              <a:spLocks noChangeArrowheads="1"/>
            </p:cNvSpPr>
            <p:nvPr/>
          </p:nvSpPr>
          <p:spPr bwMode="auto">
            <a:xfrm>
              <a:off x="3360" y="1680"/>
              <a:ext cx="192" cy="192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798" name="Rectangle 62"/>
            <p:cNvSpPr>
              <a:spLocks noChangeArrowheads="1"/>
            </p:cNvSpPr>
            <p:nvPr/>
          </p:nvSpPr>
          <p:spPr bwMode="auto">
            <a:xfrm>
              <a:off x="3552" y="1680"/>
              <a:ext cx="192" cy="192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799" name="Rectangle 63"/>
            <p:cNvSpPr>
              <a:spLocks noChangeArrowheads="1"/>
            </p:cNvSpPr>
            <p:nvPr/>
          </p:nvSpPr>
          <p:spPr bwMode="auto">
            <a:xfrm>
              <a:off x="3744" y="1680"/>
              <a:ext cx="192" cy="192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00" name="Rectangle 64"/>
            <p:cNvSpPr>
              <a:spLocks noChangeArrowheads="1"/>
            </p:cNvSpPr>
            <p:nvPr/>
          </p:nvSpPr>
          <p:spPr bwMode="auto">
            <a:xfrm>
              <a:off x="3360" y="1872"/>
              <a:ext cx="192" cy="192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01" name="Rectangle 65"/>
            <p:cNvSpPr>
              <a:spLocks noChangeArrowheads="1"/>
            </p:cNvSpPr>
            <p:nvPr/>
          </p:nvSpPr>
          <p:spPr bwMode="auto">
            <a:xfrm>
              <a:off x="3552" y="1872"/>
              <a:ext cx="192" cy="192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02" name="Rectangle 66"/>
            <p:cNvSpPr>
              <a:spLocks noChangeArrowheads="1"/>
            </p:cNvSpPr>
            <p:nvPr/>
          </p:nvSpPr>
          <p:spPr bwMode="auto">
            <a:xfrm>
              <a:off x="3744" y="187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03" name="Rectangle 67"/>
            <p:cNvSpPr>
              <a:spLocks noChangeArrowheads="1"/>
            </p:cNvSpPr>
            <p:nvPr/>
          </p:nvSpPr>
          <p:spPr bwMode="auto">
            <a:xfrm>
              <a:off x="3936" y="148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04" name="Rectangle 68"/>
            <p:cNvSpPr>
              <a:spLocks noChangeArrowheads="1"/>
            </p:cNvSpPr>
            <p:nvPr/>
          </p:nvSpPr>
          <p:spPr bwMode="auto">
            <a:xfrm>
              <a:off x="4128" y="1488"/>
              <a:ext cx="192" cy="192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05" name="Rectangle 69"/>
            <p:cNvSpPr>
              <a:spLocks noChangeArrowheads="1"/>
            </p:cNvSpPr>
            <p:nvPr/>
          </p:nvSpPr>
          <p:spPr bwMode="auto">
            <a:xfrm>
              <a:off x="4320" y="148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06" name="Rectangle 70"/>
            <p:cNvSpPr>
              <a:spLocks noChangeArrowheads="1"/>
            </p:cNvSpPr>
            <p:nvPr/>
          </p:nvSpPr>
          <p:spPr bwMode="auto">
            <a:xfrm>
              <a:off x="3936" y="1680"/>
              <a:ext cx="192" cy="192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07" name="Rectangle 71"/>
            <p:cNvSpPr>
              <a:spLocks noChangeArrowheads="1"/>
            </p:cNvSpPr>
            <p:nvPr/>
          </p:nvSpPr>
          <p:spPr bwMode="auto">
            <a:xfrm>
              <a:off x="4128" y="1680"/>
              <a:ext cx="192" cy="192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08" name="Rectangle 72"/>
            <p:cNvSpPr>
              <a:spLocks noChangeArrowheads="1"/>
            </p:cNvSpPr>
            <p:nvPr/>
          </p:nvSpPr>
          <p:spPr bwMode="auto">
            <a:xfrm>
              <a:off x="4320" y="1680"/>
              <a:ext cx="192" cy="192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09" name="Rectangle 73"/>
            <p:cNvSpPr>
              <a:spLocks noChangeArrowheads="1"/>
            </p:cNvSpPr>
            <p:nvPr/>
          </p:nvSpPr>
          <p:spPr bwMode="auto">
            <a:xfrm>
              <a:off x="3936" y="187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10" name="Rectangle 74"/>
            <p:cNvSpPr>
              <a:spLocks noChangeArrowheads="1"/>
            </p:cNvSpPr>
            <p:nvPr/>
          </p:nvSpPr>
          <p:spPr bwMode="auto">
            <a:xfrm>
              <a:off x="4128" y="1872"/>
              <a:ext cx="192" cy="192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11" name="Rectangle 75"/>
            <p:cNvSpPr>
              <a:spLocks noChangeArrowheads="1"/>
            </p:cNvSpPr>
            <p:nvPr/>
          </p:nvSpPr>
          <p:spPr bwMode="auto">
            <a:xfrm>
              <a:off x="4320" y="187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12" name="Rectangle 76"/>
            <p:cNvSpPr>
              <a:spLocks noChangeArrowheads="1"/>
            </p:cNvSpPr>
            <p:nvPr/>
          </p:nvSpPr>
          <p:spPr bwMode="auto">
            <a:xfrm>
              <a:off x="3936" y="206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13" name="Rectangle 77"/>
            <p:cNvSpPr>
              <a:spLocks noChangeArrowheads="1"/>
            </p:cNvSpPr>
            <p:nvPr/>
          </p:nvSpPr>
          <p:spPr bwMode="auto">
            <a:xfrm>
              <a:off x="4128" y="2064"/>
              <a:ext cx="192" cy="192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14" name="Rectangle 78"/>
            <p:cNvSpPr>
              <a:spLocks noChangeArrowheads="1"/>
            </p:cNvSpPr>
            <p:nvPr/>
          </p:nvSpPr>
          <p:spPr bwMode="auto">
            <a:xfrm>
              <a:off x="4320" y="206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15" name="Rectangle 79"/>
            <p:cNvSpPr>
              <a:spLocks noChangeArrowheads="1"/>
            </p:cNvSpPr>
            <p:nvPr/>
          </p:nvSpPr>
          <p:spPr bwMode="auto">
            <a:xfrm>
              <a:off x="3936" y="2256"/>
              <a:ext cx="192" cy="192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16" name="Rectangle 80"/>
            <p:cNvSpPr>
              <a:spLocks noChangeArrowheads="1"/>
            </p:cNvSpPr>
            <p:nvPr/>
          </p:nvSpPr>
          <p:spPr bwMode="auto">
            <a:xfrm>
              <a:off x="4128" y="2256"/>
              <a:ext cx="192" cy="192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17" name="Rectangle 81"/>
            <p:cNvSpPr>
              <a:spLocks noChangeArrowheads="1"/>
            </p:cNvSpPr>
            <p:nvPr/>
          </p:nvSpPr>
          <p:spPr bwMode="auto">
            <a:xfrm>
              <a:off x="4320" y="2256"/>
              <a:ext cx="192" cy="192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18" name="Rectangle 82"/>
            <p:cNvSpPr>
              <a:spLocks noChangeArrowheads="1"/>
            </p:cNvSpPr>
            <p:nvPr/>
          </p:nvSpPr>
          <p:spPr bwMode="auto">
            <a:xfrm>
              <a:off x="3936" y="244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19" name="Rectangle 83"/>
            <p:cNvSpPr>
              <a:spLocks noChangeArrowheads="1"/>
            </p:cNvSpPr>
            <p:nvPr/>
          </p:nvSpPr>
          <p:spPr bwMode="auto">
            <a:xfrm>
              <a:off x="4128" y="2448"/>
              <a:ext cx="192" cy="192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20" name="Rectangle 84"/>
            <p:cNvSpPr>
              <a:spLocks noChangeArrowheads="1"/>
            </p:cNvSpPr>
            <p:nvPr/>
          </p:nvSpPr>
          <p:spPr bwMode="auto">
            <a:xfrm>
              <a:off x="4320" y="244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21" name="Rectangle 85"/>
            <p:cNvSpPr>
              <a:spLocks noChangeArrowheads="1"/>
            </p:cNvSpPr>
            <p:nvPr/>
          </p:nvSpPr>
          <p:spPr bwMode="auto">
            <a:xfrm>
              <a:off x="3360" y="206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22" name="Rectangle 86"/>
            <p:cNvSpPr>
              <a:spLocks noChangeArrowheads="1"/>
            </p:cNvSpPr>
            <p:nvPr/>
          </p:nvSpPr>
          <p:spPr bwMode="auto">
            <a:xfrm>
              <a:off x="3552" y="2064"/>
              <a:ext cx="192" cy="192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23" name="Rectangle 87"/>
            <p:cNvSpPr>
              <a:spLocks noChangeArrowheads="1"/>
            </p:cNvSpPr>
            <p:nvPr/>
          </p:nvSpPr>
          <p:spPr bwMode="auto">
            <a:xfrm>
              <a:off x="3744" y="2064"/>
              <a:ext cx="192" cy="192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24" name="Rectangle 88"/>
            <p:cNvSpPr>
              <a:spLocks noChangeArrowheads="1"/>
            </p:cNvSpPr>
            <p:nvPr/>
          </p:nvSpPr>
          <p:spPr bwMode="auto">
            <a:xfrm>
              <a:off x="3360" y="2256"/>
              <a:ext cx="192" cy="192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25" name="Rectangle 89"/>
            <p:cNvSpPr>
              <a:spLocks noChangeArrowheads="1"/>
            </p:cNvSpPr>
            <p:nvPr/>
          </p:nvSpPr>
          <p:spPr bwMode="auto">
            <a:xfrm>
              <a:off x="3552" y="2256"/>
              <a:ext cx="192" cy="192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26" name="Rectangle 90"/>
            <p:cNvSpPr>
              <a:spLocks noChangeArrowheads="1"/>
            </p:cNvSpPr>
            <p:nvPr/>
          </p:nvSpPr>
          <p:spPr bwMode="auto">
            <a:xfrm>
              <a:off x="3744" y="2256"/>
              <a:ext cx="192" cy="192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27" name="Rectangle 91"/>
            <p:cNvSpPr>
              <a:spLocks noChangeArrowheads="1"/>
            </p:cNvSpPr>
            <p:nvPr/>
          </p:nvSpPr>
          <p:spPr bwMode="auto">
            <a:xfrm>
              <a:off x="3360" y="2448"/>
              <a:ext cx="192" cy="192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28" name="Rectangle 92"/>
            <p:cNvSpPr>
              <a:spLocks noChangeArrowheads="1"/>
            </p:cNvSpPr>
            <p:nvPr/>
          </p:nvSpPr>
          <p:spPr bwMode="auto">
            <a:xfrm>
              <a:off x="3552" y="2448"/>
              <a:ext cx="192" cy="192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29" name="Rectangle 93"/>
            <p:cNvSpPr>
              <a:spLocks noChangeArrowheads="1"/>
            </p:cNvSpPr>
            <p:nvPr/>
          </p:nvSpPr>
          <p:spPr bwMode="auto">
            <a:xfrm>
              <a:off x="3744" y="244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30" name="Rectangle 94"/>
            <p:cNvSpPr>
              <a:spLocks noChangeArrowheads="1"/>
            </p:cNvSpPr>
            <p:nvPr/>
          </p:nvSpPr>
          <p:spPr bwMode="auto">
            <a:xfrm>
              <a:off x="4512" y="148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31" name="Rectangle 95"/>
            <p:cNvSpPr>
              <a:spLocks noChangeArrowheads="1"/>
            </p:cNvSpPr>
            <p:nvPr/>
          </p:nvSpPr>
          <p:spPr bwMode="auto">
            <a:xfrm>
              <a:off x="4704" y="148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32" name="Rectangle 96"/>
            <p:cNvSpPr>
              <a:spLocks noChangeArrowheads="1"/>
            </p:cNvSpPr>
            <p:nvPr/>
          </p:nvSpPr>
          <p:spPr bwMode="auto">
            <a:xfrm>
              <a:off x="4896" y="148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33" name="Rectangle 97"/>
            <p:cNvSpPr>
              <a:spLocks noChangeArrowheads="1"/>
            </p:cNvSpPr>
            <p:nvPr/>
          </p:nvSpPr>
          <p:spPr bwMode="auto">
            <a:xfrm>
              <a:off x="4512" y="168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34" name="Rectangle 98"/>
            <p:cNvSpPr>
              <a:spLocks noChangeArrowheads="1"/>
            </p:cNvSpPr>
            <p:nvPr/>
          </p:nvSpPr>
          <p:spPr bwMode="auto">
            <a:xfrm>
              <a:off x="4704" y="1680"/>
              <a:ext cx="192" cy="192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35" name="Rectangle 99"/>
            <p:cNvSpPr>
              <a:spLocks noChangeArrowheads="1"/>
            </p:cNvSpPr>
            <p:nvPr/>
          </p:nvSpPr>
          <p:spPr bwMode="auto">
            <a:xfrm>
              <a:off x="4896" y="168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36" name="Rectangle 100"/>
            <p:cNvSpPr>
              <a:spLocks noChangeArrowheads="1"/>
            </p:cNvSpPr>
            <p:nvPr/>
          </p:nvSpPr>
          <p:spPr bwMode="auto">
            <a:xfrm>
              <a:off x="4512" y="187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37" name="Rectangle 101"/>
            <p:cNvSpPr>
              <a:spLocks noChangeArrowheads="1"/>
            </p:cNvSpPr>
            <p:nvPr/>
          </p:nvSpPr>
          <p:spPr bwMode="auto">
            <a:xfrm>
              <a:off x="4704" y="187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38" name="Rectangle 102"/>
            <p:cNvSpPr>
              <a:spLocks noChangeArrowheads="1"/>
            </p:cNvSpPr>
            <p:nvPr/>
          </p:nvSpPr>
          <p:spPr bwMode="auto">
            <a:xfrm>
              <a:off x="4896" y="187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39" name="Rectangle 103"/>
            <p:cNvSpPr>
              <a:spLocks noChangeArrowheads="1"/>
            </p:cNvSpPr>
            <p:nvPr/>
          </p:nvSpPr>
          <p:spPr bwMode="auto">
            <a:xfrm>
              <a:off x="4512" y="206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40" name="Rectangle 104"/>
            <p:cNvSpPr>
              <a:spLocks noChangeArrowheads="1"/>
            </p:cNvSpPr>
            <p:nvPr/>
          </p:nvSpPr>
          <p:spPr bwMode="auto">
            <a:xfrm>
              <a:off x="4704" y="206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41" name="Rectangle 105"/>
            <p:cNvSpPr>
              <a:spLocks noChangeArrowheads="1"/>
            </p:cNvSpPr>
            <p:nvPr/>
          </p:nvSpPr>
          <p:spPr bwMode="auto">
            <a:xfrm>
              <a:off x="4896" y="206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42" name="Rectangle 106"/>
            <p:cNvSpPr>
              <a:spLocks noChangeArrowheads="1"/>
            </p:cNvSpPr>
            <p:nvPr/>
          </p:nvSpPr>
          <p:spPr bwMode="auto">
            <a:xfrm>
              <a:off x="4512" y="225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43" name="Rectangle 107"/>
            <p:cNvSpPr>
              <a:spLocks noChangeArrowheads="1"/>
            </p:cNvSpPr>
            <p:nvPr/>
          </p:nvSpPr>
          <p:spPr bwMode="auto">
            <a:xfrm>
              <a:off x="4704" y="2256"/>
              <a:ext cx="192" cy="192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44" name="Rectangle 108"/>
            <p:cNvSpPr>
              <a:spLocks noChangeArrowheads="1"/>
            </p:cNvSpPr>
            <p:nvPr/>
          </p:nvSpPr>
          <p:spPr bwMode="auto">
            <a:xfrm>
              <a:off x="4896" y="225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45" name="Rectangle 109"/>
            <p:cNvSpPr>
              <a:spLocks noChangeArrowheads="1"/>
            </p:cNvSpPr>
            <p:nvPr/>
          </p:nvSpPr>
          <p:spPr bwMode="auto">
            <a:xfrm>
              <a:off x="4512" y="244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46" name="Rectangle 110"/>
            <p:cNvSpPr>
              <a:spLocks noChangeArrowheads="1"/>
            </p:cNvSpPr>
            <p:nvPr/>
          </p:nvSpPr>
          <p:spPr bwMode="auto">
            <a:xfrm>
              <a:off x="4704" y="244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47" name="Rectangle 111"/>
            <p:cNvSpPr>
              <a:spLocks noChangeArrowheads="1"/>
            </p:cNvSpPr>
            <p:nvPr/>
          </p:nvSpPr>
          <p:spPr bwMode="auto">
            <a:xfrm>
              <a:off x="4896" y="244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48" name="Rectangle 112"/>
            <p:cNvSpPr>
              <a:spLocks noChangeArrowheads="1"/>
            </p:cNvSpPr>
            <p:nvPr/>
          </p:nvSpPr>
          <p:spPr bwMode="auto">
            <a:xfrm>
              <a:off x="4512" y="264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49" name="Rectangle 113"/>
            <p:cNvSpPr>
              <a:spLocks noChangeArrowheads="1"/>
            </p:cNvSpPr>
            <p:nvPr/>
          </p:nvSpPr>
          <p:spPr bwMode="auto">
            <a:xfrm>
              <a:off x="4704" y="264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50" name="Rectangle 114"/>
            <p:cNvSpPr>
              <a:spLocks noChangeArrowheads="1"/>
            </p:cNvSpPr>
            <p:nvPr/>
          </p:nvSpPr>
          <p:spPr bwMode="auto">
            <a:xfrm>
              <a:off x="4896" y="264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51" name="Rectangle 115"/>
            <p:cNvSpPr>
              <a:spLocks noChangeArrowheads="1"/>
            </p:cNvSpPr>
            <p:nvPr/>
          </p:nvSpPr>
          <p:spPr bwMode="auto">
            <a:xfrm>
              <a:off x="4512" y="283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52" name="Rectangle 116"/>
            <p:cNvSpPr>
              <a:spLocks noChangeArrowheads="1"/>
            </p:cNvSpPr>
            <p:nvPr/>
          </p:nvSpPr>
          <p:spPr bwMode="auto">
            <a:xfrm>
              <a:off x="4704" y="283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53" name="Rectangle 117"/>
            <p:cNvSpPr>
              <a:spLocks noChangeArrowheads="1"/>
            </p:cNvSpPr>
            <p:nvPr/>
          </p:nvSpPr>
          <p:spPr bwMode="auto">
            <a:xfrm>
              <a:off x="4896" y="283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54" name="Rectangle 118"/>
            <p:cNvSpPr>
              <a:spLocks noChangeArrowheads="1"/>
            </p:cNvSpPr>
            <p:nvPr/>
          </p:nvSpPr>
          <p:spPr bwMode="auto">
            <a:xfrm>
              <a:off x="4512" y="302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55" name="Rectangle 119"/>
            <p:cNvSpPr>
              <a:spLocks noChangeArrowheads="1"/>
            </p:cNvSpPr>
            <p:nvPr/>
          </p:nvSpPr>
          <p:spPr bwMode="auto">
            <a:xfrm>
              <a:off x="4704" y="302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56" name="Rectangle 120"/>
            <p:cNvSpPr>
              <a:spLocks noChangeArrowheads="1"/>
            </p:cNvSpPr>
            <p:nvPr/>
          </p:nvSpPr>
          <p:spPr bwMode="auto">
            <a:xfrm>
              <a:off x="4896" y="302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57" name="Rectangle 121"/>
            <p:cNvSpPr>
              <a:spLocks noChangeArrowheads="1"/>
            </p:cNvSpPr>
            <p:nvPr/>
          </p:nvSpPr>
          <p:spPr bwMode="auto">
            <a:xfrm>
              <a:off x="3360" y="264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58" name="Rectangle 122"/>
            <p:cNvSpPr>
              <a:spLocks noChangeArrowheads="1"/>
            </p:cNvSpPr>
            <p:nvPr/>
          </p:nvSpPr>
          <p:spPr bwMode="auto">
            <a:xfrm>
              <a:off x="3552" y="2640"/>
              <a:ext cx="192" cy="192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59" name="Rectangle 123"/>
            <p:cNvSpPr>
              <a:spLocks noChangeArrowheads="1"/>
            </p:cNvSpPr>
            <p:nvPr/>
          </p:nvSpPr>
          <p:spPr bwMode="auto">
            <a:xfrm>
              <a:off x="3744" y="264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60" name="Rectangle 124"/>
            <p:cNvSpPr>
              <a:spLocks noChangeArrowheads="1"/>
            </p:cNvSpPr>
            <p:nvPr/>
          </p:nvSpPr>
          <p:spPr bwMode="auto">
            <a:xfrm>
              <a:off x="3360" y="2832"/>
              <a:ext cx="192" cy="192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61" name="Rectangle 125"/>
            <p:cNvSpPr>
              <a:spLocks noChangeArrowheads="1"/>
            </p:cNvSpPr>
            <p:nvPr/>
          </p:nvSpPr>
          <p:spPr bwMode="auto">
            <a:xfrm>
              <a:off x="3552" y="2832"/>
              <a:ext cx="192" cy="192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62" name="Rectangle 126"/>
            <p:cNvSpPr>
              <a:spLocks noChangeArrowheads="1"/>
            </p:cNvSpPr>
            <p:nvPr/>
          </p:nvSpPr>
          <p:spPr bwMode="auto">
            <a:xfrm>
              <a:off x="3744" y="2832"/>
              <a:ext cx="192" cy="192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63" name="Rectangle 127"/>
            <p:cNvSpPr>
              <a:spLocks noChangeArrowheads="1"/>
            </p:cNvSpPr>
            <p:nvPr/>
          </p:nvSpPr>
          <p:spPr bwMode="auto">
            <a:xfrm>
              <a:off x="3360" y="3024"/>
              <a:ext cx="192" cy="192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64" name="Rectangle 128"/>
            <p:cNvSpPr>
              <a:spLocks noChangeArrowheads="1"/>
            </p:cNvSpPr>
            <p:nvPr/>
          </p:nvSpPr>
          <p:spPr bwMode="auto">
            <a:xfrm>
              <a:off x="3552" y="3024"/>
              <a:ext cx="192" cy="192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65" name="Rectangle 129"/>
            <p:cNvSpPr>
              <a:spLocks noChangeArrowheads="1"/>
            </p:cNvSpPr>
            <p:nvPr/>
          </p:nvSpPr>
          <p:spPr bwMode="auto">
            <a:xfrm>
              <a:off x="3744" y="302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66" name="Rectangle 130"/>
            <p:cNvSpPr>
              <a:spLocks noChangeArrowheads="1"/>
            </p:cNvSpPr>
            <p:nvPr/>
          </p:nvSpPr>
          <p:spPr bwMode="auto">
            <a:xfrm>
              <a:off x="3936" y="264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67" name="Rectangle 131"/>
            <p:cNvSpPr>
              <a:spLocks noChangeArrowheads="1"/>
            </p:cNvSpPr>
            <p:nvPr/>
          </p:nvSpPr>
          <p:spPr bwMode="auto">
            <a:xfrm>
              <a:off x="4128" y="2640"/>
              <a:ext cx="192" cy="192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68" name="Rectangle 132"/>
            <p:cNvSpPr>
              <a:spLocks noChangeArrowheads="1"/>
            </p:cNvSpPr>
            <p:nvPr/>
          </p:nvSpPr>
          <p:spPr bwMode="auto">
            <a:xfrm>
              <a:off x="4320" y="264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69" name="Rectangle 133"/>
            <p:cNvSpPr>
              <a:spLocks noChangeArrowheads="1"/>
            </p:cNvSpPr>
            <p:nvPr/>
          </p:nvSpPr>
          <p:spPr bwMode="auto">
            <a:xfrm>
              <a:off x="3936" y="2832"/>
              <a:ext cx="192" cy="192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70" name="Rectangle 134"/>
            <p:cNvSpPr>
              <a:spLocks noChangeArrowheads="1"/>
            </p:cNvSpPr>
            <p:nvPr/>
          </p:nvSpPr>
          <p:spPr bwMode="auto">
            <a:xfrm>
              <a:off x="4128" y="2832"/>
              <a:ext cx="192" cy="192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71" name="Rectangle 135"/>
            <p:cNvSpPr>
              <a:spLocks noChangeArrowheads="1"/>
            </p:cNvSpPr>
            <p:nvPr/>
          </p:nvSpPr>
          <p:spPr bwMode="auto">
            <a:xfrm>
              <a:off x="4320" y="2832"/>
              <a:ext cx="192" cy="192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72" name="Rectangle 136"/>
            <p:cNvSpPr>
              <a:spLocks noChangeArrowheads="1"/>
            </p:cNvSpPr>
            <p:nvPr/>
          </p:nvSpPr>
          <p:spPr bwMode="auto">
            <a:xfrm>
              <a:off x="3936" y="302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73" name="Rectangle 137"/>
            <p:cNvSpPr>
              <a:spLocks noChangeArrowheads="1"/>
            </p:cNvSpPr>
            <p:nvPr/>
          </p:nvSpPr>
          <p:spPr bwMode="auto">
            <a:xfrm>
              <a:off x="4128" y="302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74" name="Rectangle 138"/>
            <p:cNvSpPr>
              <a:spLocks noChangeArrowheads="1"/>
            </p:cNvSpPr>
            <p:nvPr/>
          </p:nvSpPr>
          <p:spPr bwMode="auto">
            <a:xfrm>
              <a:off x="4320" y="302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4875" name="Text Box 139"/>
          <p:cNvSpPr txBox="1">
            <a:spLocks noChangeArrowheads="1"/>
          </p:cNvSpPr>
          <p:nvPr/>
        </p:nvSpPr>
        <p:spPr bwMode="auto">
          <a:xfrm>
            <a:off x="690563" y="1890713"/>
            <a:ext cx="2025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1800" b="1"/>
              <a:t>Vstupný obrázok</a:t>
            </a:r>
            <a:endParaRPr lang="en-US" sz="1800" b="1"/>
          </a:p>
        </p:txBody>
      </p:sp>
      <p:sp>
        <p:nvSpPr>
          <p:cNvPr id="244877" name="Text Box 141"/>
          <p:cNvSpPr txBox="1">
            <a:spLocks noChangeArrowheads="1"/>
          </p:cNvSpPr>
          <p:nvPr/>
        </p:nvSpPr>
        <p:spPr bwMode="auto">
          <a:xfrm>
            <a:off x="3440113" y="3903663"/>
            <a:ext cx="1860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1800" b="1"/>
              <a:t>Zodpovedajúca</a:t>
            </a:r>
          </a:p>
          <a:p>
            <a:r>
              <a:rPr lang="sk-SK" sz="1800" b="1"/>
              <a:t>matica</a:t>
            </a:r>
            <a:endParaRPr lang="en-US" sz="1800" b="1"/>
          </a:p>
        </p:txBody>
      </p:sp>
      <p:sp>
        <p:nvSpPr>
          <p:cNvPr id="244878" name="Text Box 142"/>
          <p:cNvSpPr txBox="1">
            <a:spLocks noChangeArrowheads="1"/>
          </p:cNvSpPr>
          <p:nvPr/>
        </p:nvSpPr>
        <p:spPr bwMode="auto">
          <a:xfrm>
            <a:off x="5619750" y="1371600"/>
            <a:ext cx="3048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 sz="1800" b="1"/>
              <a:t>Výsledný obrázok</a:t>
            </a:r>
            <a:endParaRPr lang="en-US" sz="1800" b="1"/>
          </a:p>
        </p:txBody>
      </p:sp>
      <p:grpSp>
        <p:nvGrpSpPr>
          <p:cNvPr id="245279" name="Group 543"/>
          <p:cNvGrpSpPr>
            <a:grpSpLocks/>
          </p:cNvGrpSpPr>
          <p:nvPr/>
        </p:nvGrpSpPr>
        <p:grpSpPr bwMode="auto">
          <a:xfrm>
            <a:off x="700088" y="5638800"/>
            <a:ext cx="7448550" cy="877888"/>
            <a:chOff x="0" y="3312"/>
            <a:chExt cx="4692" cy="553"/>
          </a:xfrm>
        </p:grpSpPr>
        <p:grpSp>
          <p:nvGrpSpPr>
            <p:cNvPr id="245268" name="Group 532"/>
            <p:cNvGrpSpPr>
              <a:grpSpLocks/>
            </p:cNvGrpSpPr>
            <p:nvPr/>
          </p:nvGrpSpPr>
          <p:grpSpPr bwMode="auto">
            <a:xfrm>
              <a:off x="0" y="3312"/>
              <a:ext cx="372" cy="553"/>
              <a:chOff x="266" y="3074"/>
              <a:chExt cx="372" cy="553"/>
            </a:xfrm>
          </p:grpSpPr>
          <p:sp>
            <p:nvSpPr>
              <p:cNvPr id="244883" name="Rectangle 147"/>
              <p:cNvSpPr>
                <a:spLocks noChangeArrowheads="1"/>
              </p:cNvSpPr>
              <p:nvPr/>
            </p:nvSpPr>
            <p:spPr bwMode="auto">
              <a:xfrm>
                <a:off x="266" y="3074"/>
                <a:ext cx="124" cy="105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884" name="Rectangle 148"/>
              <p:cNvSpPr>
                <a:spLocks noChangeArrowheads="1"/>
              </p:cNvSpPr>
              <p:nvPr/>
            </p:nvSpPr>
            <p:spPr bwMode="auto">
              <a:xfrm>
                <a:off x="390" y="3074"/>
                <a:ext cx="124" cy="105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885" name="Rectangle 149"/>
              <p:cNvSpPr>
                <a:spLocks noChangeArrowheads="1"/>
              </p:cNvSpPr>
              <p:nvPr/>
            </p:nvSpPr>
            <p:spPr bwMode="auto">
              <a:xfrm>
                <a:off x="514" y="3074"/>
                <a:ext cx="124" cy="105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886" name="Rectangle 150"/>
              <p:cNvSpPr>
                <a:spLocks noChangeArrowheads="1"/>
              </p:cNvSpPr>
              <p:nvPr/>
            </p:nvSpPr>
            <p:spPr bwMode="auto">
              <a:xfrm>
                <a:off x="266" y="3179"/>
                <a:ext cx="124" cy="105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887" name="Rectangle 151"/>
              <p:cNvSpPr>
                <a:spLocks noChangeArrowheads="1"/>
              </p:cNvSpPr>
              <p:nvPr/>
            </p:nvSpPr>
            <p:spPr bwMode="auto">
              <a:xfrm>
                <a:off x="390" y="3179"/>
                <a:ext cx="124" cy="105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888" name="Rectangle 152"/>
              <p:cNvSpPr>
                <a:spLocks noChangeArrowheads="1"/>
              </p:cNvSpPr>
              <p:nvPr/>
            </p:nvSpPr>
            <p:spPr bwMode="auto">
              <a:xfrm>
                <a:off x="514" y="3179"/>
                <a:ext cx="124" cy="105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889" name="Rectangle 153"/>
              <p:cNvSpPr>
                <a:spLocks noChangeArrowheads="1"/>
              </p:cNvSpPr>
              <p:nvPr/>
            </p:nvSpPr>
            <p:spPr bwMode="auto">
              <a:xfrm>
                <a:off x="266" y="3284"/>
                <a:ext cx="124" cy="105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890" name="Rectangle 154"/>
              <p:cNvSpPr>
                <a:spLocks noChangeArrowheads="1"/>
              </p:cNvSpPr>
              <p:nvPr/>
            </p:nvSpPr>
            <p:spPr bwMode="auto">
              <a:xfrm>
                <a:off x="390" y="3284"/>
                <a:ext cx="124" cy="105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891" name="Rectangle 155"/>
              <p:cNvSpPr>
                <a:spLocks noChangeArrowheads="1"/>
              </p:cNvSpPr>
              <p:nvPr/>
            </p:nvSpPr>
            <p:spPr bwMode="auto">
              <a:xfrm>
                <a:off x="514" y="3284"/>
                <a:ext cx="124" cy="105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892" name="Text Box 156"/>
              <p:cNvSpPr txBox="1">
                <a:spLocks noChangeArrowheads="1"/>
              </p:cNvSpPr>
              <p:nvPr/>
            </p:nvSpPr>
            <p:spPr bwMode="auto">
              <a:xfrm>
                <a:off x="359" y="3415"/>
                <a:ext cx="155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600">
                    <a:latin typeface="Times New Roman" pitchFamily="18" charset="0"/>
                  </a:rPr>
                  <a:t>0</a:t>
                </a:r>
              </a:p>
            </p:txBody>
          </p:sp>
        </p:grpSp>
        <p:grpSp>
          <p:nvGrpSpPr>
            <p:cNvPr id="245269" name="Group 533"/>
            <p:cNvGrpSpPr>
              <a:grpSpLocks/>
            </p:cNvGrpSpPr>
            <p:nvPr/>
          </p:nvGrpSpPr>
          <p:grpSpPr bwMode="auto">
            <a:xfrm>
              <a:off x="480" y="3312"/>
              <a:ext cx="372" cy="553"/>
              <a:chOff x="731" y="3074"/>
              <a:chExt cx="372" cy="553"/>
            </a:xfrm>
          </p:grpSpPr>
          <p:sp>
            <p:nvSpPr>
              <p:cNvPr id="244894" name="Rectangle 158"/>
              <p:cNvSpPr>
                <a:spLocks noChangeArrowheads="1"/>
              </p:cNvSpPr>
              <p:nvPr/>
            </p:nvSpPr>
            <p:spPr bwMode="auto">
              <a:xfrm>
                <a:off x="731" y="3074"/>
                <a:ext cx="124" cy="105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895" name="Rectangle 159"/>
              <p:cNvSpPr>
                <a:spLocks noChangeArrowheads="1"/>
              </p:cNvSpPr>
              <p:nvPr/>
            </p:nvSpPr>
            <p:spPr bwMode="auto">
              <a:xfrm>
                <a:off x="855" y="3074"/>
                <a:ext cx="124" cy="105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896" name="Rectangle 160"/>
              <p:cNvSpPr>
                <a:spLocks noChangeArrowheads="1"/>
              </p:cNvSpPr>
              <p:nvPr/>
            </p:nvSpPr>
            <p:spPr bwMode="auto">
              <a:xfrm>
                <a:off x="979" y="3074"/>
                <a:ext cx="124" cy="105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897" name="Rectangle 161"/>
              <p:cNvSpPr>
                <a:spLocks noChangeArrowheads="1"/>
              </p:cNvSpPr>
              <p:nvPr/>
            </p:nvSpPr>
            <p:spPr bwMode="auto">
              <a:xfrm>
                <a:off x="731" y="3179"/>
                <a:ext cx="124" cy="105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898" name="Rectangle 162"/>
              <p:cNvSpPr>
                <a:spLocks noChangeArrowheads="1"/>
              </p:cNvSpPr>
              <p:nvPr/>
            </p:nvSpPr>
            <p:spPr bwMode="auto">
              <a:xfrm>
                <a:off x="855" y="3179"/>
                <a:ext cx="124" cy="105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899" name="Rectangle 163"/>
              <p:cNvSpPr>
                <a:spLocks noChangeArrowheads="1"/>
              </p:cNvSpPr>
              <p:nvPr/>
            </p:nvSpPr>
            <p:spPr bwMode="auto">
              <a:xfrm>
                <a:off x="979" y="3179"/>
                <a:ext cx="124" cy="105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00" name="Rectangle 164"/>
              <p:cNvSpPr>
                <a:spLocks noChangeArrowheads="1"/>
              </p:cNvSpPr>
              <p:nvPr/>
            </p:nvSpPr>
            <p:spPr bwMode="auto">
              <a:xfrm>
                <a:off x="731" y="3284"/>
                <a:ext cx="124" cy="105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01" name="Rectangle 165"/>
              <p:cNvSpPr>
                <a:spLocks noChangeArrowheads="1"/>
              </p:cNvSpPr>
              <p:nvPr/>
            </p:nvSpPr>
            <p:spPr bwMode="auto">
              <a:xfrm>
                <a:off x="855" y="3284"/>
                <a:ext cx="124" cy="105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02" name="Rectangle 166"/>
              <p:cNvSpPr>
                <a:spLocks noChangeArrowheads="1"/>
              </p:cNvSpPr>
              <p:nvPr/>
            </p:nvSpPr>
            <p:spPr bwMode="auto">
              <a:xfrm>
                <a:off x="979" y="3284"/>
                <a:ext cx="124" cy="10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03" name="Text Box 167"/>
              <p:cNvSpPr txBox="1">
                <a:spLocks noChangeArrowheads="1"/>
              </p:cNvSpPr>
              <p:nvPr/>
            </p:nvSpPr>
            <p:spPr bwMode="auto">
              <a:xfrm>
                <a:off x="824" y="3415"/>
                <a:ext cx="155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600">
                    <a:latin typeface="Times New Roman" pitchFamily="18" charset="0"/>
                  </a:rPr>
                  <a:t>1</a:t>
                </a:r>
              </a:p>
            </p:txBody>
          </p:sp>
        </p:grpSp>
        <p:grpSp>
          <p:nvGrpSpPr>
            <p:cNvPr id="245270" name="Group 534"/>
            <p:cNvGrpSpPr>
              <a:grpSpLocks/>
            </p:cNvGrpSpPr>
            <p:nvPr/>
          </p:nvGrpSpPr>
          <p:grpSpPr bwMode="auto">
            <a:xfrm>
              <a:off x="960" y="3312"/>
              <a:ext cx="371" cy="553"/>
              <a:chOff x="1196" y="3074"/>
              <a:chExt cx="371" cy="553"/>
            </a:xfrm>
          </p:grpSpPr>
          <p:sp>
            <p:nvSpPr>
              <p:cNvPr id="244905" name="Rectangle 169"/>
              <p:cNvSpPr>
                <a:spLocks noChangeArrowheads="1"/>
              </p:cNvSpPr>
              <p:nvPr/>
            </p:nvSpPr>
            <p:spPr bwMode="auto">
              <a:xfrm>
                <a:off x="1196" y="3074"/>
                <a:ext cx="124" cy="10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06" name="Rectangle 170"/>
              <p:cNvSpPr>
                <a:spLocks noChangeArrowheads="1"/>
              </p:cNvSpPr>
              <p:nvPr/>
            </p:nvSpPr>
            <p:spPr bwMode="auto">
              <a:xfrm>
                <a:off x="1320" y="3074"/>
                <a:ext cx="123" cy="105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07" name="Rectangle 171"/>
              <p:cNvSpPr>
                <a:spLocks noChangeArrowheads="1"/>
              </p:cNvSpPr>
              <p:nvPr/>
            </p:nvSpPr>
            <p:spPr bwMode="auto">
              <a:xfrm>
                <a:off x="1443" y="3074"/>
                <a:ext cx="124" cy="105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08" name="Rectangle 172"/>
              <p:cNvSpPr>
                <a:spLocks noChangeArrowheads="1"/>
              </p:cNvSpPr>
              <p:nvPr/>
            </p:nvSpPr>
            <p:spPr bwMode="auto">
              <a:xfrm>
                <a:off x="1196" y="3179"/>
                <a:ext cx="124" cy="105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09" name="Rectangle 173"/>
              <p:cNvSpPr>
                <a:spLocks noChangeArrowheads="1"/>
              </p:cNvSpPr>
              <p:nvPr/>
            </p:nvSpPr>
            <p:spPr bwMode="auto">
              <a:xfrm>
                <a:off x="1320" y="3179"/>
                <a:ext cx="123" cy="105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10" name="Rectangle 174"/>
              <p:cNvSpPr>
                <a:spLocks noChangeArrowheads="1"/>
              </p:cNvSpPr>
              <p:nvPr/>
            </p:nvSpPr>
            <p:spPr bwMode="auto">
              <a:xfrm>
                <a:off x="1443" y="3179"/>
                <a:ext cx="124" cy="105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11" name="Rectangle 175"/>
              <p:cNvSpPr>
                <a:spLocks noChangeArrowheads="1"/>
              </p:cNvSpPr>
              <p:nvPr/>
            </p:nvSpPr>
            <p:spPr bwMode="auto">
              <a:xfrm>
                <a:off x="1196" y="3284"/>
                <a:ext cx="124" cy="105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12" name="Rectangle 176"/>
              <p:cNvSpPr>
                <a:spLocks noChangeArrowheads="1"/>
              </p:cNvSpPr>
              <p:nvPr/>
            </p:nvSpPr>
            <p:spPr bwMode="auto">
              <a:xfrm>
                <a:off x="1320" y="3284"/>
                <a:ext cx="123" cy="105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13" name="Rectangle 177"/>
              <p:cNvSpPr>
                <a:spLocks noChangeArrowheads="1"/>
              </p:cNvSpPr>
              <p:nvPr/>
            </p:nvSpPr>
            <p:spPr bwMode="auto">
              <a:xfrm>
                <a:off x="1443" y="3284"/>
                <a:ext cx="124" cy="10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14" name="Text Box 178"/>
              <p:cNvSpPr txBox="1">
                <a:spLocks noChangeArrowheads="1"/>
              </p:cNvSpPr>
              <p:nvPr/>
            </p:nvSpPr>
            <p:spPr bwMode="auto">
              <a:xfrm>
                <a:off x="1289" y="3415"/>
                <a:ext cx="154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600">
                    <a:latin typeface="Times New Roman" pitchFamily="18" charset="0"/>
                  </a:rPr>
                  <a:t>2</a:t>
                </a:r>
              </a:p>
            </p:txBody>
          </p:sp>
        </p:grpSp>
        <p:grpSp>
          <p:nvGrpSpPr>
            <p:cNvPr id="245271" name="Group 535"/>
            <p:cNvGrpSpPr>
              <a:grpSpLocks/>
            </p:cNvGrpSpPr>
            <p:nvPr/>
          </p:nvGrpSpPr>
          <p:grpSpPr bwMode="auto">
            <a:xfrm>
              <a:off x="1440" y="3312"/>
              <a:ext cx="372" cy="553"/>
              <a:chOff x="1629" y="3074"/>
              <a:chExt cx="372" cy="553"/>
            </a:xfrm>
          </p:grpSpPr>
          <p:sp>
            <p:nvSpPr>
              <p:cNvPr id="244916" name="Rectangle 180"/>
              <p:cNvSpPr>
                <a:spLocks noChangeArrowheads="1"/>
              </p:cNvSpPr>
              <p:nvPr/>
            </p:nvSpPr>
            <p:spPr bwMode="auto">
              <a:xfrm>
                <a:off x="1629" y="3074"/>
                <a:ext cx="124" cy="10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17" name="Rectangle 181"/>
              <p:cNvSpPr>
                <a:spLocks noChangeArrowheads="1"/>
              </p:cNvSpPr>
              <p:nvPr/>
            </p:nvSpPr>
            <p:spPr bwMode="auto">
              <a:xfrm>
                <a:off x="1753" y="3074"/>
                <a:ext cx="124" cy="105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18" name="Rectangle 182"/>
              <p:cNvSpPr>
                <a:spLocks noChangeArrowheads="1"/>
              </p:cNvSpPr>
              <p:nvPr/>
            </p:nvSpPr>
            <p:spPr bwMode="auto">
              <a:xfrm>
                <a:off x="1877" y="3074"/>
                <a:ext cx="124" cy="10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19" name="Rectangle 183"/>
              <p:cNvSpPr>
                <a:spLocks noChangeArrowheads="1"/>
              </p:cNvSpPr>
              <p:nvPr/>
            </p:nvSpPr>
            <p:spPr bwMode="auto">
              <a:xfrm>
                <a:off x="1629" y="3179"/>
                <a:ext cx="124" cy="105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20" name="Rectangle 184"/>
              <p:cNvSpPr>
                <a:spLocks noChangeArrowheads="1"/>
              </p:cNvSpPr>
              <p:nvPr/>
            </p:nvSpPr>
            <p:spPr bwMode="auto">
              <a:xfrm>
                <a:off x="1753" y="3179"/>
                <a:ext cx="124" cy="105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21" name="Rectangle 185"/>
              <p:cNvSpPr>
                <a:spLocks noChangeArrowheads="1"/>
              </p:cNvSpPr>
              <p:nvPr/>
            </p:nvSpPr>
            <p:spPr bwMode="auto">
              <a:xfrm>
                <a:off x="1877" y="3179"/>
                <a:ext cx="124" cy="105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22" name="Rectangle 186"/>
              <p:cNvSpPr>
                <a:spLocks noChangeArrowheads="1"/>
              </p:cNvSpPr>
              <p:nvPr/>
            </p:nvSpPr>
            <p:spPr bwMode="auto">
              <a:xfrm>
                <a:off x="1629" y="3284"/>
                <a:ext cx="124" cy="105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23" name="Rectangle 187"/>
              <p:cNvSpPr>
                <a:spLocks noChangeArrowheads="1"/>
              </p:cNvSpPr>
              <p:nvPr/>
            </p:nvSpPr>
            <p:spPr bwMode="auto">
              <a:xfrm>
                <a:off x="1753" y="3284"/>
                <a:ext cx="124" cy="105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24" name="Rectangle 188"/>
              <p:cNvSpPr>
                <a:spLocks noChangeArrowheads="1"/>
              </p:cNvSpPr>
              <p:nvPr/>
            </p:nvSpPr>
            <p:spPr bwMode="auto">
              <a:xfrm>
                <a:off x="1877" y="3284"/>
                <a:ext cx="124" cy="10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25" name="Text Box 189"/>
              <p:cNvSpPr txBox="1">
                <a:spLocks noChangeArrowheads="1"/>
              </p:cNvSpPr>
              <p:nvPr/>
            </p:nvSpPr>
            <p:spPr bwMode="auto">
              <a:xfrm>
                <a:off x="1753" y="3415"/>
                <a:ext cx="155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600">
                    <a:latin typeface="Times New Roman" pitchFamily="18" charset="0"/>
                  </a:rPr>
                  <a:t>3</a:t>
                </a:r>
              </a:p>
            </p:txBody>
          </p:sp>
        </p:grpSp>
        <p:grpSp>
          <p:nvGrpSpPr>
            <p:cNvPr id="245272" name="Group 536"/>
            <p:cNvGrpSpPr>
              <a:grpSpLocks/>
            </p:cNvGrpSpPr>
            <p:nvPr/>
          </p:nvGrpSpPr>
          <p:grpSpPr bwMode="auto">
            <a:xfrm>
              <a:off x="1920" y="3312"/>
              <a:ext cx="372" cy="553"/>
              <a:chOff x="2063" y="3074"/>
              <a:chExt cx="372" cy="553"/>
            </a:xfrm>
          </p:grpSpPr>
          <p:sp>
            <p:nvSpPr>
              <p:cNvPr id="244927" name="Rectangle 191"/>
              <p:cNvSpPr>
                <a:spLocks noChangeArrowheads="1"/>
              </p:cNvSpPr>
              <p:nvPr/>
            </p:nvSpPr>
            <p:spPr bwMode="auto">
              <a:xfrm>
                <a:off x="2063" y="3074"/>
                <a:ext cx="124" cy="10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28" name="Rectangle 192"/>
              <p:cNvSpPr>
                <a:spLocks noChangeArrowheads="1"/>
              </p:cNvSpPr>
              <p:nvPr/>
            </p:nvSpPr>
            <p:spPr bwMode="auto">
              <a:xfrm>
                <a:off x="2187" y="3074"/>
                <a:ext cx="124" cy="105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29" name="Rectangle 193"/>
              <p:cNvSpPr>
                <a:spLocks noChangeArrowheads="1"/>
              </p:cNvSpPr>
              <p:nvPr/>
            </p:nvSpPr>
            <p:spPr bwMode="auto">
              <a:xfrm>
                <a:off x="2311" y="3074"/>
                <a:ext cx="124" cy="10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30" name="Rectangle 194"/>
              <p:cNvSpPr>
                <a:spLocks noChangeArrowheads="1"/>
              </p:cNvSpPr>
              <p:nvPr/>
            </p:nvSpPr>
            <p:spPr bwMode="auto">
              <a:xfrm>
                <a:off x="2063" y="3179"/>
                <a:ext cx="124" cy="105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31" name="Rectangle 195"/>
              <p:cNvSpPr>
                <a:spLocks noChangeArrowheads="1"/>
              </p:cNvSpPr>
              <p:nvPr/>
            </p:nvSpPr>
            <p:spPr bwMode="auto">
              <a:xfrm>
                <a:off x="2187" y="3179"/>
                <a:ext cx="124" cy="105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32" name="Rectangle 196"/>
              <p:cNvSpPr>
                <a:spLocks noChangeArrowheads="1"/>
              </p:cNvSpPr>
              <p:nvPr/>
            </p:nvSpPr>
            <p:spPr bwMode="auto">
              <a:xfrm>
                <a:off x="2311" y="3179"/>
                <a:ext cx="124" cy="105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33" name="Rectangle 197"/>
              <p:cNvSpPr>
                <a:spLocks noChangeArrowheads="1"/>
              </p:cNvSpPr>
              <p:nvPr/>
            </p:nvSpPr>
            <p:spPr bwMode="auto">
              <a:xfrm>
                <a:off x="2063" y="3284"/>
                <a:ext cx="124" cy="10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34" name="Rectangle 198"/>
              <p:cNvSpPr>
                <a:spLocks noChangeArrowheads="1"/>
              </p:cNvSpPr>
              <p:nvPr/>
            </p:nvSpPr>
            <p:spPr bwMode="auto">
              <a:xfrm>
                <a:off x="2187" y="3284"/>
                <a:ext cx="124" cy="105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35" name="Rectangle 199"/>
              <p:cNvSpPr>
                <a:spLocks noChangeArrowheads="1"/>
              </p:cNvSpPr>
              <p:nvPr/>
            </p:nvSpPr>
            <p:spPr bwMode="auto">
              <a:xfrm>
                <a:off x="2311" y="3284"/>
                <a:ext cx="124" cy="10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36" name="Text Box 200"/>
              <p:cNvSpPr txBox="1">
                <a:spLocks noChangeArrowheads="1"/>
              </p:cNvSpPr>
              <p:nvPr/>
            </p:nvSpPr>
            <p:spPr bwMode="auto">
              <a:xfrm>
                <a:off x="2157" y="3415"/>
                <a:ext cx="155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600">
                    <a:latin typeface="Times New Roman" pitchFamily="18" charset="0"/>
                  </a:rPr>
                  <a:t>4</a:t>
                </a:r>
              </a:p>
            </p:txBody>
          </p:sp>
        </p:grpSp>
        <p:grpSp>
          <p:nvGrpSpPr>
            <p:cNvPr id="245273" name="Group 537"/>
            <p:cNvGrpSpPr>
              <a:grpSpLocks/>
            </p:cNvGrpSpPr>
            <p:nvPr/>
          </p:nvGrpSpPr>
          <p:grpSpPr bwMode="auto">
            <a:xfrm>
              <a:off x="2400" y="3312"/>
              <a:ext cx="372" cy="553"/>
              <a:chOff x="2518" y="3072"/>
              <a:chExt cx="372" cy="553"/>
            </a:xfrm>
          </p:grpSpPr>
          <p:sp>
            <p:nvSpPr>
              <p:cNvPr id="244938" name="Rectangle 202"/>
              <p:cNvSpPr>
                <a:spLocks noChangeArrowheads="1"/>
              </p:cNvSpPr>
              <p:nvPr/>
            </p:nvSpPr>
            <p:spPr bwMode="auto">
              <a:xfrm>
                <a:off x="2518" y="3072"/>
                <a:ext cx="124" cy="10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39" name="Rectangle 203"/>
              <p:cNvSpPr>
                <a:spLocks noChangeArrowheads="1"/>
              </p:cNvSpPr>
              <p:nvPr/>
            </p:nvSpPr>
            <p:spPr bwMode="auto">
              <a:xfrm>
                <a:off x="2642" y="3072"/>
                <a:ext cx="124" cy="105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40" name="Rectangle 204"/>
              <p:cNvSpPr>
                <a:spLocks noChangeArrowheads="1"/>
              </p:cNvSpPr>
              <p:nvPr/>
            </p:nvSpPr>
            <p:spPr bwMode="auto">
              <a:xfrm>
                <a:off x="2766" y="3072"/>
                <a:ext cx="124" cy="10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41" name="Rectangle 205"/>
              <p:cNvSpPr>
                <a:spLocks noChangeArrowheads="1"/>
              </p:cNvSpPr>
              <p:nvPr/>
            </p:nvSpPr>
            <p:spPr bwMode="auto">
              <a:xfrm>
                <a:off x="2518" y="3177"/>
                <a:ext cx="124" cy="105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42" name="Rectangle 206"/>
              <p:cNvSpPr>
                <a:spLocks noChangeArrowheads="1"/>
              </p:cNvSpPr>
              <p:nvPr/>
            </p:nvSpPr>
            <p:spPr bwMode="auto">
              <a:xfrm>
                <a:off x="2642" y="3177"/>
                <a:ext cx="124" cy="105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43" name="Rectangle 207"/>
              <p:cNvSpPr>
                <a:spLocks noChangeArrowheads="1"/>
              </p:cNvSpPr>
              <p:nvPr/>
            </p:nvSpPr>
            <p:spPr bwMode="auto">
              <a:xfrm>
                <a:off x="2766" y="3177"/>
                <a:ext cx="124" cy="105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44" name="Rectangle 208"/>
              <p:cNvSpPr>
                <a:spLocks noChangeArrowheads="1"/>
              </p:cNvSpPr>
              <p:nvPr/>
            </p:nvSpPr>
            <p:spPr bwMode="auto">
              <a:xfrm>
                <a:off x="2518" y="3282"/>
                <a:ext cx="124" cy="10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45" name="Rectangle 209"/>
              <p:cNvSpPr>
                <a:spLocks noChangeArrowheads="1"/>
              </p:cNvSpPr>
              <p:nvPr/>
            </p:nvSpPr>
            <p:spPr bwMode="auto">
              <a:xfrm>
                <a:off x="2642" y="3282"/>
                <a:ext cx="124" cy="10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46" name="Rectangle 210"/>
              <p:cNvSpPr>
                <a:spLocks noChangeArrowheads="1"/>
              </p:cNvSpPr>
              <p:nvPr/>
            </p:nvSpPr>
            <p:spPr bwMode="auto">
              <a:xfrm>
                <a:off x="2766" y="3282"/>
                <a:ext cx="124" cy="10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47" name="Text Box 211"/>
              <p:cNvSpPr txBox="1">
                <a:spLocks noChangeArrowheads="1"/>
              </p:cNvSpPr>
              <p:nvPr/>
            </p:nvSpPr>
            <p:spPr bwMode="auto">
              <a:xfrm>
                <a:off x="2611" y="3413"/>
                <a:ext cx="155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600">
                    <a:latin typeface="Times New Roman" pitchFamily="18" charset="0"/>
                  </a:rPr>
                  <a:t>5</a:t>
                </a:r>
              </a:p>
            </p:txBody>
          </p:sp>
        </p:grpSp>
        <p:grpSp>
          <p:nvGrpSpPr>
            <p:cNvPr id="245274" name="Group 538"/>
            <p:cNvGrpSpPr>
              <a:grpSpLocks/>
            </p:cNvGrpSpPr>
            <p:nvPr/>
          </p:nvGrpSpPr>
          <p:grpSpPr bwMode="auto">
            <a:xfrm>
              <a:off x="2880" y="3312"/>
              <a:ext cx="372" cy="553"/>
              <a:chOff x="2983" y="3072"/>
              <a:chExt cx="372" cy="553"/>
            </a:xfrm>
          </p:grpSpPr>
          <p:sp>
            <p:nvSpPr>
              <p:cNvPr id="244949" name="Rectangle 213"/>
              <p:cNvSpPr>
                <a:spLocks noChangeArrowheads="1"/>
              </p:cNvSpPr>
              <p:nvPr/>
            </p:nvSpPr>
            <p:spPr bwMode="auto">
              <a:xfrm>
                <a:off x="2983" y="3072"/>
                <a:ext cx="124" cy="10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50" name="Rectangle 214"/>
              <p:cNvSpPr>
                <a:spLocks noChangeArrowheads="1"/>
              </p:cNvSpPr>
              <p:nvPr/>
            </p:nvSpPr>
            <p:spPr bwMode="auto">
              <a:xfrm>
                <a:off x="3107" y="3072"/>
                <a:ext cx="124" cy="105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51" name="Rectangle 215"/>
              <p:cNvSpPr>
                <a:spLocks noChangeArrowheads="1"/>
              </p:cNvSpPr>
              <p:nvPr/>
            </p:nvSpPr>
            <p:spPr bwMode="auto">
              <a:xfrm>
                <a:off x="3231" y="3072"/>
                <a:ext cx="124" cy="10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52" name="Rectangle 216"/>
              <p:cNvSpPr>
                <a:spLocks noChangeArrowheads="1"/>
              </p:cNvSpPr>
              <p:nvPr/>
            </p:nvSpPr>
            <p:spPr bwMode="auto">
              <a:xfrm>
                <a:off x="2983" y="3177"/>
                <a:ext cx="124" cy="10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53" name="Rectangle 217"/>
              <p:cNvSpPr>
                <a:spLocks noChangeArrowheads="1"/>
              </p:cNvSpPr>
              <p:nvPr/>
            </p:nvSpPr>
            <p:spPr bwMode="auto">
              <a:xfrm>
                <a:off x="3107" y="3177"/>
                <a:ext cx="124" cy="105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54" name="Rectangle 218"/>
              <p:cNvSpPr>
                <a:spLocks noChangeArrowheads="1"/>
              </p:cNvSpPr>
              <p:nvPr/>
            </p:nvSpPr>
            <p:spPr bwMode="auto">
              <a:xfrm>
                <a:off x="3231" y="3177"/>
                <a:ext cx="124" cy="105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55" name="Rectangle 219"/>
              <p:cNvSpPr>
                <a:spLocks noChangeArrowheads="1"/>
              </p:cNvSpPr>
              <p:nvPr/>
            </p:nvSpPr>
            <p:spPr bwMode="auto">
              <a:xfrm>
                <a:off x="2983" y="3282"/>
                <a:ext cx="124" cy="10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56" name="Rectangle 220"/>
              <p:cNvSpPr>
                <a:spLocks noChangeArrowheads="1"/>
              </p:cNvSpPr>
              <p:nvPr/>
            </p:nvSpPr>
            <p:spPr bwMode="auto">
              <a:xfrm>
                <a:off x="3107" y="3282"/>
                <a:ext cx="124" cy="10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57" name="Rectangle 221"/>
              <p:cNvSpPr>
                <a:spLocks noChangeArrowheads="1"/>
              </p:cNvSpPr>
              <p:nvPr/>
            </p:nvSpPr>
            <p:spPr bwMode="auto">
              <a:xfrm>
                <a:off x="3231" y="3282"/>
                <a:ext cx="124" cy="10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58" name="Text Box 222"/>
              <p:cNvSpPr txBox="1">
                <a:spLocks noChangeArrowheads="1"/>
              </p:cNvSpPr>
              <p:nvPr/>
            </p:nvSpPr>
            <p:spPr bwMode="auto">
              <a:xfrm>
                <a:off x="3076" y="3413"/>
                <a:ext cx="155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600">
                    <a:latin typeface="Times New Roman" pitchFamily="18" charset="0"/>
                  </a:rPr>
                  <a:t>6</a:t>
                </a:r>
              </a:p>
            </p:txBody>
          </p:sp>
        </p:grpSp>
        <p:grpSp>
          <p:nvGrpSpPr>
            <p:cNvPr id="245275" name="Group 539"/>
            <p:cNvGrpSpPr>
              <a:grpSpLocks/>
            </p:cNvGrpSpPr>
            <p:nvPr/>
          </p:nvGrpSpPr>
          <p:grpSpPr bwMode="auto">
            <a:xfrm>
              <a:off x="3360" y="3312"/>
              <a:ext cx="371" cy="553"/>
              <a:chOff x="3448" y="3072"/>
              <a:chExt cx="371" cy="553"/>
            </a:xfrm>
          </p:grpSpPr>
          <p:sp>
            <p:nvSpPr>
              <p:cNvPr id="244960" name="Rectangle 224"/>
              <p:cNvSpPr>
                <a:spLocks noChangeArrowheads="1"/>
              </p:cNvSpPr>
              <p:nvPr/>
            </p:nvSpPr>
            <p:spPr bwMode="auto">
              <a:xfrm>
                <a:off x="3448" y="3072"/>
                <a:ext cx="124" cy="10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61" name="Rectangle 225"/>
              <p:cNvSpPr>
                <a:spLocks noChangeArrowheads="1"/>
              </p:cNvSpPr>
              <p:nvPr/>
            </p:nvSpPr>
            <p:spPr bwMode="auto">
              <a:xfrm>
                <a:off x="3572" y="3072"/>
                <a:ext cx="123" cy="10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62" name="Rectangle 226"/>
              <p:cNvSpPr>
                <a:spLocks noChangeArrowheads="1"/>
              </p:cNvSpPr>
              <p:nvPr/>
            </p:nvSpPr>
            <p:spPr bwMode="auto">
              <a:xfrm>
                <a:off x="3695" y="3072"/>
                <a:ext cx="124" cy="10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63" name="Rectangle 227"/>
              <p:cNvSpPr>
                <a:spLocks noChangeArrowheads="1"/>
              </p:cNvSpPr>
              <p:nvPr/>
            </p:nvSpPr>
            <p:spPr bwMode="auto">
              <a:xfrm>
                <a:off x="3448" y="3177"/>
                <a:ext cx="124" cy="10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64" name="Rectangle 228"/>
              <p:cNvSpPr>
                <a:spLocks noChangeArrowheads="1"/>
              </p:cNvSpPr>
              <p:nvPr/>
            </p:nvSpPr>
            <p:spPr bwMode="auto">
              <a:xfrm>
                <a:off x="3572" y="3177"/>
                <a:ext cx="123" cy="105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65" name="Rectangle 229"/>
              <p:cNvSpPr>
                <a:spLocks noChangeArrowheads="1"/>
              </p:cNvSpPr>
              <p:nvPr/>
            </p:nvSpPr>
            <p:spPr bwMode="auto">
              <a:xfrm>
                <a:off x="3695" y="3177"/>
                <a:ext cx="124" cy="105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66" name="Rectangle 230"/>
              <p:cNvSpPr>
                <a:spLocks noChangeArrowheads="1"/>
              </p:cNvSpPr>
              <p:nvPr/>
            </p:nvSpPr>
            <p:spPr bwMode="auto">
              <a:xfrm>
                <a:off x="3448" y="3282"/>
                <a:ext cx="124" cy="10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67" name="Rectangle 231"/>
              <p:cNvSpPr>
                <a:spLocks noChangeArrowheads="1"/>
              </p:cNvSpPr>
              <p:nvPr/>
            </p:nvSpPr>
            <p:spPr bwMode="auto">
              <a:xfrm>
                <a:off x="3572" y="3282"/>
                <a:ext cx="123" cy="10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68" name="Rectangle 232"/>
              <p:cNvSpPr>
                <a:spLocks noChangeArrowheads="1"/>
              </p:cNvSpPr>
              <p:nvPr/>
            </p:nvSpPr>
            <p:spPr bwMode="auto">
              <a:xfrm>
                <a:off x="3695" y="3282"/>
                <a:ext cx="124" cy="10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69" name="Text Box 233"/>
              <p:cNvSpPr txBox="1">
                <a:spLocks noChangeArrowheads="1"/>
              </p:cNvSpPr>
              <p:nvPr/>
            </p:nvSpPr>
            <p:spPr bwMode="auto">
              <a:xfrm>
                <a:off x="3571" y="3413"/>
                <a:ext cx="155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600">
                    <a:latin typeface="Times New Roman" pitchFamily="18" charset="0"/>
                  </a:rPr>
                  <a:t>7</a:t>
                </a:r>
              </a:p>
            </p:txBody>
          </p:sp>
        </p:grpSp>
        <p:grpSp>
          <p:nvGrpSpPr>
            <p:cNvPr id="245276" name="Group 540"/>
            <p:cNvGrpSpPr>
              <a:grpSpLocks/>
            </p:cNvGrpSpPr>
            <p:nvPr/>
          </p:nvGrpSpPr>
          <p:grpSpPr bwMode="auto">
            <a:xfrm>
              <a:off x="3840" y="3312"/>
              <a:ext cx="372" cy="553"/>
              <a:chOff x="3881" y="3072"/>
              <a:chExt cx="372" cy="553"/>
            </a:xfrm>
          </p:grpSpPr>
          <p:sp>
            <p:nvSpPr>
              <p:cNvPr id="244971" name="Rectangle 235"/>
              <p:cNvSpPr>
                <a:spLocks noChangeArrowheads="1"/>
              </p:cNvSpPr>
              <p:nvPr/>
            </p:nvSpPr>
            <p:spPr bwMode="auto">
              <a:xfrm>
                <a:off x="3881" y="3072"/>
                <a:ext cx="124" cy="10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72" name="Rectangle 236"/>
              <p:cNvSpPr>
                <a:spLocks noChangeArrowheads="1"/>
              </p:cNvSpPr>
              <p:nvPr/>
            </p:nvSpPr>
            <p:spPr bwMode="auto">
              <a:xfrm>
                <a:off x="4005" y="3072"/>
                <a:ext cx="124" cy="10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73" name="Rectangle 237"/>
              <p:cNvSpPr>
                <a:spLocks noChangeArrowheads="1"/>
              </p:cNvSpPr>
              <p:nvPr/>
            </p:nvSpPr>
            <p:spPr bwMode="auto">
              <a:xfrm>
                <a:off x="4129" y="3072"/>
                <a:ext cx="124" cy="10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74" name="Rectangle 238"/>
              <p:cNvSpPr>
                <a:spLocks noChangeArrowheads="1"/>
              </p:cNvSpPr>
              <p:nvPr/>
            </p:nvSpPr>
            <p:spPr bwMode="auto">
              <a:xfrm>
                <a:off x="3881" y="3177"/>
                <a:ext cx="124" cy="10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75" name="Rectangle 239"/>
              <p:cNvSpPr>
                <a:spLocks noChangeArrowheads="1"/>
              </p:cNvSpPr>
              <p:nvPr/>
            </p:nvSpPr>
            <p:spPr bwMode="auto">
              <a:xfrm>
                <a:off x="4005" y="3177"/>
                <a:ext cx="124" cy="105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76" name="Rectangle 240"/>
              <p:cNvSpPr>
                <a:spLocks noChangeArrowheads="1"/>
              </p:cNvSpPr>
              <p:nvPr/>
            </p:nvSpPr>
            <p:spPr bwMode="auto">
              <a:xfrm>
                <a:off x="4129" y="3177"/>
                <a:ext cx="124" cy="10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77" name="Rectangle 241"/>
              <p:cNvSpPr>
                <a:spLocks noChangeArrowheads="1"/>
              </p:cNvSpPr>
              <p:nvPr/>
            </p:nvSpPr>
            <p:spPr bwMode="auto">
              <a:xfrm>
                <a:off x="3881" y="3282"/>
                <a:ext cx="124" cy="10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78" name="Rectangle 242"/>
              <p:cNvSpPr>
                <a:spLocks noChangeArrowheads="1"/>
              </p:cNvSpPr>
              <p:nvPr/>
            </p:nvSpPr>
            <p:spPr bwMode="auto">
              <a:xfrm>
                <a:off x="4005" y="3282"/>
                <a:ext cx="124" cy="10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79" name="Rectangle 243"/>
              <p:cNvSpPr>
                <a:spLocks noChangeArrowheads="1"/>
              </p:cNvSpPr>
              <p:nvPr/>
            </p:nvSpPr>
            <p:spPr bwMode="auto">
              <a:xfrm>
                <a:off x="4129" y="3282"/>
                <a:ext cx="124" cy="10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80" name="Text Box 244"/>
              <p:cNvSpPr txBox="1">
                <a:spLocks noChangeArrowheads="1"/>
              </p:cNvSpPr>
              <p:nvPr/>
            </p:nvSpPr>
            <p:spPr bwMode="auto">
              <a:xfrm>
                <a:off x="4005" y="3413"/>
                <a:ext cx="155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600">
                    <a:latin typeface="Times New Roman" pitchFamily="18" charset="0"/>
                  </a:rPr>
                  <a:t>8</a:t>
                </a:r>
              </a:p>
            </p:txBody>
          </p:sp>
        </p:grpSp>
        <p:grpSp>
          <p:nvGrpSpPr>
            <p:cNvPr id="245277" name="Group 541"/>
            <p:cNvGrpSpPr>
              <a:grpSpLocks/>
            </p:cNvGrpSpPr>
            <p:nvPr/>
          </p:nvGrpSpPr>
          <p:grpSpPr bwMode="auto">
            <a:xfrm>
              <a:off x="4320" y="3312"/>
              <a:ext cx="372" cy="553"/>
              <a:chOff x="4315" y="3072"/>
              <a:chExt cx="372" cy="553"/>
            </a:xfrm>
          </p:grpSpPr>
          <p:sp>
            <p:nvSpPr>
              <p:cNvPr id="244982" name="Rectangle 246"/>
              <p:cNvSpPr>
                <a:spLocks noChangeArrowheads="1"/>
              </p:cNvSpPr>
              <p:nvPr/>
            </p:nvSpPr>
            <p:spPr bwMode="auto">
              <a:xfrm>
                <a:off x="4315" y="3072"/>
                <a:ext cx="124" cy="10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83" name="Rectangle 247"/>
              <p:cNvSpPr>
                <a:spLocks noChangeArrowheads="1"/>
              </p:cNvSpPr>
              <p:nvPr/>
            </p:nvSpPr>
            <p:spPr bwMode="auto">
              <a:xfrm>
                <a:off x="4439" y="3072"/>
                <a:ext cx="124" cy="10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84" name="Rectangle 248"/>
              <p:cNvSpPr>
                <a:spLocks noChangeArrowheads="1"/>
              </p:cNvSpPr>
              <p:nvPr/>
            </p:nvSpPr>
            <p:spPr bwMode="auto">
              <a:xfrm>
                <a:off x="4563" y="3072"/>
                <a:ext cx="124" cy="10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85" name="Rectangle 249"/>
              <p:cNvSpPr>
                <a:spLocks noChangeArrowheads="1"/>
              </p:cNvSpPr>
              <p:nvPr/>
            </p:nvSpPr>
            <p:spPr bwMode="auto">
              <a:xfrm>
                <a:off x="4315" y="3177"/>
                <a:ext cx="124" cy="10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86" name="Rectangle 250"/>
              <p:cNvSpPr>
                <a:spLocks noChangeArrowheads="1"/>
              </p:cNvSpPr>
              <p:nvPr/>
            </p:nvSpPr>
            <p:spPr bwMode="auto">
              <a:xfrm>
                <a:off x="4439" y="3177"/>
                <a:ext cx="124" cy="10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87" name="Rectangle 251"/>
              <p:cNvSpPr>
                <a:spLocks noChangeArrowheads="1"/>
              </p:cNvSpPr>
              <p:nvPr/>
            </p:nvSpPr>
            <p:spPr bwMode="auto">
              <a:xfrm>
                <a:off x="4563" y="3177"/>
                <a:ext cx="124" cy="10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88" name="Rectangle 252"/>
              <p:cNvSpPr>
                <a:spLocks noChangeArrowheads="1"/>
              </p:cNvSpPr>
              <p:nvPr/>
            </p:nvSpPr>
            <p:spPr bwMode="auto">
              <a:xfrm>
                <a:off x="4315" y="3282"/>
                <a:ext cx="124" cy="10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89" name="Rectangle 253"/>
              <p:cNvSpPr>
                <a:spLocks noChangeArrowheads="1"/>
              </p:cNvSpPr>
              <p:nvPr/>
            </p:nvSpPr>
            <p:spPr bwMode="auto">
              <a:xfrm>
                <a:off x="4439" y="3282"/>
                <a:ext cx="124" cy="10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90" name="Rectangle 254"/>
              <p:cNvSpPr>
                <a:spLocks noChangeArrowheads="1"/>
              </p:cNvSpPr>
              <p:nvPr/>
            </p:nvSpPr>
            <p:spPr bwMode="auto">
              <a:xfrm>
                <a:off x="4563" y="3282"/>
                <a:ext cx="124" cy="10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991" name="Text Box 255"/>
              <p:cNvSpPr txBox="1">
                <a:spLocks noChangeArrowheads="1"/>
              </p:cNvSpPr>
              <p:nvPr/>
            </p:nvSpPr>
            <p:spPr bwMode="auto">
              <a:xfrm>
                <a:off x="4409" y="3413"/>
                <a:ext cx="155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600">
                    <a:latin typeface="Times New Roman" pitchFamily="18" charset="0"/>
                  </a:rPr>
                  <a:t>9</a:t>
                </a:r>
              </a:p>
            </p:txBody>
          </p:sp>
        </p:grpSp>
      </p:grpSp>
      <p:sp>
        <p:nvSpPr>
          <p:cNvPr id="245280" name="Rectangle 544"/>
          <p:cNvSpPr>
            <a:spLocks noChangeArrowheads="1"/>
          </p:cNvSpPr>
          <p:nvPr/>
        </p:nvSpPr>
        <p:spPr bwMode="auto">
          <a:xfrm>
            <a:off x="1038225" y="5026025"/>
            <a:ext cx="70850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sk-SK"/>
              <a:t>14    42    71   99   128  156  184  213  241</a:t>
            </a:r>
          </a:p>
        </p:txBody>
      </p:sp>
      <p:sp>
        <p:nvSpPr>
          <p:cNvPr id="245281" name="Text Box 545"/>
          <p:cNvSpPr txBox="1">
            <a:spLocks noChangeArrowheads="1"/>
          </p:cNvSpPr>
          <p:nvPr/>
        </p:nvSpPr>
        <p:spPr bwMode="auto">
          <a:xfrm>
            <a:off x="441325" y="4514850"/>
            <a:ext cx="107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/>
              <a:t>prahy</a:t>
            </a:r>
          </a:p>
        </p:txBody>
      </p:sp>
      <p:grpSp>
        <p:nvGrpSpPr>
          <p:cNvPr id="245287" name="Group 551"/>
          <p:cNvGrpSpPr>
            <a:grpSpLocks/>
          </p:cNvGrpSpPr>
          <p:nvPr/>
        </p:nvGrpSpPr>
        <p:grpSpPr bwMode="auto">
          <a:xfrm>
            <a:off x="528638" y="2406650"/>
            <a:ext cx="1236662" cy="3079750"/>
            <a:chOff x="333" y="1516"/>
            <a:chExt cx="779" cy="1940"/>
          </a:xfrm>
        </p:grpSpPr>
        <p:sp>
          <p:nvSpPr>
            <p:cNvPr id="245283" name="Freeform 547"/>
            <p:cNvSpPr>
              <a:spLocks/>
            </p:cNvSpPr>
            <p:nvPr/>
          </p:nvSpPr>
          <p:spPr bwMode="auto">
            <a:xfrm>
              <a:off x="687" y="1688"/>
              <a:ext cx="425" cy="1768"/>
            </a:xfrm>
            <a:custGeom>
              <a:avLst/>
              <a:gdLst>
                <a:gd name="T0" fmla="*/ 0 w 425"/>
                <a:gd name="T1" fmla="*/ 0 h 1768"/>
                <a:gd name="T2" fmla="*/ 324 w 425"/>
                <a:gd name="T3" fmla="*/ 818 h 1768"/>
                <a:gd name="T4" fmla="*/ 425 w 425"/>
                <a:gd name="T5" fmla="*/ 1768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5" h="1768">
                  <a:moveTo>
                    <a:pt x="0" y="0"/>
                  </a:moveTo>
                  <a:cubicBezTo>
                    <a:pt x="54" y="136"/>
                    <a:pt x="253" y="523"/>
                    <a:pt x="324" y="818"/>
                  </a:cubicBezTo>
                  <a:cubicBezTo>
                    <a:pt x="395" y="1113"/>
                    <a:pt x="404" y="1570"/>
                    <a:pt x="425" y="1768"/>
                  </a:cubicBezTo>
                </a:path>
              </a:pathLst>
            </a:custGeom>
            <a:noFill/>
            <a:ln w="25400" cap="flat" cmpd="sng">
              <a:solidFill>
                <a:schemeClr val="accent1"/>
              </a:solidFill>
              <a:prstDash val="solid"/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285" name="Oval 549"/>
            <p:cNvSpPr>
              <a:spLocks noChangeArrowheads="1"/>
            </p:cNvSpPr>
            <p:nvPr/>
          </p:nvSpPr>
          <p:spPr bwMode="auto">
            <a:xfrm>
              <a:off x="333" y="1516"/>
              <a:ext cx="384" cy="232"/>
            </a:xfrm>
            <a:prstGeom prst="ellipse">
              <a:avLst/>
            </a:prstGeom>
            <a:noFill/>
            <a:ln w="38100" algn="ctr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5288" name="Group 552"/>
          <p:cNvGrpSpPr>
            <a:grpSpLocks/>
          </p:cNvGrpSpPr>
          <p:nvPr/>
        </p:nvGrpSpPr>
        <p:grpSpPr bwMode="auto">
          <a:xfrm>
            <a:off x="1341438" y="2382838"/>
            <a:ext cx="2684462" cy="3135312"/>
            <a:chOff x="845" y="1501"/>
            <a:chExt cx="1691" cy="1975"/>
          </a:xfrm>
        </p:grpSpPr>
        <p:sp>
          <p:nvSpPr>
            <p:cNvPr id="245284" name="Freeform 548"/>
            <p:cNvSpPr>
              <a:spLocks/>
            </p:cNvSpPr>
            <p:nvPr/>
          </p:nvSpPr>
          <p:spPr bwMode="auto">
            <a:xfrm>
              <a:off x="1252" y="1678"/>
              <a:ext cx="1284" cy="1798"/>
            </a:xfrm>
            <a:custGeom>
              <a:avLst/>
              <a:gdLst>
                <a:gd name="T0" fmla="*/ 0 w 1283"/>
                <a:gd name="T1" fmla="*/ 0 h 1738"/>
                <a:gd name="T2" fmla="*/ 788 w 1283"/>
                <a:gd name="T3" fmla="*/ 647 h 1738"/>
                <a:gd name="T4" fmla="*/ 1283 w 1283"/>
                <a:gd name="T5" fmla="*/ 1738 h 1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83" h="1738">
                  <a:moveTo>
                    <a:pt x="0" y="0"/>
                  </a:moveTo>
                  <a:cubicBezTo>
                    <a:pt x="131" y="108"/>
                    <a:pt x="574" y="357"/>
                    <a:pt x="788" y="647"/>
                  </a:cubicBezTo>
                  <a:cubicBezTo>
                    <a:pt x="1002" y="937"/>
                    <a:pt x="1180" y="1511"/>
                    <a:pt x="1283" y="1738"/>
                  </a:cubicBezTo>
                </a:path>
              </a:pathLst>
            </a:custGeom>
            <a:noFill/>
            <a:ln w="25400" cap="flat" cmpd="sng">
              <a:solidFill>
                <a:schemeClr val="accent1"/>
              </a:solidFill>
              <a:prstDash val="solid"/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286" name="Oval 550"/>
            <p:cNvSpPr>
              <a:spLocks noChangeArrowheads="1"/>
            </p:cNvSpPr>
            <p:nvPr/>
          </p:nvSpPr>
          <p:spPr bwMode="auto">
            <a:xfrm>
              <a:off x="845" y="1501"/>
              <a:ext cx="434" cy="262"/>
            </a:xfrm>
            <a:prstGeom prst="ellipse">
              <a:avLst/>
            </a:prstGeom>
            <a:noFill/>
            <a:ln w="38100" algn="ctr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4776" grpId="0" animBg="1"/>
      <p:bldP spid="244777" grpId="0" animBg="1"/>
      <p:bldP spid="244778" grpId="0" animBg="1"/>
      <p:bldP spid="244779" grpId="0" animBg="1"/>
      <p:bldP spid="244780" grpId="0" animBg="1"/>
      <p:bldP spid="244781" grpId="0" animBg="1"/>
      <p:bldP spid="244782" grpId="0" animBg="1"/>
      <p:bldP spid="244783" grpId="0" animBg="1"/>
      <p:bldP spid="244784" grpId="0" animBg="1"/>
      <p:bldP spid="24487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Patterning</a:t>
            </a:r>
          </a:p>
        </p:txBody>
      </p:sp>
      <p:pic>
        <p:nvPicPr>
          <p:cNvPr id="245763" name="Picture 3" descr="lion_original"/>
          <p:cNvPicPr>
            <a:picLocks noChangeAspect="1" noChangeArrowheads="1"/>
          </p:cNvPicPr>
          <p:nvPr/>
        </p:nvPicPr>
        <p:blipFill>
          <a:blip r:embed="rId2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28800"/>
            <a:ext cx="31496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64" name="Picture 4" descr="new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828800"/>
            <a:ext cx="5029200" cy="470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22338"/>
          </a:xfrm>
        </p:spPr>
        <p:txBody>
          <a:bodyPr/>
          <a:lstStyle/>
          <a:p>
            <a:r>
              <a:rPr lang="sk-SK"/>
              <a:t>Error diffusion</a:t>
            </a:r>
          </a:p>
        </p:txBody>
      </p:sp>
      <p:sp>
        <p:nvSpPr>
          <p:cNvPr id="342020" name="Rectangle 4"/>
          <p:cNvSpPr>
            <a:spLocks noChangeArrowheads="1"/>
          </p:cNvSpPr>
          <p:nvPr/>
        </p:nvSpPr>
        <p:spPr bwMode="auto">
          <a:xfrm>
            <a:off x="131763" y="3043238"/>
            <a:ext cx="40608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sk-SK" sz="2400"/>
              <a:t>metóda </a:t>
            </a:r>
            <a:r>
              <a:rPr lang="sk-SK" sz="2400" i="1"/>
              <a:t>Floyd-Steinberg dithering</a:t>
            </a:r>
            <a:endParaRPr lang="sk-SK" sz="2400"/>
          </a:p>
        </p:txBody>
      </p:sp>
      <p:pic>
        <p:nvPicPr>
          <p:cNvPr id="342022" name="Picture 6" descr="IbwE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7988" y="3154363"/>
            <a:ext cx="4652962" cy="338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2023" name="Picture 7" descr="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01" t="11667" r="10751" b="11667"/>
          <a:stretch>
            <a:fillRect/>
          </a:stretch>
        </p:blipFill>
        <p:spPr bwMode="auto">
          <a:xfrm>
            <a:off x="635000" y="3990975"/>
            <a:ext cx="3371850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2024" name="Text Box 8"/>
          <p:cNvSpPr txBox="1">
            <a:spLocks noChangeArrowheads="1"/>
          </p:cNvSpPr>
          <p:nvPr/>
        </p:nvSpPr>
        <p:spPr bwMode="auto">
          <a:xfrm>
            <a:off x="285750" y="1400175"/>
            <a:ext cx="871378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6213" indent="-176213"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sk-SK" sz="2400" dirty="0" smtClean="0"/>
              <a:t>chyba z </a:t>
            </a:r>
            <a:r>
              <a:rPr lang="sk-SK" sz="2400" dirty="0" err="1" smtClean="0"/>
              <a:t>kvantizačného</a:t>
            </a:r>
            <a:r>
              <a:rPr lang="sk-SK" sz="2400" dirty="0" smtClean="0"/>
              <a:t> procesu sa prenáša na susedné obrazové body aby sa následne negovala.</a:t>
            </a:r>
            <a:endParaRPr lang="sk-SK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46050"/>
            <a:ext cx="9144000" cy="787400"/>
          </a:xfrm>
        </p:spPr>
        <p:txBody>
          <a:bodyPr/>
          <a:lstStyle/>
          <a:p>
            <a:r>
              <a:rPr lang="sk-SK"/>
              <a:t>Error diffusion</a:t>
            </a:r>
            <a:endParaRPr lang="en-US"/>
          </a:p>
        </p:txBody>
      </p:sp>
      <p:sp>
        <p:nvSpPr>
          <p:cNvPr id="371723" name="Text Box 11"/>
          <p:cNvSpPr txBox="1">
            <a:spLocks noChangeArrowheads="1"/>
          </p:cNvSpPr>
          <p:nvPr/>
        </p:nvSpPr>
        <p:spPr bwMode="auto">
          <a:xfrm>
            <a:off x="331788" y="1527175"/>
            <a:ext cx="8615362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tabLst>
                <a:tab pos="45720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algn="l">
              <a:tabLst>
                <a:tab pos="45720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>
              <a:tabLst>
                <a:tab pos="45720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>
              <a:tabLst>
                <a:tab pos="45720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>
              <a:tabLst>
                <a:tab pos="45720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5720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5720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5720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5720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ct val="120000"/>
              </a:lnSpc>
            </a:pPr>
            <a:r>
              <a:rPr lang="sk-SK" sz="2000" dirty="0" smtClean="0"/>
              <a:t>Nech </a:t>
            </a:r>
            <a:r>
              <a:rPr lang="sk-SK" sz="2000" i="1" dirty="0" smtClean="0"/>
              <a:t>I´(</a:t>
            </a:r>
            <a:r>
              <a:rPr lang="sk-SK" sz="2000" i="1" dirty="0" err="1" smtClean="0"/>
              <a:t>x,y</a:t>
            </a:r>
            <a:r>
              <a:rPr lang="sk-SK" sz="2000" i="1" dirty="0" smtClean="0"/>
              <a:t>) </a:t>
            </a:r>
            <a:r>
              <a:rPr lang="sk-SK" sz="2000" dirty="0" smtClean="0"/>
              <a:t>je hodnota obrazového bodu získaná pseudonáhodným procesom a</a:t>
            </a:r>
            <a:r>
              <a:rPr lang="sk-SK" sz="2000" i="1" dirty="0" smtClean="0"/>
              <a:t> 	</a:t>
            </a:r>
            <a:r>
              <a:rPr lang="sk-SK" sz="2000" dirty="0" smtClean="0"/>
              <a:t>je kvantizačná chyba v obrazovom bode </a:t>
            </a:r>
            <a:r>
              <a:rPr lang="sk-SK" sz="2000" i="1" dirty="0" smtClean="0"/>
              <a:t>(</a:t>
            </a:r>
            <a:r>
              <a:rPr lang="sk-SK" sz="2000" i="1" dirty="0" err="1" smtClean="0"/>
              <a:t>x,y</a:t>
            </a:r>
            <a:r>
              <a:rPr lang="sk-SK" sz="2000" i="1" dirty="0" smtClean="0"/>
              <a:t>),</a:t>
            </a:r>
            <a:r>
              <a:rPr lang="sk-SK" sz="2000" dirty="0" smtClean="0"/>
              <a:t> potom </a:t>
            </a:r>
            <a:r>
              <a:rPr lang="sk-SK" sz="2000" i="1" dirty="0" smtClean="0"/>
              <a:t>I´(</a:t>
            </a:r>
            <a:r>
              <a:rPr lang="sk-SK" sz="2000" i="1" dirty="0" err="1" smtClean="0"/>
              <a:t>x,y</a:t>
            </a:r>
            <a:r>
              <a:rPr lang="sk-SK" sz="2000" i="1" dirty="0" smtClean="0"/>
              <a:t>)</a:t>
            </a:r>
            <a:r>
              <a:rPr lang="sk-SK" sz="2000" dirty="0" smtClean="0"/>
              <a:t> je vyjadrené nasledovne</a:t>
            </a:r>
            <a:endParaRPr lang="sk-SK" sz="2000" dirty="0"/>
          </a:p>
        </p:txBody>
      </p:sp>
      <p:pic>
        <p:nvPicPr>
          <p:cNvPr id="371721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675" y="1993900"/>
            <a:ext cx="2795587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1724" name="Text Box 12"/>
          <p:cNvSpPr txBox="1">
            <a:spLocks noChangeArrowheads="1"/>
          </p:cNvSpPr>
          <p:nvPr/>
        </p:nvSpPr>
        <p:spPr bwMode="auto">
          <a:xfrm>
            <a:off x="198438" y="3775075"/>
            <a:ext cx="8594725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sk-SK" sz="2000" i="1" dirty="0" smtClean="0"/>
              <a:t>i</a:t>
            </a:r>
            <a:r>
              <a:rPr lang="sk-SK" sz="2000" dirty="0" smtClean="0"/>
              <a:t> a </a:t>
            </a:r>
            <a:r>
              <a:rPr lang="sk-SK" sz="2000" i="1" dirty="0" smtClean="0"/>
              <a:t>j</a:t>
            </a:r>
            <a:r>
              <a:rPr lang="sk-SK" sz="2000" dirty="0" smtClean="0"/>
              <a:t> určujú okolie na ktorom sa kvantizačná chyba akumuluje na základe koeficientov </a:t>
            </a:r>
            <a:r>
              <a:rPr lang="sk-SK" sz="2000" i="1" dirty="0" err="1" smtClean="0"/>
              <a:t>C</a:t>
            </a:r>
            <a:r>
              <a:rPr lang="sk-SK" sz="2000" i="1" baseline="-25000" dirty="0" err="1" smtClean="0"/>
              <a:t>ij</a:t>
            </a:r>
            <a:r>
              <a:rPr lang="sk-SK" sz="2000" i="1" dirty="0" smtClean="0"/>
              <a:t>, </a:t>
            </a:r>
          </a:p>
          <a:p>
            <a:pPr algn="l">
              <a:spcBef>
                <a:spcPct val="20000"/>
              </a:spcBef>
            </a:pPr>
            <a:r>
              <a:rPr lang="sk-SK" sz="2000" dirty="0" smtClean="0"/>
              <a:t>Podmienka na </a:t>
            </a:r>
            <a:r>
              <a:rPr lang="sk-SK" sz="2000" i="1" dirty="0" err="1" smtClean="0"/>
              <a:t>C</a:t>
            </a:r>
            <a:r>
              <a:rPr lang="sk-SK" sz="2000" i="1" baseline="-25000" dirty="0" err="1" smtClean="0"/>
              <a:t>ij</a:t>
            </a:r>
            <a:r>
              <a:rPr lang="sk-SK" sz="2000" i="1" dirty="0" smtClean="0"/>
              <a:t> </a:t>
            </a:r>
            <a:r>
              <a:rPr lang="sk-SK" sz="2000" dirty="0" smtClean="0"/>
              <a:t>zaručuje, že sa lokálne kvantizačná chyba priemeruje na nulu.</a:t>
            </a:r>
            <a:endParaRPr lang="sk-SK" sz="2000" dirty="0"/>
          </a:p>
        </p:txBody>
      </p:sp>
      <p:grpSp>
        <p:nvGrpSpPr>
          <p:cNvPr id="371728" name="Group 16"/>
          <p:cNvGrpSpPr>
            <a:grpSpLocks/>
          </p:cNvGrpSpPr>
          <p:nvPr/>
        </p:nvGrpSpPr>
        <p:grpSpPr bwMode="auto">
          <a:xfrm>
            <a:off x="211138" y="2954338"/>
            <a:ext cx="8755062" cy="782637"/>
            <a:chOff x="121" y="1590"/>
            <a:chExt cx="5515" cy="493"/>
          </a:xfrm>
        </p:grpSpPr>
        <p:grpSp>
          <p:nvGrpSpPr>
            <p:cNvPr id="371719" name="Group 7"/>
            <p:cNvGrpSpPr>
              <a:grpSpLocks/>
            </p:cNvGrpSpPr>
            <p:nvPr/>
          </p:nvGrpSpPr>
          <p:grpSpPr bwMode="auto">
            <a:xfrm>
              <a:off x="121" y="1590"/>
              <a:ext cx="3870" cy="493"/>
              <a:chOff x="836" y="1743"/>
              <a:chExt cx="3870" cy="493"/>
            </a:xfrm>
          </p:grpSpPr>
          <p:pic>
            <p:nvPicPr>
              <p:cNvPr id="371716" name="Picture 4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57" y="1743"/>
                <a:ext cx="1649" cy="4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71717" name="Picture 5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6" y="1825"/>
                <a:ext cx="1468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371718" name="Text Box 6"/>
              <p:cNvSpPr txBox="1">
                <a:spLocks noChangeArrowheads="1"/>
              </p:cNvSpPr>
              <p:nvPr/>
            </p:nvSpPr>
            <p:spPr bwMode="auto">
              <a:xfrm>
                <a:off x="2388" y="1859"/>
                <a:ext cx="591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sk-SK" sz="2400"/>
                  <a:t>kde</a:t>
                </a:r>
                <a:endParaRPr lang="en-US" sz="2400"/>
              </a:p>
            </p:txBody>
          </p:sp>
        </p:grpSp>
        <p:pic>
          <p:nvPicPr>
            <p:cNvPr id="371720" name="Picture 8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9" y="1638"/>
              <a:ext cx="1317" cy="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71727" name="Text Box 15"/>
            <p:cNvSpPr txBox="1">
              <a:spLocks noChangeArrowheads="1"/>
            </p:cNvSpPr>
            <p:nvPr/>
          </p:nvSpPr>
          <p:spPr bwMode="auto">
            <a:xfrm>
              <a:off x="3990" y="1742"/>
              <a:ext cx="31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sk-SK" sz="2000"/>
                <a:t>a</a:t>
              </a:r>
              <a:endParaRPr lang="en-US" sz="2000"/>
            </a:p>
          </p:txBody>
        </p:sp>
      </p:grpSp>
      <p:sp>
        <p:nvSpPr>
          <p:cNvPr id="371730" name="Text Box 18"/>
          <p:cNvSpPr txBox="1">
            <a:spLocks noChangeArrowheads="1"/>
          </p:cNvSpPr>
          <p:nvPr/>
        </p:nvSpPr>
        <p:spPr bwMode="auto">
          <a:xfrm>
            <a:off x="296863" y="5254625"/>
            <a:ext cx="80962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l-GR" sz="200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sk-SK" sz="200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sk-SK" sz="2000">
                <a:cs typeface="Times New Roman" pitchFamily="18" charset="0"/>
              </a:rPr>
              <a:t>x,y</a:t>
            </a:r>
            <a:r>
              <a:rPr lang="sk-SK" sz="200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sk-SK" sz="2000">
                <a:cs typeface="Times New Roman" pitchFamily="18" charset="0"/>
              </a:rPr>
              <a:t>reprezentuje dvoj-rozmerný filter</a:t>
            </a:r>
            <a:endParaRPr lang="el-GR" sz="200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33450"/>
          </a:xfrm>
        </p:spPr>
        <p:txBody>
          <a:bodyPr/>
          <a:lstStyle/>
          <a:p>
            <a:r>
              <a:rPr lang="sk-SK"/>
              <a:t>Error diffusion</a:t>
            </a:r>
          </a:p>
        </p:txBody>
      </p:sp>
      <p:sp>
        <p:nvSpPr>
          <p:cNvPr id="339973" name="Rectangle 5"/>
          <p:cNvSpPr>
            <a:spLocks noChangeArrowheads="1"/>
          </p:cNvSpPr>
          <p:nvPr/>
        </p:nvSpPr>
        <p:spPr bwMode="auto">
          <a:xfrm>
            <a:off x="0" y="657394"/>
            <a:ext cx="91440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>
              <a:buFontTx/>
              <a:buChar char="•"/>
              <a:tabLst>
                <a:tab pos="465138" algn="l"/>
              </a:tabLst>
            </a:pPr>
            <a:r>
              <a:rPr lang="sk-SK" dirty="0" smtClean="0"/>
              <a:t> </a:t>
            </a:r>
            <a:r>
              <a:rPr lang="sk-SK" sz="2400" dirty="0" smtClean="0"/>
              <a:t>Spracúva obraz po riadkoch zhora dolu zľava doprava.</a:t>
            </a:r>
          </a:p>
          <a:p>
            <a:pPr algn="l">
              <a:buFontTx/>
              <a:buChar char="•"/>
              <a:tabLst>
                <a:tab pos="465138" algn="l"/>
              </a:tabLst>
            </a:pPr>
            <a:r>
              <a:rPr lang="sk-SK" sz="2400" dirty="0" smtClean="0"/>
              <a:t> Každý bod je zaokrúhlený k 0 alebo 1 (255). </a:t>
            </a:r>
          </a:p>
          <a:p>
            <a:pPr algn="l">
              <a:buFontTx/>
              <a:buChar char="•"/>
              <a:tabLst>
                <a:tab pos="465138" algn="l"/>
              </a:tabLst>
            </a:pPr>
            <a:r>
              <a:rPr lang="sk-SK" sz="2400" dirty="0" smtClean="0"/>
              <a:t> Chyba pri zaokrúhľovaní je potom rozdelená medzi 	susedné body podľa masky.</a:t>
            </a:r>
          </a:p>
          <a:p>
            <a:pPr algn="l">
              <a:tabLst>
                <a:tab pos="465138" algn="l"/>
              </a:tabLst>
            </a:pPr>
            <a:endParaRPr lang="sk-SK" sz="2400" dirty="0" smtClean="0"/>
          </a:p>
          <a:p>
            <a:pPr algn="l">
              <a:tabLst>
                <a:tab pos="465138" algn="l"/>
              </a:tabLst>
            </a:pPr>
            <a:r>
              <a:rPr lang="sk-SK" sz="2400" dirty="0" smtClean="0"/>
              <a:t>Napr. ak hodnota intenzity je 191, zaokrúhlením na 255 máme chybu 64. </a:t>
            </a:r>
          </a:p>
          <a:p>
            <a:pPr algn="l">
              <a:tabLst>
                <a:tab pos="465138" algn="l"/>
              </a:tabLst>
            </a:pPr>
            <a:r>
              <a:rPr lang="sk-SK" sz="2400" dirty="0" smtClean="0"/>
              <a:t>=&gt; moc svetlý bod, preto susedné body stmavíme, aby sa suma intenzít bodov (veľmi) nezmenila.</a:t>
            </a:r>
            <a:endParaRPr lang="sk-SK" sz="2400" dirty="0"/>
          </a:p>
        </p:txBody>
      </p:sp>
      <p:pic>
        <p:nvPicPr>
          <p:cNvPr id="339974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035425"/>
            <a:ext cx="5494338" cy="2579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Floyd-Steinberg</a:t>
            </a:r>
          </a:p>
        </p:txBody>
      </p:sp>
      <p:graphicFrame>
        <p:nvGraphicFramePr>
          <p:cNvPr id="236547" name="Group 3"/>
          <p:cNvGraphicFramePr>
            <a:graphicFrameLocks noGrp="1"/>
          </p:cNvGraphicFramePr>
          <p:nvPr/>
        </p:nvGraphicFramePr>
        <p:xfrm>
          <a:off x="1500188" y="2185988"/>
          <a:ext cx="2667000" cy="1143000"/>
        </p:xfrm>
        <a:graphic>
          <a:graphicData uri="http://schemas.openxmlformats.org/drawingml/2006/table">
            <a:tbl>
              <a:tblPr/>
              <a:tblGrid>
                <a:gridCol w="666750"/>
                <a:gridCol w="666750"/>
                <a:gridCol w="666750"/>
                <a:gridCol w="66675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35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89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95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132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68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112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150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98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127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6569" name="Group 25"/>
          <p:cNvGraphicFramePr>
            <a:graphicFrameLocks noGrp="1"/>
          </p:cNvGraphicFramePr>
          <p:nvPr/>
        </p:nvGraphicFramePr>
        <p:xfrm>
          <a:off x="4548188" y="2185988"/>
          <a:ext cx="2667000" cy="1143000"/>
        </p:xfrm>
        <a:graphic>
          <a:graphicData uri="http://schemas.openxmlformats.org/drawingml/2006/table">
            <a:tbl>
              <a:tblPr/>
              <a:tblGrid>
                <a:gridCol w="666750"/>
                <a:gridCol w="666750"/>
                <a:gridCol w="666750"/>
                <a:gridCol w="66675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6591" name="Group 47"/>
          <p:cNvGraphicFramePr>
            <a:graphicFrameLocks noGrp="1"/>
          </p:cNvGraphicFramePr>
          <p:nvPr/>
        </p:nvGraphicFramePr>
        <p:xfrm>
          <a:off x="1498600" y="5145088"/>
          <a:ext cx="2667000" cy="1143000"/>
        </p:xfrm>
        <a:graphic>
          <a:graphicData uri="http://schemas.openxmlformats.org/drawingml/2006/table">
            <a:tbl>
              <a:tblPr/>
              <a:tblGrid>
                <a:gridCol w="666750"/>
                <a:gridCol w="666750"/>
                <a:gridCol w="666750"/>
                <a:gridCol w="66675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35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104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95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132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79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114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150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98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127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</a:tbl>
          </a:graphicData>
        </a:graphic>
      </p:graphicFrame>
      <p:sp>
        <p:nvSpPr>
          <p:cNvPr id="236613" name="Freeform 69"/>
          <p:cNvSpPr>
            <a:spLocks/>
          </p:cNvSpPr>
          <p:nvPr/>
        </p:nvSpPr>
        <p:spPr bwMode="auto">
          <a:xfrm>
            <a:off x="2033588" y="1804988"/>
            <a:ext cx="2743200" cy="609600"/>
          </a:xfrm>
          <a:custGeom>
            <a:avLst/>
            <a:gdLst>
              <a:gd name="T0" fmla="*/ 0 w 1728"/>
              <a:gd name="T1" fmla="*/ 248 h 248"/>
              <a:gd name="T2" fmla="*/ 432 w 1728"/>
              <a:gd name="T3" fmla="*/ 8 h 248"/>
              <a:gd name="T4" fmla="*/ 1728 w 1728"/>
              <a:gd name="T5" fmla="*/ 200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28" h="248">
                <a:moveTo>
                  <a:pt x="0" y="248"/>
                </a:moveTo>
                <a:cubicBezTo>
                  <a:pt x="72" y="132"/>
                  <a:pt x="144" y="16"/>
                  <a:pt x="432" y="8"/>
                </a:cubicBezTo>
                <a:cubicBezTo>
                  <a:pt x="720" y="0"/>
                  <a:pt x="1224" y="100"/>
                  <a:pt x="1728" y="200"/>
                </a:cubicBezTo>
              </a:path>
            </a:pathLst>
          </a:custGeom>
          <a:noFill/>
          <a:ln w="9525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36636" name="Group 92"/>
          <p:cNvGraphicFramePr>
            <a:graphicFrameLocks noGrp="1"/>
          </p:cNvGraphicFramePr>
          <p:nvPr/>
        </p:nvGraphicFramePr>
        <p:xfrm>
          <a:off x="1489075" y="4054475"/>
          <a:ext cx="1347788" cy="811213"/>
        </p:xfrm>
        <a:graphic>
          <a:graphicData uri="http://schemas.openxmlformats.org/drawingml/2006/table">
            <a:tbl>
              <a:tblPr/>
              <a:tblGrid>
                <a:gridCol w="674688"/>
                <a:gridCol w="673100"/>
              </a:tblGrid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sk-SK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404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</a:tbl>
          </a:graphicData>
        </a:graphic>
      </p:graphicFrame>
      <p:sp>
        <p:nvSpPr>
          <p:cNvPr id="236647" name="Text Box 103"/>
          <p:cNvSpPr txBox="1">
            <a:spLocks noChangeArrowheads="1"/>
          </p:cNvSpPr>
          <p:nvPr/>
        </p:nvSpPr>
        <p:spPr bwMode="auto">
          <a:xfrm>
            <a:off x="1493838" y="3440113"/>
            <a:ext cx="25050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b="1">
                <a:latin typeface="Courier New" pitchFamily="49" charset="0"/>
              </a:rPr>
              <a:t>35/16 = 2.1875</a:t>
            </a:r>
          </a:p>
        </p:txBody>
      </p:sp>
      <p:pic>
        <p:nvPicPr>
          <p:cNvPr id="236649" name="Picture 10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3575" y="222250"/>
            <a:ext cx="1920875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6650" name="Oval 106"/>
          <p:cNvSpPr>
            <a:spLocks noChangeArrowheads="1"/>
          </p:cNvSpPr>
          <p:nvPr/>
        </p:nvSpPr>
        <p:spPr bwMode="auto">
          <a:xfrm>
            <a:off x="1636713" y="4090988"/>
            <a:ext cx="320675" cy="320675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613" grpId="0" animBg="1"/>
      <p:bldP spid="236647" grpId="0" autoUpdateAnimBg="0"/>
      <p:bldP spid="236650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Floyd-Steinberg</a:t>
            </a:r>
          </a:p>
        </p:txBody>
      </p:sp>
      <p:graphicFrame>
        <p:nvGraphicFramePr>
          <p:cNvPr id="237571" name="Group 3"/>
          <p:cNvGraphicFramePr>
            <a:graphicFrameLocks noGrp="1"/>
          </p:cNvGraphicFramePr>
          <p:nvPr/>
        </p:nvGraphicFramePr>
        <p:xfrm>
          <a:off x="4468813" y="1981200"/>
          <a:ext cx="2667000" cy="1143000"/>
        </p:xfrm>
        <a:graphic>
          <a:graphicData uri="http://schemas.openxmlformats.org/drawingml/2006/table">
            <a:tbl>
              <a:tblPr/>
              <a:tblGrid>
                <a:gridCol w="666750"/>
                <a:gridCol w="666750"/>
                <a:gridCol w="666750"/>
                <a:gridCol w="66675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7593" name="Group 25"/>
          <p:cNvGraphicFramePr>
            <a:graphicFrameLocks noGrp="1"/>
          </p:cNvGraphicFramePr>
          <p:nvPr/>
        </p:nvGraphicFramePr>
        <p:xfrm>
          <a:off x="1420813" y="1981200"/>
          <a:ext cx="2667000" cy="1143000"/>
        </p:xfrm>
        <a:graphic>
          <a:graphicData uri="http://schemas.openxmlformats.org/drawingml/2006/table">
            <a:tbl>
              <a:tblPr/>
              <a:tblGrid>
                <a:gridCol w="666750"/>
                <a:gridCol w="666750"/>
                <a:gridCol w="666750"/>
                <a:gridCol w="66675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35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104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95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132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79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114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150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98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127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</a:tbl>
          </a:graphicData>
        </a:graphic>
      </p:graphicFrame>
      <p:sp>
        <p:nvSpPr>
          <p:cNvPr id="237615" name="Freeform 47"/>
          <p:cNvSpPr>
            <a:spLocks/>
          </p:cNvSpPr>
          <p:nvPr/>
        </p:nvSpPr>
        <p:spPr bwMode="auto">
          <a:xfrm>
            <a:off x="2563813" y="1600200"/>
            <a:ext cx="2667000" cy="609600"/>
          </a:xfrm>
          <a:custGeom>
            <a:avLst/>
            <a:gdLst>
              <a:gd name="T0" fmla="*/ 0 w 1728"/>
              <a:gd name="T1" fmla="*/ 248 h 248"/>
              <a:gd name="T2" fmla="*/ 432 w 1728"/>
              <a:gd name="T3" fmla="*/ 8 h 248"/>
              <a:gd name="T4" fmla="*/ 1728 w 1728"/>
              <a:gd name="T5" fmla="*/ 200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28" h="248">
                <a:moveTo>
                  <a:pt x="0" y="248"/>
                </a:moveTo>
                <a:cubicBezTo>
                  <a:pt x="72" y="132"/>
                  <a:pt x="144" y="16"/>
                  <a:pt x="432" y="8"/>
                </a:cubicBezTo>
                <a:cubicBezTo>
                  <a:pt x="720" y="0"/>
                  <a:pt x="1224" y="100"/>
                  <a:pt x="1728" y="200"/>
                </a:cubicBezTo>
              </a:path>
            </a:pathLst>
          </a:custGeom>
          <a:noFill/>
          <a:ln w="9525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7616" name="Text Box 48"/>
          <p:cNvSpPr txBox="1">
            <a:spLocks noChangeArrowheads="1"/>
          </p:cNvSpPr>
          <p:nvPr/>
        </p:nvSpPr>
        <p:spPr bwMode="auto">
          <a:xfrm>
            <a:off x="1379538" y="3381375"/>
            <a:ext cx="24749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b="1">
                <a:latin typeface="Courier New" pitchFamily="49" charset="0"/>
              </a:rPr>
              <a:t>104/16 = 6.5</a:t>
            </a:r>
          </a:p>
        </p:txBody>
      </p:sp>
      <p:graphicFrame>
        <p:nvGraphicFramePr>
          <p:cNvPr id="237639" name="Group 71"/>
          <p:cNvGraphicFramePr>
            <a:graphicFrameLocks noGrp="1"/>
          </p:cNvGraphicFramePr>
          <p:nvPr/>
        </p:nvGraphicFramePr>
        <p:xfrm>
          <a:off x="1400175" y="5065713"/>
          <a:ext cx="2667000" cy="1127760"/>
        </p:xfrm>
        <a:graphic>
          <a:graphicData uri="http://schemas.openxmlformats.org/drawingml/2006/table">
            <a:tbl>
              <a:tblPr/>
              <a:tblGrid>
                <a:gridCol w="666750"/>
                <a:gridCol w="666750"/>
                <a:gridCol w="666750"/>
                <a:gridCol w="666750"/>
              </a:tblGrid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35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104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141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132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99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147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106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150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98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127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7661" name="Group 93"/>
          <p:cNvGraphicFramePr>
            <a:graphicFrameLocks noGrp="1"/>
          </p:cNvGraphicFramePr>
          <p:nvPr/>
        </p:nvGraphicFramePr>
        <p:xfrm>
          <a:off x="1419225" y="3910013"/>
          <a:ext cx="2105025" cy="771526"/>
        </p:xfrm>
        <a:graphic>
          <a:graphicData uri="http://schemas.openxmlformats.org/drawingml/2006/table">
            <a:tbl>
              <a:tblPr/>
              <a:tblGrid>
                <a:gridCol w="701675"/>
                <a:gridCol w="701675"/>
                <a:gridCol w="701675"/>
              </a:tblGrid>
              <a:tr h="385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sk-S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sk-S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385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</a:tbl>
          </a:graphicData>
        </a:graphic>
      </p:graphicFrame>
      <p:pic>
        <p:nvPicPr>
          <p:cNvPr id="237675" name="Picture 10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163" y="254000"/>
            <a:ext cx="1920875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7676" name="Oval 108"/>
          <p:cNvSpPr>
            <a:spLocks noChangeArrowheads="1"/>
          </p:cNvSpPr>
          <p:nvPr/>
        </p:nvSpPr>
        <p:spPr bwMode="auto">
          <a:xfrm>
            <a:off x="2309813" y="3930650"/>
            <a:ext cx="320675" cy="320675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615" grpId="0" animBg="1"/>
      <p:bldP spid="237616" grpId="0" autoUpdateAnimBg="0"/>
      <p:bldP spid="23767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Floyd-Steinberg</a:t>
            </a:r>
          </a:p>
        </p:txBody>
      </p:sp>
      <p:graphicFrame>
        <p:nvGraphicFramePr>
          <p:cNvPr id="238595" name="Group 3"/>
          <p:cNvGraphicFramePr>
            <a:graphicFrameLocks noGrp="1"/>
          </p:cNvGraphicFramePr>
          <p:nvPr/>
        </p:nvGraphicFramePr>
        <p:xfrm>
          <a:off x="4643438" y="1997075"/>
          <a:ext cx="2667000" cy="1143000"/>
        </p:xfrm>
        <a:graphic>
          <a:graphicData uri="http://schemas.openxmlformats.org/drawingml/2006/table">
            <a:tbl>
              <a:tblPr/>
              <a:tblGrid>
                <a:gridCol w="666750"/>
                <a:gridCol w="666750"/>
                <a:gridCol w="666750"/>
                <a:gridCol w="66675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255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8617" name="Group 25"/>
          <p:cNvGraphicFramePr>
            <a:graphicFrameLocks noGrp="1"/>
          </p:cNvGraphicFramePr>
          <p:nvPr/>
        </p:nvGraphicFramePr>
        <p:xfrm>
          <a:off x="1595438" y="1997075"/>
          <a:ext cx="2667000" cy="1143000"/>
        </p:xfrm>
        <a:graphic>
          <a:graphicData uri="http://schemas.openxmlformats.org/drawingml/2006/table">
            <a:tbl>
              <a:tblPr/>
              <a:tblGrid>
                <a:gridCol w="666750"/>
                <a:gridCol w="666750"/>
                <a:gridCol w="666750"/>
                <a:gridCol w="66675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35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104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141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132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99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147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106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150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98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127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</a:tbl>
          </a:graphicData>
        </a:graphic>
      </p:graphicFrame>
      <p:sp>
        <p:nvSpPr>
          <p:cNvPr id="238639" name="Freeform 47"/>
          <p:cNvSpPr>
            <a:spLocks/>
          </p:cNvSpPr>
          <p:nvPr/>
        </p:nvSpPr>
        <p:spPr bwMode="auto">
          <a:xfrm>
            <a:off x="3500438" y="1616075"/>
            <a:ext cx="2667000" cy="609600"/>
          </a:xfrm>
          <a:custGeom>
            <a:avLst/>
            <a:gdLst>
              <a:gd name="T0" fmla="*/ 0 w 1728"/>
              <a:gd name="T1" fmla="*/ 248 h 248"/>
              <a:gd name="T2" fmla="*/ 432 w 1728"/>
              <a:gd name="T3" fmla="*/ 8 h 248"/>
              <a:gd name="T4" fmla="*/ 1728 w 1728"/>
              <a:gd name="T5" fmla="*/ 200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28" h="248">
                <a:moveTo>
                  <a:pt x="0" y="248"/>
                </a:moveTo>
                <a:cubicBezTo>
                  <a:pt x="72" y="132"/>
                  <a:pt x="144" y="16"/>
                  <a:pt x="432" y="8"/>
                </a:cubicBezTo>
                <a:cubicBezTo>
                  <a:pt x="720" y="0"/>
                  <a:pt x="1224" y="100"/>
                  <a:pt x="1728" y="200"/>
                </a:cubicBezTo>
              </a:path>
            </a:pathLst>
          </a:custGeom>
          <a:noFill/>
          <a:ln w="9525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8640" name="Text Box 48"/>
          <p:cNvSpPr txBox="1">
            <a:spLocks noChangeArrowheads="1"/>
          </p:cNvSpPr>
          <p:nvPr/>
        </p:nvSpPr>
        <p:spPr bwMode="auto">
          <a:xfrm>
            <a:off x="1563688" y="3352800"/>
            <a:ext cx="27146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b="1">
                <a:latin typeface="Courier New" pitchFamily="49" charset="0"/>
              </a:rPr>
              <a:t>-114/16 = -7.125</a:t>
            </a:r>
          </a:p>
        </p:txBody>
      </p:sp>
      <p:graphicFrame>
        <p:nvGraphicFramePr>
          <p:cNvPr id="238663" name="Group 71"/>
          <p:cNvGraphicFramePr>
            <a:graphicFrameLocks noGrp="1"/>
          </p:cNvGraphicFramePr>
          <p:nvPr/>
        </p:nvGraphicFramePr>
        <p:xfrm>
          <a:off x="1609725" y="5002213"/>
          <a:ext cx="2667000" cy="1127760"/>
        </p:xfrm>
        <a:graphic>
          <a:graphicData uri="http://schemas.openxmlformats.org/drawingml/2006/table">
            <a:tbl>
              <a:tblPr/>
              <a:tblGrid>
                <a:gridCol w="666750"/>
                <a:gridCol w="666750"/>
                <a:gridCol w="666750"/>
                <a:gridCol w="666750"/>
              </a:tblGrid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35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104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141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82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DBDB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99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126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143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DBDB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98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127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8685" name="Group 93"/>
          <p:cNvGraphicFramePr>
            <a:graphicFrameLocks noGrp="1"/>
          </p:cNvGraphicFramePr>
          <p:nvPr/>
        </p:nvGraphicFramePr>
        <p:xfrm>
          <a:off x="2254250" y="3862388"/>
          <a:ext cx="1993900" cy="804863"/>
        </p:xfrm>
        <a:graphic>
          <a:graphicData uri="http://schemas.openxmlformats.org/drawingml/2006/table">
            <a:tbl>
              <a:tblPr/>
              <a:tblGrid>
                <a:gridCol w="665163"/>
                <a:gridCol w="663575"/>
                <a:gridCol w="665162"/>
              </a:tblGrid>
              <a:tr h="403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sk-S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sk-S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-50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401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-21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-36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-7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</a:tbl>
          </a:graphicData>
        </a:graphic>
      </p:graphicFrame>
      <p:pic>
        <p:nvPicPr>
          <p:cNvPr id="238699" name="Picture 10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301625"/>
            <a:ext cx="1920875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8700" name="Oval 108"/>
          <p:cNvSpPr>
            <a:spLocks noChangeArrowheads="1"/>
          </p:cNvSpPr>
          <p:nvPr/>
        </p:nvSpPr>
        <p:spPr bwMode="auto">
          <a:xfrm>
            <a:off x="3081338" y="3881438"/>
            <a:ext cx="320675" cy="320675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639" grpId="0" animBg="1"/>
      <p:bldP spid="238640" grpId="0" autoUpdateAnimBg="0"/>
      <p:bldP spid="238700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Floyd-Steinberg</a:t>
            </a:r>
          </a:p>
        </p:txBody>
      </p:sp>
      <p:grpSp>
        <p:nvGrpSpPr>
          <p:cNvPr id="239620" name="Group 4"/>
          <p:cNvGrpSpPr>
            <a:grpSpLocks/>
          </p:cNvGrpSpPr>
          <p:nvPr/>
        </p:nvGrpSpPr>
        <p:grpSpPr bwMode="auto">
          <a:xfrm>
            <a:off x="1514475" y="1951038"/>
            <a:ext cx="2667000" cy="1600200"/>
            <a:chOff x="528" y="1344"/>
            <a:chExt cx="1680" cy="1008"/>
          </a:xfrm>
        </p:grpSpPr>
        <p:sp>
          <p:nvSpPr>
            <p:cNvPr id="239621" name="Rectangle 5"/>
            <p:cNvSpPr>
              <a:spLocks noChangeArrowheads="1"/>
            </p:cNvSpPr>
            <p:nvPr/>
          </p:nvSpPr>
          <p:spPr bwMode="auto">
            <a:xfrm>
              <a:off x="1788" y="2112"/>
              <a:ext cx="420" cy="240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pitchFamily="2" charset="2"/>
                <a:buNone/>
              </a:pPr>
              <a:r>
                <a:rPr lang="en-US" sz="1800">
                  <a:solidFill>
                    <a:schemeClr val="bg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127</a:t>
              </a:r>
            </a:p>
          </p:txBody>
        </p:sp>
        <p:sp>
          <p:nvSpPr>
            <p:cNvPr id="239622" name="Rectangle 6"/>
            <p:cNvSpPr>
              <a:spLocks noChangeArrowheads="1"/>
            </p:cNvSpPr>
            <p:nvPr/>
          </p:nvSpPr>
          <p:spPr bwMode="auto">
            <a:xfrm>
              <a:off x="1368" y="2112"/>
              <a:ext cx="420" cy="240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pitchFamily="2" charset="2"/>
                <a:buNone/>
              </a:pPr>
              <a:r>
                <a:rPr lang="en-US" sz="1800">
                  <a:solidFill>
                    <a:schemeClr val="bg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98</a:t>
              </a:r>
            </a:p>
          </p:txBody>
        </p:sp>
        <p:sp>
          <p:nvSpPr>
            <p:cNvPr id="239623" name="Rectangle 7"/>
            <p:cNvSpPr>
              <a:spLocks noChangeArrowheads="1"/>
            </p:cNvSpPr>
            <p:nvPr/>
          </p:nvSpPr>
          <p:spPr bwMode="auto">
            <a:xfrm>
              <a:off x="948" y="2112"/>
              <a:ext cx="420" cy="240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pitchFamily="2" charset="2"/>
                <a:buNone/>
              </a:pPr>
              <a:r>
                <a:rPr lang="en-US" sz="1800">
                  <a:solidFill>
                    <a:schemeClr val="bg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45</a:t>
              </a:r>
            </a:p>
          </p:txBody>
        </p:sp>
        <p:sp>
          <p:nvSpPr>
            <p:cNvPr id="239624" name="Rectangle 8"/>
            <p:cNvSpPr>
              <a:spLocks noChangeArrowheads="1"/>
            </p:cNvSpPr>
            <p:nvPr/>
          </p:nvSpPr>
          <p:spPr bwMode="auto">
            <a:xfrm>
              <a:off x="528" y="2112"/>
              <a:ext cx="420" cy="240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pitchFamily="2" charset="2"/>
                <a:buNone/>
              </a:pPr>
              <a:r>
                <a:rPr lang="en-US" sz="1800">
                  <a:solidFill>
                    <a:schemeClr val="bg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51</a:t>
              </a:r>
            </a:p>
          </p:txBody>
        </p:sp>
        <p:sp>
          <p:nvSpPr>
            <p:cNvPr id="239625" name="Rectangle 9"/>
            <p:cNvSpPr>
              <a:spLocks noChangeArrowheads="1"/>
            </p:cNvSpPr>
            <p:nvPr/>
          </p:nvSpPr>
          <p:spPr bwMode="auto">
            <a:xfrm>
              <a:off x="1788" y="1872"/>
              <a:ext cx="420" cy="240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pitchFamily="2" charset="2"/>
                <a:buNone/>
              </a:pPr>
              <a:r>
                <a:rPr lang="en-US" sz="1800">
                  <a:solidFill>
                    <a:schemeClr val="bg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150</a:t>
              </a:r>
            </a:p>
          </p:txBody>
        </p:sp>
        <p:sp>
          <p:nvSpPr>
            <p:cNvPr id="239626" name="Rectangle 10"/>
            <p:cNvSpPr>
              <a:spLocks noChangeArrowheads="1"/>
            </p:cNvSpPr>
            <p:nvPr/>
          </p:nvSpPr>
          <p:spPr bwMode="auto">
            <a:xfrm>
              <a:off x="1368" y="1872"/>
              <a:ext cx="420" cy="240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pitchFamily="2" charset="2"/>
                <a:buNone/>
              </a:pPr>
              <a:r>
                <a:rPr lang="en-US" sz="1800">
                  <a:solidFill>
                    <a:schemeClr val="bg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100</a:t>
              </a:r>
            </a:p>
          </p:txBody>
        </p:sp>
        <p:sp>
          <p:nvSpPr>
            <p:cNvPr id="239627" name="Rectangle 11"/>
            <p:cNvSpPr>
              <a:spLocks noChangeArrowheads="1"/>
            </p:cNvSpPr>
            <p:nvPr/>
          </p:nvSpPr>
          <p:spPr bwMode="auto">
            <a:xfrm>
              <a:off x="948" y="1872"/>
              <a:ext cx="420" cy="240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pitchFamily="2" charset="2"/>
                <a:buNone/>
              </a:pPr>
              <a:r>
                <a:rPr lang="en-US" sz="1800">
                  <a:solidFill>
                    <a:schemeClr val="bg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112</a:t>
              </a:r>
            </a:p>
          </p:txBody>
        </p:sp>
        <p:sp>
          <p:nvSpPr>
            <p:cNvPr id="239628" name="Rectangle 12"/>
            <p:cNvSpPr>
              <a:spLocks noChangeArrowheads="1"/>
            </p:cNvSpPr>
            <p:nvPr/>
          </p:nvSpPr>
          <p:spPr bwMode="auto">
            <a:xfrm>
              <a:off x="528" y="1872"/>
              <a:ext cx="420" cy="240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pitchFamily="2" charset="2"/>
                <a:buNone/>
              </a:pPr>
              <a:r>
                <a:rPr lang="en-US" sz="1800">
                  <a:solidFill>
                    <a:schemeClr val="bg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68</a:t>
              </a:r>
            </a:p>
          </p:txBody>
        </p:sp>
        <p:sp>
          <p:nvSpPr>
            <p:cNvPr id="239629" name="Rectangle 13"/>
            <p:cNvSpPr>
              <a:spLocks noChangeArrowheads="1"/>
            </p:cNvSpPr>
            <p:nvPr/>
          </p:nvSpPr>
          <p:spPr bwMode="auto">
            <a:xfrm>
              <a:off x="1788" y="1632"/>
              <a:ext cx="420" cy="240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pitchFamily="2" charset="2"/>
                <a:buNone/>
              </a:pPr>
              <a:r>
                <a:rPr lang="en-US" sz="1800">
                  <a:solidFill>
                    <a:schemeClr val="bg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132</a:t>
              </a:r>
            </a:p>
          </p:txBody>
        </p:sp>
        <p:sp>
          <p:nvSpPr>
            <p:cNvPr id="239630" name="Rectangle 14"/>
            <p:cNvSpPr>
              <a:spLocks noChangeArrowheads="1"/>
            </p:cNvSpPr>
            <p:nvPr/>
          </p:nvSpPr>
          <p:spPr bwMode="auto">
            <a:xfrm>
              <a:off x="1368" y="1632"/>
              <a:ext cx="420" cy="240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pitchFamily="2" charset="2"/>
                <a:buNone/>
              </a:pPr>
              <a:r>
                <a:rPr lang="en-US" sz="1800">
                  <a:solidFill>
                    <a:schemeClr val="bg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95</a:t>
              </a:r>
            </a:p>
          </p:txBody>
        </p:sp>
        <p:sp>
          <p:nvSpPr>
            <p:cNvPr id="239631" name="Rectangle 15"/>
            <p:cNvSpPr>
              <a:spLocks noChangeArrowheads="1"/>
            </p:cNvSpPr>
            <p:nvPr/>
          </p:nvSpPr>
          <p:spPr bwMode="auto">
            <a:xfrm>
              <a:off x="948" y="1632"/>
              <a:ext cx="420" cy="240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pitchFamily="2" charset="2"/>
                <a:buNone/>
              </a:pPr>
              <a:r>
                <a:rPr lang="en-US" sz="1800">
                  <a:solidFill>
                    <a:schemeClr val="bg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89</a:t>
              </a:r>
            </a:p>
          </p:txBody>
        </p:sp>
        <p:sp>
          <p:nvSpPr>
            <p:cNvPr id="239632" name="Rectangle 16"/>
            <p:cNvSpPr>
              <a:spLocks noChangeArrowheads="1"/>
            </p:cNvSpPr>
            <p:nvPr/>
          </p:nvSpPr>
          <p:spPr bwMode="auto">
            <a:xfrm>
              <a:off x="528" y="1632"/>
              <a:ext cx="420" cy="240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pitchFamily="2" charset="2"/>
                <a:buNone/>
              </a:pPr>
              <a:r>
                <a:rPr lang="en-US" sz="1800">
                  <a:solidFill>
                    <a:schemeClr val="bg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35</a:t>
              </a:r>
            </a:p>
          </p:txBody>
        </p:sp>
        <p:sp>
          <p:nvSpPr>
            <p:cNvPr id="239633" name="Line 17"/>
            <p:cNvSpPr>
              <a:spLocks noChangeShapeType="1"/>
            </p:cNvSpPr>
            <p:nvPr/>
          </p:nvSpPr>
          <p:spPr bwMode="auto">
            <a:xfrm>
              <a:off x="528" y="1632"/>
              <a:ext cx="1680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9634" name="Line 18"/>
            <p:cNvSpPr>
              <a:spLocks noChangeShapeType="1"/>
            </p:cNvSpPr>
            <p:nvPr/>
          </p:nvSpPr>
          <p:spPr bwMode="auto">
            <a:xfrm>
              <a:off x="528" y="1872"/>
              <a:ext cx="168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9635" name="Line 19"/>
            <p:cNvSpPr>
              <a:spLocks noChangeShapeType="1"/>
            </p:cNvSpPr>
            <p:nvPr/>
          </p:nvSpPr>
          <p:spPr bwMode="auto">
            <a:xfrm>
              <a:off x="528" y="2112"/>
              <a:ext cx="168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9636" name="Line 20"/>
            <p:cNvSpPr>
              <a:spLocks noChangeShapeType="1"/>
            </p:cNvSpPr>
            <p:nvPr/>
          </p:nvSpPr>
          <p:spPr bwMode="auto">
            <a:xfrm>
              <a:off x="528" y="2352"/>
              <a:ext cx="1680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9637" name="Line 21"/>
            <p:cNvSpPr>
              <a:spLocks noChangeShapeType="1"/>
            </p:cNvSpPr>
            <p:nvPr/>
          </p:nvSpPr>
          <p:spPr bwMode="auto">
            <a:xfrm>
              <a:off x="528" y="1632"/>
              <a:ext cx="0" cy="72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9638" name="Line 22"/>
            <p:cNvSpPr>
              <a:spLocks noChangeShapeType="1"/>
            </p:cNvSpPr>
            <p:nvPr/>
          </p:nvSpPr>
          <p:spPr bwMode="auto">
            <a:xfrm>
              <a:off x="948" y="1632"/>
              <a:ext cx="0" cy="72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9639" name="Line 23"/>
            <p:cNvSpPr>
              <a:spLocks noChangeShapeType="1"/>
            </p:cNvSpPr>
            <p:nvPr/>
          </p:nvSpPr>
          <p:spPr bwMode="auto">
            <a:xfrm>
              <a:off x="1368" y="1632"/>
              <a:ext cx="0" cy="72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9640" name="Line 24"/>
            <p:cNvSpPr>
              <a:spLocks noChangeShapeType="1"/>
            </p:cNvSpPr>
            <p:nvPr/>
          </p:nvSpPr>
          <p:spPr bwMode="auto">
            <a:xfrm>
              <a:off x="1788" y="1632"/>
              <a:ext cx="0" cy="72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9641" name="Line 25"/>
            <p:cNvSpPr>
              <a:spLocks noChangeShapeType="1"/>
            </p:cNvSpPr>
            <p:nvPr/>
          </p:nvSpPr>
          <p:spPr bwMode="auto">
            <a:xfrm>
              <a:off x="2208" y="1632"/>
              <a:ext cx="0" cy="72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9642" name="Text Box 26"/>
            <p:cNvSpPr txBox="1">
              <a:spLocks noChangeArrowheads="1"/>
            </p:cNvSpPr>
            <p:nvPr/>
          </p:nvSpPr>
          <p:spPr bwMode="auto">
            <a:xfrm>
              <a:off x="816" y="1344"/>
              <a:ext cx="110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sk-SK"/>
                <a:t>vstup</a:t>
              </a:r>
              <a:endParaRPr lang="en-US"/>
            </a:p>
          </p:txBody>
        </p:sp>
      </p:grpSp>
      <p:grpSp>
        <p:nvGrpSpPr>
          <p:cNvPr id="239670" name="Group 54"/>
          <p:cNvGrpSpPr>
            <a:grpSpLocks/>
          </p:cNvGrpSpPr>
          <p:nvPr/>
        </p:nvGrpSpPr>
        <p:grpSpPr bwMode="auto">
          <a:xfrm>
            <a:off x="4851400" y="1949450"/>
            <a:ext cx="2667000" cy="1600200"/>
            <a:chOff x="3696" y="2256"/>
            <a:chExt cx="1680" cy="1008"/>
          </a:xfrm>
        </p:grpSpPr>
        <p:sp>
          <p:nvSpPr>
            <p:cNvPr id="239644" name="Rectangle 28"/>
            <p:cNvSpPr>
              <a:spLocks noChangeArrowheads="1"/>
            </p:cNvSpPr>
            <p:nvPr/>
          </p:nvSpPr>
          <p:spPr bwMode="auto">
            <a:xfrm>
              <a:off x="4956" y="3024"/>
              <a:ext cx="420" cy="2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pitchFamily="2" charset="2"/>
                <a:buNone/>
              </a:pPr>
              <a:r>
                <a:rPr lang="en-US" sz="1800">
                  <a:solidFill>
                    <a:schemeClr val="bg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255</a:t>
              </a:r>
            </a:p>
          </p:txBody>
        </p:sp>
        <p:sp>
          <p:nvSpPr>
            <p:cNvPr id="239645" name="Rectangle 29"/>
            <p:cNvSpPr>
              <a:spLocks noChangeArrowheads="1"/>
            </p:cNvSpPr>
            <p:nvPr/>
          </p:nvSpPr>
          <p:spPr bwMode="auto">
            <a:xfrm>
              <a:off x="4536" y="3024"/>
              <a:ext cx="420" cy="2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pitchFamily="2" charset="2"/>
                <a:buNone/>
              </a:pPr>
              <a:r>
                <a:rPr lang="en-US" sz="1800">
                  <a:solidFill>
                    <a:schemeClr val="bg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0</a:t>
              </a:r>
            </a:p>
          </p:txBody>
        </p:sp>
        <p:sp>
          <p:nvSpPr>
            <p:cNvPr id="239646" name="Rectangle 30"/>
            <p:cNvSpPr>
              <a:spLocks noChangeArrowheads="1"/>
            </p:cNvSpPr>
            <p:nvPr/>
          </p:nvSpPr>
          <p:spPr bwMode="auto">
            <a:xfrm>
              <a:off x="4116" y="3024"/>
              <a:ext cx="420" cy="2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pitchFamily="2" charset="2"/>
                <a:buNone/>
              </a:pPr>
              <a:r>
                <a:rPr lang="en-US" sz="1800">
                  <a:solidFill>
                    <a:schemeClr val="bg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0</a:t>
              </a:r>
            </a:p>
          </p:txBody>
        </p:sp>
        <p:sp>
          <p:nvSpPr>
            <p:cNvPr id="239647" name="Rectangle 31"/>
            <p:cNvSpPr>
              <a:spLocks noChangeArrowheads="1"/>
            </p:cNvSpPr>
            <p:nvPr/>
          </p:nvSpPr>
          <p:spPr bwMode="auto">
            <a:xfrm>
              <a:off x="3696" y="3024"/>
              <a:ext cx="420" cy="2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pitchFamily="2" charset="2"/>
                <a:buNone/>
              </a:pPr>
              <a:r>
                <a:rPr lang="en-US" sz="1800">
                  <a:solidFill>
                    <a:schemeClr val="bg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0</a:t>
              </a:r>
            </a:p>
          </p:txBody>
        </p:sp>
        <p:sp>
          <p:nvSpPr>
            <p:cNvPr id="239648" name="Rectangle 32"/>
            <p:cNvSpPr>
              <a:spLocks noChangeArrowheads="1"/>
            </p:cNvSpPr>
            <p:nvPr/>
          </p:nvSpPr>
          <p:spPr bwMode="auto">
            <a:xfrm>
              <a:off x="4956" y="2784"/>
              <a:ext cx="420" cy="2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pitchFamily="2" charset="2"/>
                <a:buNone/>
              </a:pPr>
              <a:r>
                <a:rPr lang="en-US" sz="1800">
                  <a:solidFill>
                    <a:schemeClr val="bg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255</a:t>
              </a:r>
            </a:p>
          </p:txBody>
        </p:sp>
        <p:sp>
          <p:nvSpPr>
            <p:cNvPr id="239649" name="Rectangle 33"/>
            <p:cNvSpPr>
              <a:spLocks noChangeArrowheads="1"/>
            </p:cNvSpPr>
            <p:nvPr/>
          </p:nvSpPr>
          <p:spPr bwMode="auto">
            <a:xfrm>
              <a:off x="4536" y="2784"/>
              <a:ext cx="420" cy="2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pitchFamily="2" charset="2"/>
                <a:buNone/>
              </a:pPr>
              <a:r>
                <a:rPr lang="en-US" sz="1800">
                  <a:solidFill>
                    <a:schemeClr val="bg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0</a:t>
              </a:r>
            </a:p>
          </p:txBody>
        </p:sp>
        <p:sp>
          <p:nvSpPr>
            <p:cNvPr id="239650" name="Rectangle 34"/>
            <p:cNvSpPr>
              <a:spLocks noChangeArrowheads="1"/>
            </p:cNvSpPr>
            <p:nvPr/>
          </p:nvSpPr>
          <p:spPr bwMode="auto">
            <a:xfrm>
              <a:off x="4116" y="2784"/>
              <a:ext cx="420" cy="2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pitchFamily="2" charset="2"/>
                <a:buNone/>
              </a:pPr>
              <a:r>
                <a:rPr lang="en-US" sz="1800">
                  <a:solidFill>
                    <a:schemeClr val="bg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255</a:t>
              </a:r>
            </a:p>
          </p:txBody>
        </p:sp>
        <p:sp>
          <p:nvSpPr>
            <p:cNvPr id="239651" name="Rectangle 35"/>
            <p:cNvSpPr>
              <a:spLocks noChangeArrowheads="1"/>
            </p:cNvSpPr>
            <p:nvPr/>
          </p:nvSpPr>
          <p:spPr bwMode="auto">
            <a:xfrm>
              <a:off x="3696" y="2784"/>
              <a:ext cx="420" cy="2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pitchFamily="2" charset="2"/>
                <a:buNone/>
              </a:pPr>
              <a:r>
                <a:rPr lang="en-US" sz="1800">
                  <a:solidFill>
                    <a:schemeClr val="bg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0</a:t>
              </a:r>
            </a:p>
          </p:txBody>
        </p:sp>
        <p:sp>
          <p:nvSpPr>
            <p:cNvPr id="239652" name="Rectangle 36"/>
            <p:cNvSpPr>
              <a:spLocks noChangeArrowheads="1"/>
            </p:cNvSpPr>
            <p:nvPr/>
          </p:nvSpPr>
          <p:spPr bwMode="auto">
            <a:xfrm>
              <a:off x="4956" y="2544"/>
              <a:ext cx="420" cy="2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pitchFamily="2" charset="2"/>
                <a:buNone/>
              </a:pPr>
              <a:r>
                <a:rPr lang="en-US" sz="1800">
                  <a:solidFill>
                    <a:schemeClr val="bg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0</a:t>
              </a:r>
            </a:p>
          </p:txBody>
        </p:sp>
        <p:sp>
          <p:nvSpPr>
            <p:cNvPr id="239653" name="Rectangle 37"/>
            <p:cNvSpPr>
              <a:spLocks noChangeArrowheads="1"/>
            </p:cNvSpPr>
            <p:nvPr/>
          </p:nvSpPr>
          <p:spPr bwMode="auto">
            <a:xfrm>
              <a:off x="4536" y="2544"/>
              <a:ext cx="420" cy="2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pitchFamily="2" charset="2"/>
                <a:buNone/>
              </a:pPr>
              <a:r>
                <a:rPr lang="en-US" sz="1800">
                  <a:solidFill>
                    <a:schemeClr val="bg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255</a:t>
              </a:r>
            </a:p>
          </p:txBody>
        </p:sp>
        <p:sp>
          <p:nvSpPr>
            <p:cNvPr id="239654" name="Rectangle 38"/>
            <p:cNvSpPr>
              <a:spLocks noChangeArrowheads="1"/>
            </p:cNvSpPr>
            <p:nvPr/>
          </p:nvSpPr>
          <p:spPr bwMode="auto">
            <a:xfrm>
              <a:off x="4116" y="2544"/>
              <a:ext cx="420" cy="2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pitchFamily="2" charset="2"/>
                <a:buNone/>
              </a:pPr>
              <a:r>
                <a:rPr lang="en-US" sz="1800">
                  <a:solidFill>
                    <a:schemeClr val="bg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0</a:t>
              </a:r>
            </a:p>
          </p:txBody>
        </p:sp>
        <p:sp>
          <p:nvSpPr>
            <p:cNvPr id="239655" name="Rectangle 39"/>
            <p:cNvSpPr>
              <a:spLocks noChangeArrowheads="1"/>
            </p:cNvSpPr>
            <p:nvPr/>
          </p:nvSpPr>
          <p:spPr bwMode="auto">
            <a:xfrm>
              <a:off x="3696" y="2544"/>
              <a:ext cx="420" cy="2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pitchFamily="2" charset="2"/>
                <a:buNone/>
              </a:pPr>
              <a:r>
                <a:rPr lang="en-US" sz="1800">
                  <a:solidFill>
                    <a:schemeClr val="bg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0</a:t>
              </a:r>
            </a:p>
          </p:txBody>
        </p:sp>
        <p:sp>
          <p:nvSpPr>
            <p:cNvPr id="239656" name="Line 40"/>
            <p:cNvSpPr>
              <a:spLocks noChangeShapeType="1"/>
            </p:cNvSpPr>
            <p:nvPr/>
          </p:nvSpPr>
          <p:spPr bwMode="auto">
            <a:xfrm>
              <a:off x="3696" y="2544"/>
              <a:ext cx="1680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9657" name="Line 41"/>
            <p:cNvSpPr>
              <a:spLocks noChangeShapeType="1"/>
            </p:cNvSpPr>
            <p:nvPr/>
          </p:nvSpPr>
          <p:spPr bwMode="auto">
            <a:xfrm>
              <a:off x="3696" y="2784"/>
              <a:ext cx="168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9658" name="Line 42"/>
            <p:cNvSpPr>
              <a:spLocks noChangeShapeType="1"/>
            </p:cNvSpPr>
            <p:nvPr/>
          </p:nvSpPr>
          <p:spPr bwMode="auto">
            <a:xfrm>
              <a:off x="3696" y="3024"/>
              <a:ext cx="168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9659" name="Line 43"/>
            <p:cNvSpPr>
              <a:spLocks noChangeShapeType="1"/>
            </p:cNvSpPr>
            <p:nvPr/>
          </p:nvSpPr>
          <p:spPr bwMode="auto">
            <a:xfrm>
              <a:off x="3696" y="3264"/>
              <a:ext cx="1680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9660" name="Line 44"/>
            <p:cNvSpPr>
              <a:spLocks noChangeShapeType="1"/>
            </p:cNvSpPr>
            <p:nvPr/>
          </p:nvSpPr>
          <p:spPr bwMode="auto">
            <a:xfrm>
              <a:off x="3696" y="2544"/>
              <a:ext cx="0" cy="72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9661" name="Line 45"/>
            <p:cNvSpPr>
              <a:spLocks noChangeShapeType="1"/>
            </p:cNvSpPr>
            <p:nvPr/>
          </p:nvSpPr>
          <p:spPr bwMode="auto">
            <a:xfrm>
              <a:off x="4116" y="2544"/>
              <a:ext cx="0" cy="72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9662" name="Line 46"/>
            <p:cNvSpPr>
              <a:spLocks noChangeShapeType="1"/>
            </p:cNvSpPr>
            <p:nvPr/>
          </p:nvSpPr>
          <p:spPr bwMode="auto">
            <a:xfrm>
              <a:off x="4536" y="2544"/>
              <a:ext cx="0" cy="72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9663" name="Line 47"/>
            <p:cNvSpPr>
              <a:spLocks noChangeShapeType="1"/>
            </p:cNvSpPr>
            <p:nvPr/>
          </p:nvSpPr>
          <p:spPr bwMode="auto">
            <a:xfrm>
              <a:off x="4956" y="2544"/>
              <a:ext cx="0" cy="72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9664" name="Line 48"/>
            <p:cNvSpPr>
              <a:spLocks noChangeShapeType="1"/>
            </p:cNvSpPr>
            <p:nvPr/>
          </p:nvSpPr>
          <p:spPr bwMode="auto">
            <a:xfrm>
              <a:off x="5376" y="2544"/>
              <a:ext cx="0" cy="72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9665" name="Text Box 49"/>
            <p:cNvSpPr txBox="1">
              <a:spLocks noChangeArrowheads="1"/>
            </p:cNvSpPr>
            <p:nvPr/>
          </p:nvSpPr>
          <p:spPr bwMode="auto">
            <a:xfrm>
              <a:off x="3936" y="2256"/>
              <a:ext cx="110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sk-SK"/>
                <a:t>výstup</a:t>
              </a:r>
              <a:endParaRPr lang="en-US"/>
            </a:p>
          </p:txBody>
        </p:sp>
      </p:grpSp>
      <p:sp>
        <p:nvSpPr>
          <p:cNvPr id="239669" name="Rectangle 53"/>
          <p:cNvSpPr>
            <a:spLocks noChangeArrowheads="1"/>
          </p:cNvSpPr>
          <p:nvPr/>
        </p:nvSpPr>
        <p:spPr bwMode="auto">
          <a:xfrm>
            <a:off x="738188" y="4302125"/>
            <a:ext cx="7672387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sk-SK" dirty="0" smtClean="0"/>
              <a:t>Suma intenzít v originálnom obraze: 1102. </a:t>
            </a:r>
          </a:p>
          <a:p>
            <a:pPr algn="l"/>
            <a:r>
              <a:rPr lang="sk-SK" dirty="0" smtClean="0"/>
              <a:t>Suma intenzít vo výslednom obraze: 1020.  </a:t>
            </a:r>
          </a:p>
          <a:p>
            <a:pPr algn="l"/>
            <a:r>
              <a:rPr lang="sk-SK" dirty="0" smtClean="0"/>
              <a:t>Priemerná chyba na pixel:  -6.83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Error diffusion - nedostatky </a:t>
            </a:r>
            <a:endParaRPr lang="en-US"/>
          </a:p>
        </p:txBody>
      </p:sp>
      <p:sp>
        <p:nvSpPr>
          <p:cNvPr id="372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765300"/>
            <a:ext cx="8229600" cy="4530725"/>
          </a:xfrm>
        </p:spPr>
        <p:txBody>
          <a:bodyPr/>
          <a:lstStyle/>
          <a:p>
            <a:pPr>
              <a:spcBef>
                <a:spcPct val="60000"/>
              </a:spcBef>
            </a:pPr>
            <a:r>
              <a:rPr lang="sk-SK" sz="2800" dirty="0" smtClean="0"/>
              <a:t>Výber farebnej palety - treba zaručiť aby každá farba pôvodného obrazu sa dala vyjadriť ako lineárna kombinácia farieb z farebnej palety</a:t>
            </a:r>
          </a:p>
          <a:p>
            <a:pPr>
              <a:spcBef>
                <a:spcPct val="60000"/>
              </a:spcBef>
            </a:pPr>
            <a:r>
              <a:rPr lang="sk-SK" sz="2800" dirty="0" smtClean="0"/>
              <a:t>Niekedy vzniknú „</a:t>
            </a:r>
            <a:r>
              <a:rPr lang="sk-SK" sz="2800" i="1" dirty="0" err="1" smtClean="0"/>
              <a:t>ghosts</a:t>
            </a:r>
            <a:r>
              <a:rPr lang="sk-SK" sz="2800" i="1" dirty="0" smtClean="0"/>
              <a:t>“</a:t>
            </a:r>
            <a:r>
              <a:rPr lang="sk-SK" sz="2800" dirty="0" smtClean="0"/>
              <a:t> v obraze</a:t>
            </a:r>
          </a:p>
          <a:p>
            <a:pPr>
              <a:spcBef>
                <a:spcPct val="60000"/>
              </a:spcBef>
            </a:pPr>
            <a:r>
              <a:rPr lang="sk-SK" sz="2800" dirty="0" smtClean="0"/>
              <a:t>Vytvára sa zrnitý obraz</a:t>
            </a:r>
            <a:endParaRPr lang="sk-SK" sz="2800" dirty="0"/>
          </a:p>
        </p:txBody>
      </p:sp>
      <p:pic>
        <p:nvPicPr>
          <p:cNvPr id="37274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0056" y="4649685"/>
            <a:ext cx="142875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274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476" y="4649685"/>
            <a:ext cx="142875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4443226" y="5845217"/>
            <a:ext cx="26463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24-bit RGB image dithered to </a:t>
            </a:r>
            <a:r>
              <a:rPr lang="en-US" sz="1200" dirty="0" smtClean="0">
                <a:hlinkClick r:id="rId4" tooltip="List of monochrome and RGB palettes"/>
              </a:rPr>
              <a:t>3-bit RGB</a:t>
            </a:r>
            <a:r>
              <a:rPr lang="en-US" sz="1200" dirty="0" smtClean="0"/>
              <a:t> using Floyd-Steinberg dithering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Porovnanie rôznych metód</a:t>
            </a:r>
            <a:endParaRPr lang="en-US"/>
          </a:p>
        </p:txBody>
      </p:sp>
      <p:grpSp>
        <p:nvGrpSpPr>
          <p:cNvPr id="370699" name="Group 11"/>
          <p:cNvGrpSpPr>
            <a:grpSpLocks/>
          </p:cNvGrpSpPr>
          <p:nvPr/>
        </p:nvGrpSpPr>
        <p:grpSpPr bwMode="auto">
          <a:xfrm>
            <a:off x="1212850" y="1517650"/>
            <a:ext cx="1874838" cy="2355850"/>
            <a:chOff x="271" y="249"/>
            <a:chExt cx="1181" cy="1484"/>
          </a:xfrm>
        </p:grpSpPr>
        <p:pic>
          <p:nvPicPr>
            <p:cNvPr id="370693" name="Picture 5" descr="Michelangelo%27s_David_-_63_grijswaarden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" y="249"/>
              <a:ext cx="1080" cy="12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0698" name="Text Box 10"/>
            <p:cNvSpPr txBox="1">
              <a:spLocks noChangeArrowheads="1"/>
            </p:cNvSpPr>
            <p:nvPr/>
          </p:nvSpPr>
          <p:spPr bwMode="auto">
            <a:xfrm>
              <a:off x="271" y="1541"/>
              <a:ext cx="117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sk-SK" sz="1400"/>
                <a:t>Pôvodný obraz</a:t>
              </a:r>
              <a:endParaRPr lang="en-US" sz="1400"/>
            </a:p>
          </p:txBody>
        </p:sp>
      </p:grpSp>
      <p:grpSp>
        <p:nvGrpSpPr>
          <p:cNvPr id="370702" name="Group 14"/>
          <p:cNvGrpSpPr>
            <a:grpSpLocks/>
          </p:cNvGrpSpPr>
          <p:nvPr/>
        </p:nvGrpSpPr>
        <p:grpSpPr bwMode="auto">
          <a:xfrm>
            <a:off x="3392488" y="1471613"/>
            <a:ext cx="1993900" cy="2360612"/>
            <a:chOff x="1437" y="169"/>
            <a:chExt cx="1256" cy="1487"/>
          </a:xfrm>
        </p:grpSpPr>
        <p:pic>
          <p:nvPicPr>
            <p:cNvPr id="370695" name="Picture 7" descr="Michelangelo%27s_David_-_drempel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5" y="169"/>
              <a:ext cx="1080" cy="12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0701" name="Text Box 13"/>
            <p:cNvSpPr txBox="1">
              <a:spLocks noChangeArrowheads="1"/>
            </p:cNvSpPr>
            <p:nvPr/>
          </p:nvSpPr>
          <p:spPr bwMode="auto">
            <a:xfrm>
              <a:off x="1437" y="1464"/>
              <a:ext cx="125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sk-SK" sz="1400"/>
                <a:t>threshold</a:t>
              </a:r>
              <a:endParaRPr lang="en-US" sz="1400"/>
            </a:p>
          </p:txBody>
        </p:sp>
      </p:grpSp>
      <p:grpSp>
        <p:nvGrpSpPr>
          <p:cNvPr id="370704" name="Group 16"/>
          <p:cNvGrpSpPr>
            <a:grpSpLocks/>
          </p:cNvGrpSpPr>
          <p:nvPr/>
        </p:nvGrpSpPr>
        <p:grpSpPr bwMode="auto">
          <a:xfrm>
            <a:off x="5849938" y="1417638"/>
            <a:ext cx="1784350" cy="2376487"/>
            <a:chOff x="2818" y="158"/>
            <a:chExt cx="1124" cy="1497"/>
          </a:xfrm>
        </p:grpSpPr>
        <p:pic>
          <p:nvPicPr>
            <p:cNvPr id="370692" name="Picture 4" descr="Michelangelo%27s_David_-_ruis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0" y="158"/>
              <a:ext cx="1080" cy="12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0703" name="Text Box 15"/>
            <p:cNvSpPr txBox="1">
              <a:spLocks noChangeArrowheads="1"/>
            </p:cNvSpPr>
            <p:nvPr/>
          </p:nvSpPr>
          <p:spPr bwMode="auto">
            <a:xfrm>
              <a:off x="2818" y="1463"/>
              <a:ext cx="112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sk-SK" sz="1400"/>
                <a:t>random</a:t>
              </a:r>
              <a:endParaRPr lang="en-US" sz="1400"/>
            </a:p>
          </p:txBody>
        </p:sp>
      </p:grpSp>
      <p:grpSp>
        <p:nvGrpSpPr>
          <p:cNvPr id="370706" name="Group 18"/>
          <p:cNvGrpSpPr>
            <a:grpSpLocks/>
          </p:cNvGrpSpPr>
          <p:nvPr/>
        </p:nvGrpSpPr>
        <p:grpSpPr bwMode="auto">
          <a:xfrm>
            <a:off x="1190625" y="4010025"/>
            <a:ext cx="1928813" cy="2352675"/>
            <a:chOff x="347" y="2082"/>
            <a:chExt cx="1215" cy="1482"/>
          </a:xfrm>
        </p:grpSpPr>
        <p:pic>
          <p:nvPicPr>
            <p:cNvPr id="370697" name="Picture 9" descr="Michelangelo%27s_David_-_halftoon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" y="2082"/>
              <a:ext cx="1080" cy="12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0705" name="Text Box 17"/>
            <p:cNvSpPr txBox="1">
              <a:spLocks noChangeArrowheads="1"/>
            </p:cNvSpPr>
            <p:nvPr/>
          </p:nvSpPr>
          <p:spPr bwMode="auto">
            <a:xfrm>
              <a:off x="347" y="3372"/>
              <a:ext cx="1215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sk-SK" sz="1400"/>
                <a:t>halftone</a:t>
              </a:r>
              <a:endParaRPr lang="en-US" sz="1400"/>
            </a:p>
          </p:txBody>
        </p:sp>
      </p:grpSp>
      <p:grpSp>
        <p:nvGrpSpPr>
          <p:cNvPr id="370708" name="Group 20"/>
          <p:cNvGrpSpPr>
            <a:grpSpLocks/>
          </p:cNvGrpSpPr>
          <p:nvPr/>
        </p:nvGrpSpPr>
        <p:grpSpPr bwMode="auto">
          <a:xfrm>
            <a:off x="3513138" y="3981450"/>
            <a:ext cx="1960562" cy="2382838"/>
            <a:chOff x="1728" y="2106"/>
            <a:chExt cx="1235" cy="1501"/>
          </a:xfrm>
        </p:grpSpPr>
        <p:pic>
          <p:nvPicPr>
            <p:cNvPr id="370694" name="Picture 6" descr="Michelangelo%27s_David_-_Bayer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9" y="2106"/>
              <a:ext cx="1080" cy="12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0707" name="Text Box 19"/>
            <p:cNvSpPr txBox="1">
              <a:spLocks noChangeArrowheads="1"/>
            </p:cNvSpPr>
            <p:nvPr/>
          </p:nvSpPr>
          <p:spPr bwMode="auto">
            <a:xfrm>
              <a:off x="1728" y="3415"/>
              <a:ext cx="1235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sk-SK" sz="1400"/>
                <a:t>Ordered dithering</a:t>
              </a:r>
              <a:endParaRPr lang="en-US" sz="1400"/>
            </a:p>
          </p:txBody>
        </p:sp>
      </p:grpSp>
      <p:grpSp>
        <p:nvGrpSpPr>
          <p:cNvPr id="370710" name="Group 22"/>
          <p:cNvGrpSpPr>
            <a:grpSpLocks/>
          </p:cNvGrpSpPr>
          <p:nvPr/>
        </p:nvGrpSpPr>
        <p:grpSpPr bwMode="auto">
          <a:xfrm>
            <a:off x="5857875" y="3992563"/>
            <a:ext cx="1863725" cy="2393950"/>
            <a:chOff x="3128" y="2077"/>
            <a:chExt cx="1174" cy="1508"/>
          </a:xfrm>
        </p:grpSpPr>
        <p:pic>
          <p:nvPicPr>
            <p:cNvPr id="370696" name="Picture 8" descr="Michelangelo%27s_David_-_Floyd-Steinber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3" y="2077"/>
              <a:ext cx="1080" cy="12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0709" name="Text Box 21"/>
            <p:cNvSpPr txBox="1">
              <a:spLocks noChangeArrowheads="1"/>
            </p:cNvSpPr>
            <p:nvPr/>
          </p:nvSpPr>
          <p:spPr bwMode="auto">
            <a:xfrm>
              <a:off x="3128" y="3366"/>
              <a:ext cx="1174" cy="2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60000"/>
                </a:lnSpc>
                <a:spcBef>
                  <a:spcPct val="10000"/>
                </a:spcBef>
              </a:pPr>
              <a:r>
                <a:rPr lang="en-US" sz="1400"/>
                <a:t>Floyd-Steinberg</a:t>
              </a:r>
              <a:r>
                <a:rPr lang="en-US"/>
                <a:t>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Farebné obrazy</a:t>
            </a:r>
            <a:endParaRPr lang="en-US"/>
          </a:p>
        </p:txBody>
      </p:sp>
      <p:sp>
        <p:nvSpPr>
          <p:cNvPr id="358406" name="Text Box 6"/>
          <p:cNvSpPr txBox="1">
            <a:spLocks noChangeArrowheads="1"/>
          </p:cNvSpPr>
          <p:nvPr/>
        </p:nvSpPr>
        <p:spPr bwMode="auto">
          <a:xfrm>
            <a:off x="676275" y="1838325"/>
            <a:ext cx="7712075" cy="222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sk-SK" dirty="0" smtClean="0"/>
              <a:t>3 kanály – RGB, HSV, </a:t>
            </a:r>
            <a:r>
              <a:rPr lang="sk-SK" dirty="0" err="1" smtClean="0"/>
              <a:t>Lab</a:t>
            </a:r>
            <a:r>
              <a:rPr lang="sk-SK" dirty="0" smtClean="0"/>
              <a:t>, ...</a:t>
            </a:r>
          </a:p>
          <a:p>
            <a:pPr algn="l"/>
            <a:endParaRPr lang="sk-SK" dirty="0" smtClean="0"/>
          </a:p>
          <a:p>
            <a:pPr algn="l"/>
            <a:r>
              <a:rPr lang="sk-SK" dirty="0" smtClean="0"/>
              <a:t>2 problémy:</a:t>
            </a:r>
          </a:p>
          <a:p>
            <a:pPr algn="l">
              <a:buFontTx/>
              <a:buChar char="•"/>
            </a:pPr>
            <a:r>
              <a:rPr lang="sk-SK" dirty="0" smtClean="0"/>
              <a:t> Rozdelenie 3D priestoru</a:t>
            </a:r>
          </a:p>
          <a:p>
            <a:pPr algn="l">
              <a:buFontTx/>
              <a:buChar char="•"/>
            </a:pPr>
            <a:r>
              <a:rPr lang="sk-SK" dirty="0" smtClean="0"/>
              <a:t> Mapovanie farieb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Indexovanie</a:t>
            </a:r>
            <a:endParaRPr lang="en-US"/>
          </a:p>
        </p:txBody>
      </p:sp>
      <p:sp>
        <p:nvSpPr>
          <p:cNvPr id="345093" name="Text Box 5"/>
          <p:cNvSpPr txBox="1">
            <a:spLocks noChangeArrowheads="1"/>
          </p:cNvSpPr>
          <p:nvPr/>
        </p:nvSpPr>
        <p:spPr bwMode="auto">
          <a:xfrm>
            <a:off x="282575" y="1435100"/>
            <a:ext cx="6621463" cy="265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>
              <a:tabLst>
                <a:tab pos="4651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algn="l">
              <a:tabLst>
                <a:tab pos="4651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>
              <a:tabLst>
                <a:tab pos="4651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>
              <a:tabLst>
                <a:tab pos="4651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>
              <a:tabLst>
                <a:tab pos="4651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651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651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651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651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sk-SK" dirty="0"/>
              <a:t>Paleta farieb</a:t>
            </a:r>
          </a:p>
          <a:p>
            <a:r>
              <a:rPr lang="sk-SK" dirty="0"/>
              <a:t>Každému pixlu priradíme index do palety</a:t>
            </a:r>
          </a:p>
          <a:p>
            <a:endParaRPr lang="sk-SK" dirty="0"/>
          </a:p>
          <a:p>
            <a:r>
              <a:rPr lang="sk-SK" dirty="0"/>
              <a:t>Počet farieb v palete = 256</a:t>
            </a:r>
          </a:p>
          <a:p>
            <a:r>
              <a:rPr lang="sk-SK" dirty="0"/>
              <a:t>Index – 8 bitov</a:t>
            </a:r>
          </a:p>
          <a:p>
            <a:endParaRPr lang="sk-SK" dirty="0"/>
          </a:p>
        </p:txBody>
      </p:sp>
      <p:pic>
        <p:nvPicPr>
          <p:cNvPr id="345096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320925"/>
            <a:ext cx="2608263" cy="1900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5097" name="Rectangle 9"/>
          <p:cNvSpPr>
            <a:spLocks noChangeArrowheads="1"/>
          </p:cNvSpPr>
          <p:nvPr/>
        </p:nvSpPr>
        <p:spPr bwMode="auto">
          <a:xfrm>
            <a:off x="376238" y="4387850"/>
            <a:ext cx="5310187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sk-SK" dirty="0" smtClean="0"/>
              <a:t>Zmenšíme potrebný priestor 	3x z pôvodného R,G,B à 8 bitov</a:t>
            </a:r>
            <a:endParaRPr lang="sk-SK" dirty="0"/>
          </a:p>
        </p:txBody>
      </p:sp>
      <p:pic>
        <p:nvPicPr>
          <p:cNvPr id="345098" name="Picture 10" descr="flow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5013" y="4395788"/>
            <a:ext cx="3024187" cy="218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5097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76313"/>
          </a:xfrm>
        </p:spPr>
        <p:txBody>
          <a:bodyPr/>
          <a:lstStyle/>
          <a:p>
            <a:r>
              <a:rPr lang="sk-SK" sz="4000"/>
              <a:t>Obrazovo nezávislé kvantovanie</a:t>
            </a:r>
            <a:endParaRPr lang="en-US" sz="4000"/>
          </a:p>
        </p:txBody>
      </p:sp>
      <p:pic>
        <p:nvPicPr>
          <p:cNvPr id="375811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14463" y="3573463"/>
            <a:ext cx="6196012" cy="3121025"/>
          </a:xfrm>
        </p:spPr>
      </p:pic>
      <p:sp>
        <p:nvSpPr>
          <p:cNvPr id="375812" name="Text Box 4"/>
          <p:cNvSpPr txBox="1">
            <a:spLocks noChangeArrowheads="1"/>
          </p:cNvSpPr>
          <p:nvPr/>
        </p:nvSpPr>
        <p:spPr bwMode="auto">
          <a:xfrm>
            <a:off x="141288" y="968375"/>
            <a:ext cx="8782050" cy="2492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6213" indent="-176213"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542925"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sk-SK" sz="2400" dirty="0" smtClean="0"/>
              <a:t>Vyberieme </a:t>
            </a:r>
            <a:r>
              <a:rPr lang="sk-SK" sz="2400" b="1" dirty="0" smtClean="0"/>
              <a:t>K</a:t>
            </a:r>
            <a:r>
              <a:rPr lang="sk-SK" sz="2400" dirty="0" smtClean="0"/>
              <a:t> reprezentatívnych farieb z farebného priestoru nezávisle od frekvencie výskytu v konkrétnom obraze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sk-SK" sz="2400" dirty="0" smtClean="0"/>
              <a:t>Rozdelenie priestoru farieb na K rovnakých </a:t>
            </a:r>
            <a:r>
              <a:rPr lang="sk-SK" sz="2400" dirty="0" err="1" smtClean="0"/>
              <a:t>subkociek</a:t>
            </a:r>
            <a:r>
              <a:rPr lang="sk-SK" sz="2400" dirty="0" smtClean="0"/>
              <a:t>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sk-SK" sz="2400" dirty="0" smtClean="0"/>
              <a:t>Reprezentatívne farby – </a:t>
            </a:r>
            <a:r>
              <a:rPr lang="sk-SK" sz="2400" dirty="0" err="1" smtClean="0"/>
              <a:t>centroid</a:t>
            </a:r>
            <a:r>
              <a:rPr lang="sk-SK" sz="2400" dirty="0" smtClean="0"/>
              <a:t> </a:t>
            </a:r>
            <a:r>
              <a:rPr lang="sk-SK" sz="2400" dirty="0" err="1" smtClean="0"/>
              <a:t>subkocky</a:t>
            </a:r>
            <a:endParaRPr lang="sk-SK" sz="2400" dirty="0" smtClean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sk-SK" sz="2400" dirty="0" smtClean="0"/>
              <a:t>Techniky sa líšia podľa geometrie priestoru farieb</a:t>
            </a:r>
            <a:endParaRPr lang="sk-SK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Pevná paleta - príklady</a:t>
            </a:r>
            <a:endParaRPr lang="en-US"/>
          </a:p>
        </p:txBody>
      </p:sp>
      <p:sp>
        <p:nvSpPr>
          <p:cNvPr id="347141" name="Rectangle 5"/>
          <p:cNvSpPr>
            <a:spLocks noChangeArrowheads="1"/>
          </p:cNvSpPr>
          <p:nvPr/>
        </p:nvSpPr>
        <p:spPr bwMode="auto">
          <a:xfrm>
            <a:off x="341313" y="1641475"/>
            <a:ext cx="5761037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sk-SK" dirty="0"/>
              <a:t>Pravidelné rozdelenie RGB kocky </a:t>
            </a:r>
          </a:p>
          <a:p>
            <a:pPr algn="l"/>
            <a:r>
              <a:rPr lang="sk-SK" dirty="0"/>
              <a:t>na 6x6x6 –216 farieb</a:t>
            </a:r>
          </a:p>
          <a:p>
            <a:pPr algn="l"/>
            <a:r>
              <a:rPr lang="sk-SK" dirty="0" err="1"/>
              <a:t>Web-save</a:t>
            </a:r>
            <a:r>
              <a:rPr lang="sk-SK" dirty="0"/>
              <a:t> </a:t>
            </a:r>
            <a:r>
              <a:rPr lang="sk-SK" dirty="0" err="1"/>
              <a:t>color</a:t>
            </a:r>
            <a:r>
              <a:rPr lang="sk-SK" dirty="0"/>
              <a:t> </a:t>
            </a:r>
            <a:r>
              <a:rPr lang="sk-SK" dirty="0" err="1"/>
              <a:t>pallete</a:t>
            </a:r>
            <a:endParaRPr lang="sk-SK" dirty="0"/>
          </a:p>
        </p:txBody>
      </p:sp>
      <p:sp>
        <p:nvSpPr>
          <p:cNvPr id="347143" name="Rectangle 7"/>
          <p:cNvSpPr>
            <a:spLocks noChangeArrowheads="1"/>
          </p:cNvSpPr>
          <p:nvPr/>
        </p:nvSpPr>
        <p:spPr bwMode="auto">
          <a:xfrm>
            <a:off x="0" y="17383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47142" name="Object 6"/>
          <p:cNvGraphicFramePr>
            <a:graphicFrameLocks noChangeAspect="1"/>
          </p:cNvGraphicFramePr>
          <p:nvPr/>
        </p:nvGraphicFramePr>
        <p:xfrm>
          <a:off x="6494463" y="4005263"/>
          <a:ext cx="2284412" cy="2284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176" name="Image" r:id="rId3" imgW="3380162" imgH="3380162" progId="Photoshop.Image.5">
                  <p:embed/>
                </p:oleObj>
              </mc:Choice>
              <mc:Fallback>
                <p:oleObj name="Image" r:id="rId3" imgW="3380162" imgH="3380162" progId="Photoshop.Image.5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4463" y="4005263"/>
                        <a:ext cx="2284412" cy="22844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7145" name="Rectangle 9"/>
          <p:cNvSpPr>
            <a:spLocks noChangeArrowheads="1"/>
          </p:cNvSpPr>
          <p:nvPr/>
        </p:nvSpPr>
        <p:spPr bwMode="auto">
          <a:xfrm>
            <a:off x="0" y="17383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47144" name="Object 8"/>
          <p:cNvGraphicFramePr>
            <a:graphicFrameLocks noChangeAspect="1"/>
          </p:cNvGraphicFramePr>
          <p:nvPr/>
        </p:nvGraphicFramePr>
        <p:xfrm>
          <a:off x="6492875" y="1397000"/>
          <a:ext cx="2279650" cy="227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177" name="Image" r:id="rId5" imgW="3392870" imgH="3380162" progId="Photoshop.Image.5">
                  <p:embed/>
                </p:oleObj>
              </mc:Choice>
              <mc:Fallback>
                <p:oleObj name="Image" r:id="rId5" imgW="3392870" imgH="3380162" progId="Photoshop.Image.5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2875" y="1397000"/>
                        <a:ext cx="2279650" cy="2273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47146" name="Picture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788" y="2481263"/>
            <a:ext cx="196215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7147" name="Rectangle 11"/>
          <p:cNvSpPr>
            <a:spLocks noChangeArrowheads="1"/>
          </p:cNvSpPr>
          <p:nvPr/>
        </p:nvSpPr>
        <p:spPr bwMode="auto">
          <a:xfrm>
            <a:off x="457200" y="4373563"/>
            <a:ext cx="5888038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sk-SK" dirty="0" smtClean="0"/>
              <a:t>Rozdelenie 3-3-2: </a:t>
            </a:r>
          </a:p>
          <a:p>
            <a:pPr algn="l"/>
            <a:r>
              <a:rPr lang="sk-SK" dirty="0" smtClean="0"/>
              <a:t>rozdelenie RGB kocky na 8x8x4 – </a:t>
            </a:r>
          </a:p>
          <a:p>
            <a:pPr algn="l"/>
            <a:r>
              <a:rPr lang="sk-SK" dirty="0" smtClean="0"/>
              <a:t>256 farieb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7141" grpId="0"/>
      <p:bldP spid="347147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189" name="Picture 5" descr="flWe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88" y="3235325"/>
            <a:ext cx="4233862" cy="3065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9190" name="Picture 6" descr="flSyste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8675" y="3233738"/>
            <a:ext cx="4233863" cy="306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9191" name="Text Box 7"/>
          <p:cNvSpPr txBox="1">
            <a:spLocks noChangeArrowheads="1"/>
          </p:cNvSpPr>
          <p:nvPr/>
        </p:nvSpPr>
        <p:spPr bwMode="auto">
          <a:xfrm>
            <a:off x="1874838" y="6343650"/>
            <a:ext cx="7794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/>
              <a:t>216</a:t>
            </a:r>
            <a:endParaRPr lang="en-US"/>
          </a:p>
        </p:txBody>
      </p:sp>
      <p:sp>
        <p:nvSpPr>
          <p:cNvPr id="349192" name="Text Box 8"/>
          <p:cNvSpPr txBox="1">
            <a:spLocks noChangeArrowheads="1"/>
          </p:cNvSpPr>
          <p:nvPr/>
        </p:nvSpPr>
        <p:spPr bwMode="auto">
          <a:xfrm>
            <a:off x="6186488" y="6359525"/>
            <a:ext cx="10175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/>
              <a:t>3-3-2</a:t>
            </a:r>
            <a:endParaRPr lang="en-US"/>
          </a:p>
        </p:txBody>
      </p:sp>
      <p:pic>
        <p:nvPicPr>
          <p:cNvPr id="349193" name="Picture 9" descr="flower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9675" y="44450"/>
            <a:ext cx="4138613" cy="299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5840413" cy="1684337"/>
          </a:xfrm>
        </p:spPr>
        <p:txBody>
          <a:bodyPr/>
          <a:lstStyle/>
          <a:p>
            <a:r>
              <a:rPr lang="sk-SK"/>
              <a:t>Adaptívna</a:t>
            </a:r>
            <a:br>
              <a:rPr lang="sk-SK"/>
            </a:br>
            <a:r>
              <a:rPr lang="sk-SK"/>
              <a:t> paleta</a:t>
            </a:r>
            <a:endParaRPr lang="en-US"/>
          </a:p>
        </p:txBody>
      </p:sp>
      <p:sp>
        <p:nvSpPr>
          <p:cNvPr id="351237" name="Text Box 5"/>
          <p:cNvSpPr txBox="1">
            <a:spLocks noChangeArrowheads="1"/>
          </p:cNvSpPr>
          <p:nvPr/>
        </p:nvSpPr>
        <p:spPr bwMode="auto">
          <a:xfrm>
            <a:off x="338138" y="2662238"/>
            <a:ext cx="71135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/>
              <a:t>Farby v palete – vyberú sa z farieb v obraze</a:t>
            </a:r>
            <a:endParaRPr lang="en-US"/>
          </a:p>
        </p:txBody>
      </p:sp>
      <p:sp>
        <p:nvSpPr>
          <p:cNvPr id="351239" name="Rectangle 7"/>
          <p:cNvSpPr>
            <a:spLocks noChangeArrowheads="1"/>
          </p:cNvSpPr>
          <p:nvPr/>
        </p:nvSpPr>
        <p:spPr bwMode="auto">
          <a:xfrm>
            <a:off x="0" y="17383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51238" name="Object 6"/>
          <p:cNvGraphicFramePr>
            <a:graphicFrameLocks noChangeAspect="1"/>
          </p:cNvGraphicFramePr>
          <p:nvPr/>
        </p:nvGraphicFramePr>
        <p:xfrm>
          <a:off x="5762625" y="3476625"/>
          <a:ext cx="3381375" cy="338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256" name="Image" r:id="rId3" imgW="3380162" imgH="3380162" progId="Photoshop.Image.5">
                  <p:embed/>
                </p:oleObj>
              </mc:Choice>
              <mc:Fallback>
                <p:oleObj name="Image" r:id="rId3" imgW="3380162" imgH="3380162" progId="Photoshop.Image.5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2625" y="3476625"/>
                        <a:ext cx="3381375" cy="3381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51240" name="Picture 8" descr="flAdap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3475038"/>
            <a:ext cx="4673600" cy="3382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1241" name="Picture 9" descr="flower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8488" y="0"/>
            <a:ext cx="3465512" cy="250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Ak zvolíme „nesprávnu“ paletu</a:t>
            </a:r>
            <a:endParaRPr lang="sk-SK" dirty="0"/>
          </a:p>
        </p:txBody>
      </p:sp>
      <p:sp>
        <p:nvSpPr>
          <p:cNvPr id="353284" name="Rectangle 4"/>
          <p:cNvSpPr>
            <a:spLocks noChangeArrowheads="1"/>
          </p:cNvSpPr>
          <p:nvPr/>
        </p:nvSpPr>
        <p:spPr bwMode="auto">
          <a:xfrm>
            <a:off x="6089650" y="1535113"/>
            <a:ext cx="174783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sk-SK"/>
              <a:t>spektrum</a:t>
            </a:r>
            <a:r>
              <a:rPr lang="en-US"/>
              <a:t> </a:t>
            </a:r>
          </a:p>
        </p:txBody>
      </p:sp>
      <p:sp>
        <p:nvSpPr>
          <p:cNvPr id="353286" name="Rectangle 6"/>
          <p:cNvSpPr>
            <a:spLocks noChangeArrowheads="1"/>
          </p:cNvSpPr>
          <p:nvPr/>
        </p:nvSpPr>
        <p:spPr bwMode="auto">
          <a:xfrm>
            <a:off x="0" y="17240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53285" name="Object 5"/>
          <p:cNvGraphicFramePr>
            <a:graphicFrameLocks noChangeAspect="1"/>
          </p:cNvGraphicFramePr>
          <p:nvPr/>
        </p:nvGraphicFramePr>
        <p:xfrm>
          <a:off x="5324475" y="2165350"/>
          <a:ext cx="3427413" cy="3446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302" name="Image" r:id="rId3" imgW="3392870" imgH="3405577" progId="Photoshop.Image.5">
                  <p:embed/>
                </p:oleObj>
              </mc:Choice>
              <mc:Fallback>
                <p:oleObj name="Image" r:id="rId3" imgW="3392870" imgH="3405577" progId="Photoshop.Image.5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24475" y="2165350"/>
                        <a:ext cx="3427413" cy="3446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53287" name="Picture 7" descr="flSpectru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825" y="2170113"/>
            <a:ext cx="4762500" cy="344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Ak zvolíme „nesprávnu“ paletu</a:t>
            </a:r>
            <a:endParaRPr lang="en-US"/>
          </a:p>
        </p:txBody>
      </p:sp>
      <p:sp>
        <p:nvSpPr>
          <p:cNvPr id="354310" name="Rectangle 6"/>
          <p:cNvSpPr>
            <a:spLocks noChangeArrowheads="1"/>
          </p:cNvSpPr>
          <p:nvPr/>
        </p:nvSpPr>
        <p:spPr bwMode="auto">
          <a:xfrm>
            <a:off x="0" y="17240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54309" name="Object 5"/>
          <p:cNvGraphicFramePr>
            <a:graphicFrameLocks noChangeAspect="1"/>
          </p:cNvGraphicFramePr>
          <p:nvPr/>
        </p:nvGraphicFramePr>
        <p:xfrm>
          <a:off x="5319713" y="2165350"/>
          <a:ext cx="3446462" cy="3446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4327" name="Image" r:id="rId3" imgW="3405577" imgH="3405577" progId="Photoshop.Image.5">
                  <p:embed/>
                </p:oleObj>
              </mc:Choice>
              <mc:Fallback>
                <p:oleObj name="Image" r:id="rId3" imgW="3405577" imgH="3405577" progId="Photoshop.Image.5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9713" y="2165350"/>
                        <a:ext cx="3446462" cy="3446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4311" name="Rectangle 7"/>
          <p:cNvSpPr>
            <a:spLocks noChangeArrowheads="1"/>
          </p:cNvSpPr>
          <p:nvPr/>
        </p:nvSpPr>
        <p:spPr bwMode="auto">
          <a:xfrm>
            <a:off x="6096000" y="1339850"/>
            <a:ext cx="19256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just"/>
            <a:r>
              <a:rPr lang="sk-SK"/>
              <a:t>Black body</a:t>
            </a:r>
          </a:p>
        </p:txBody>
      </p:sp>
      <p:pic>
        <p:nvPicPr>
          <p:cNvPr id="354312" name="Picture 8" descr="flBlackB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50" y="2165350"/>
            <a:ext cx="4762500" cy="3448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376840" name="Group 8"/>
          <p:cNvGrpSpPr>
            <a:grpSpLocks/>
          </p:cNvGrpSpPr>
          <p:nvPr/>
        </p:nvGrpSpPr>
        <p:grpSpPr bwMode="auto">
          <a:xfrm>
            <a:off x="460375" y="2025650"/>
            <a:ext cx="2381250" cy="2212975"/>
            <a:chOff x="609" y="485"/>
            <a:chExt cx="1500" cy="1394"/>
          </a:xfrm>
        </p:grpSpPr>
        <p:pic>
          <p:nvPicPr>
            <p:cNvPr id="376836" name="Picture 4" descr="Dithering_example_undither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" y="485"/>
              <a:ext cx="1500" cy="1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6839" name="Text Box 7"/>
            <p:cNvSpPr txBox="1">
              <a:spLocks noChangeArrowheads="1"/>
            </p:cNvSpPr>
            <p:nvPr/>
          </p:nvSpPr>
          <p:spPr bwMode="auto">
            <a:xfrm>
              <a:off x="652" y="1687"/>
              <a:ext cx="1305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origin</a:t>
              </a:r>
              <a:r>
                <a:rPr lang="sk-SK" sz="1400"/>
                <a:t>ál</a:t>
              </a:r>
              <a:endParaRPr lang="en-US" sz="1400"/>
            </a:p>
          </p:txBody>
        </p:sp>
      </p:grpSp>
      <p:grpSp>
        <p:nvGrpSpPr>
          <p:cNvPr id="376842" name="Group 10"/>
          <p:cNvGrpSpPr>
            <a:grpSpLocks/>
          </p:cNvGrpSpPr>
          <p:nvPr/>
        </p:nvGrpSpPr>
        <p:grpSpPr bwMode="auto">
          <a:xfrm>
            <a:off x="3019425" y="2054225"/>
            <a:ext cx="2509838" cy="2608263"/>
            <a:chOff x="1118" y="2037"/>
            <a:chExt cx="1581" cy="1643"/>
          </a:xfrm>
        </p:grpSpPr>
        <p:pic>
          <p:nvPicPr>
            <p:cNvPr id="376838" name="Picture 6" descr="Dithering_example_dithered_web_palette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9" y="2037"/>
              <a:ext cx="1500" cy="1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6841" name="Text Box 9"/>
            <p:cNvSpPr txBox="1">
              <a:spLocks noChangeArrowheads="1"/>
            </p:cNvSpPr>
            <p:nvPr/>
          </p:nvSpPr>
          <p:spPr bwMode="auto">
            <a:xfrm>
              <a:off x="1118" y="3220"/>
              <a:ext cx="1581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Original image using the web-safe color palette with </a:t>
              </a:r>
              <a:r>
                <a:rPr lang="en-US" sz="1400">
                  <a:hlinkClick r:id="rId4" tooltip="Floyd-Steinberg dithering"/>
                </a:rPr>
                <a:t>Floyd-Steinberg dithering</a:t>
              </a:r>
              <a:r>
                <a:rPr lang="en-US" sz="1400"/>
                <a:t>. </a:t>
              </a:r>
            </a:p>
          </p:txBody>
        </p:sp>
      </p:grpSp>
      <p:grpSp>
        <p:nvGrpSpPr>
          <p:cNvPr id="376844" name="Group 12"/>
          <p:cNvGrpSpPr>
            <a:grpSpLocks/>
          </p:cNvGrpSpPr>
          <p:nvPr/>
        </p:nvGrpSpPr>
        <p:grpSpPr bwMode="auto">
          <a:xfrm>
            <a:off x="5519738" y="2055813"/>
            <a:ext cx="3371850" cy="3470275"/>
            <a:chOff x="3477" y="1295"/>
            <a:chExt cx="2124" cy="2186"/>
          </a:xfrm>
        </p:grpSpPr>
        <p:pic>
          <p:nvPicPr>
            <p:cNvPr id="376837" name="Picture 5" descr="Dithering_example_dithered_256color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20" y="1295"/>
              <a:ext cx="1500" cy="1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6843" name="Text Box 11"/>
            <p:cNvSpPr txBox="1">
              <a:spLocks noChangeArrowheads="1"/>
            </p:cNvSpPr>
            <p:nvPr/>
          </p:nvSpPr>
          <p:spPr bwMode="auto">
            <a:xfrm>
              <a:off x="3477" y="2485"/>
              <a:ext cx="2124" cy="9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Here, the original has been reduced to a 256-color optimized palette with </a:t>
              </a:r>
              <a:r>
                <a:rPr lang="en-US" sz="1400">
                  <a:hlinkClick r:id="rId4" tooltip="Floyd-Steinberg dithering"/>
                </a:rPr>
                <a:t>Floyd-Steinberg dithering</a:t>
              </a:r>
              <a:r>
                <a:rPr lang="en-US" sz="1400"/>
                <a:t> applied. The use of an optimized palette, rather than a fixed palette, allows the result to better represent the colors in the original image.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bežná dráha">
  <a:themeElements>
    <a:clrScheme name="Obežná dráha 1">
      <a:dk1>
        <a:srgbClr val="010199"/>
      </a:dk1>
      <a:lt1>
        <a:srgbClr val="FFFFFF"/>
      </a:lt1>
      <a:dk2>
        <a:srgbClr val="000000"/>
      </a:dk2>
      <a:lt2>
        <a:srgbClr val="B2B2B2"/>
      </a:lt2>
      <a:accent1>
        <a:srgbClr val="3399FF"/>
      </a:accent1>
      <a:accent2>
        <a:srgbClr val="666699"/>
      </a:accent2>
      <a:accent3>
        <a:srgbClr val="AAAAAA"/>
      </a:accent3>
      <a:accent4>
        <a:srgbClr val="DADADA"/>
      </a:accent4>
      <a:accent5>
        <a:srgbClr val="ADCAFF"/>
      </a:accent5>
      <a:accent6>
        <a:srgbClr val="5C5C8A"/>
      </a:accent6>
      <a:hlink>
        <a:srgbClr val="FFFFCC"/>
      </a:hlink>
      <a:folHlink>
        <a:srgbClr val="FFCC66"/>
      </a:folHlink>
    </a:clrScheme>
    <a:fontScheme name="Obežná dráha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Obežná dráha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bežná dráha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bežná dráha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bežná dráha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bežná dráha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bežná dráha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bežná dráha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bežná dráha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bežná dráha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Orbit</Template>
  <TotalTime>3555</TotalTime>
  <Words>1140</Words>
  <Application>Microsoft Office PowerPoint</Application>
  <PresentationFormat>On-screen Show (4:3)</PresentationFormat>
  <Paragraphs>420</Paragraphs>
  <Slides>57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57</vt:i4>
      </vt:variant>
    </vt:vector>
  </HeadingPairs>
  <TitlesOfParts>
    <vt:vector size="61" baseType="lpstr">
      <vt:lpstr>Obežná dráha</vt:lpstr>
      <vt:lpstr>Image</vt:lpstr>
      <vt:lpstr>Rovnica</vt:lpstr>
      <vt:lpstr>Equation</vt:lpstr>
      <vt:lpstr>PowerPoint Presentation</vt:lpstr>
      <vt:lpstr>Kvantovanie</vt:lpstr>
      <vt:lpstr>Šedotónové obrazy</vt:lpstr>
      <vt:lpstr>Histogram</vt:lpstr>
      <vt:lpstr>Histogram - variácie</vt:lpstr>
      <vt:lpstr>Histogram</vt:lpstr>
      <vt:lpstr>Prahovanie histogramu </vt:lpstr>
      <vt:lpstr>Prahovanie</vt:lpstr>
      <vt:lpstr>Výsledok</vt:lpstr>
      <vt:lpstr>Prahovanie</vt:lpstr>
      <vt:lpstr>Výsledok</vt:lpstr>
      <vt:lpstr>Porovnanie</vt:lpstr>
      <vt:lpstr>Binarizácia</vt:lpstr>
      <vt:lpstr>PowerPoint Presentation</vt:lpstr>
      <vt:lpstr>PowerPoint Presentation</vt:lpstr>
      <vt:lpstr>Vylepšenie</vt:lpstr>
      <vt:lpstr>Príklad</vt:lpstr>
      <vt:lpstr>PowerPoint Presentation</vt:lpstr>
      <vt:lpstr>PowerPoint Presentation</vt:lpstr>
      <vt:lpstr>Náhodná modulácia</vt:lpstr>
      <vt:lpstr>Náhodná modulácia</vt:lpstr>
      <vt:lpstr>Halftoning</vt:lpstr>
      <vt:lpstr>Halftoning</vt:lpstr>
      <vt:lpstr>Dithering</vt:lpstr>
      <vt:lpstr>Dithering</vt:lpstr>
      <vt:lpstr>Dithering</vt:lpstr>
      <vt:lpstr>Ordered dithering</vt:lpstr>
      <vt:lpstr>Ordered dithering</vt:lpstr>
      <vt:lpstr>Ordered dithering – matice</vt:lpstr>
      <vt:lpstr>Matice</vt:lpstr>
      <vt:lpstr>Ordered dithering – príklad</vt:lpstr>
      <vt:lpstr>PowerPoint Presentation</vt:lpstr>
      <vt:lpstr>PowerPoint Presentation</vt:lpstr>
      <vt:lpstr>PowerPoint Presentation</vt:lpstr>
      <vt:lpstr>Ordered dithering - nedostatky</vt:lpstr>
      <vt:lpstr>Clustered dithering</vt:lpstr>
      <vt:lpstr>Patterning</vt:lpstr>
      <vt:lpstr>Patterning</vt:lpstr>
      <vt:lpstr>Patterning</vt:lpstr>
      <vt:lpstr>Error diffusion</vt:lpstr>
      <vt:lpstr>Error diffusion</vt:lpstr>
      <vt:lpstr>Error diffusion</vt:lpstr>
      <vt:lpstr>Floyd-Steinberg</vt:lpstr>
      <vt:lpstr>Floyd-Steinberg</vt:lpstr>
      <vt:lpstr>Floyd-Steinberg</vt:lpstr>
      <vt:lpstr>Floyd-Steinberg</vt:lpstr>
      <vt:lpstr>Error diffusion - nedostatky </vt:lpstr>
      <vt:lpstr>Porovnanie rôznych metód</vt:lpstr>
      <vt:lpstr>Farebné obrazy</vt:lpstr>
      <vt:lpstr>Indexovanie</vt:lpstr>
      <vt:lpstr>Obrazovo nezávislé kvantovanie</vt:lpstr>
      <vt:lpstr>Pevná paleta - príklady</vt:lpstr>
      <vt:lpstr>PowerPoint Presentation</vt:lpstr>
      <vt:lpstr>Adaptívna  paleta</vt:lpstr>
      <vt:lpstr>Ak zvolíme „nesprávnu“ paletu</vt:lpstr>
      <vt:lpstr>Ak zvolíme „nesprávnu“ paletu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Elena</dc:creator>
  <cp:lastModifiedBy>Lenovo User</cp:lastModifiedBy>
  <cp:revision>253</cp:revision>
  <dcterms:created xsi:type="dcterms:W3CDTF">2005-02-06T16:59:11Z</dcterms:created>
  <dcterms:modified xsi:type="dcterms:W3CDTF">2012-05-22T13:02:58Z</dcterms:modified>
</cp:coreProperties>
</file>