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68" r:id="rId1"/>
  </p:sldMasterIdLst>
  <p:notesMasterIdLst>
    <p:notesMasterId r:id="rId55"/>
  </p:notesMasterIdLst>
  <p:sldIdLst>
    <p:sldId id="256" r:id="rId2"/>
    <p:sldId id="297" r:id="rId3"/>
    <p:sldId id="354" r:id="rId4"/>
    <p:sldId id="355" r:id="rId5"/>
    <p:sldId id="260" r:id="rId6"/>
    <p:sldId id="357" r:id="rId7"/>
    <p:sldId id="359" r:id="rId8"/>
    <p:sldId id="404" r:id="rId9"/>
    <p:sldId id="358" r:id="rId10"/>
    <p:sldId id="361" r:id="rId11"/>
    <p:sldId id="362" r:id="rId12"/>
    <p:sldId id="363" r:id="rId13"/>
    <p:sldId id="364" r:id="rId14"/>
    <p:sldId id="365" r:id="rId15"/>
    <p:sldId id="366" r:id="rId16"/>
    <p:sldId id="360" r:id="rId17"/>
    <p:sldId id="367" r:id="rId18"/>
    <p:sldId id="368" r:id="rId19"/>
    <p:sldId id="369" r:id="rId20"/>
    <p:sldId id="370" r:id="rId21"/>
    <p:sldId id="371" r:id="rId22"/>
    <p:sldId id="372" r:id="rId23"/>
    <p:sldId id="373" r:id="rId24"/>
    <p:sldId id="374" r:id="rId25"/>
    <p:sldId id="376" r:id="rId26"/>
    <p:sldId id="375" r:id="rId27"/>
    <p:sldId id="377" r:id="rId28"/>
    <p:sldId id="378" r:id="rId29"/>
    <p:sldId id="379" r:id="rId30"/>
    <p:sldId id="381" r:id="rId31"/>
    <p:sldId id="380" r:id="rId32"/>
    <p:sldId id="382" r:id="rId33"/>
    <p:sldId id="405" r:id="rId34"/>
    <p:sldId id="385" r:id="rId35"/>
    <p:sldId id="383" r:id="rId36"/>
    <p:sldId id="390" r:id="rId37"/>
    <p:sldId id="391" r:id="rId38"/>
    <p:sldId id="392" r:id="rId39"/>
    <p:sldId id="393" r:id="rId40"/>
    <p:sldId id="394" r:id="rId41"/>
    <p:sldId id="395" r:id="rId42"/>
    <p:sldId id="396" r:id="rId43"/>
    <p:sldId id="397" r:id="rId44"/>
    <p:sldId id="398" r:id="rId45"/>
    <p:sldId id="399" r:id="rId46"/>
    <p:sldId id="400" r:id="rId47"/>
    <p:sldId id="386" r:id="rId48"/>
    <p:sldId id="387" r:id="rId49"/>
    <p:sldId id="406" r:id="rId50"/>
    <p:sldId id="388" r:id="rId51"/>
    <p:sldId id="389" r:id="rId52"/>
    <p:sldId id="403" r:id="rId53"/>
    <p:sldId id="402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Štýl s motívom 1 - zvýrazneni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1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385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4641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641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337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4195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1009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0986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Dnes máme kamery</a:t>
            </a:r>
            <a:r>
              <a:rPr lang="sk-SK" baseline="0" dirty="0" smtClean="0"/>
              <a:t> všade. Je to pre ľudí veľmi </a:t>
            </a:r>
            <a:r>
              <a:rPr lang="sk-SK" baseline="0" dirty="0" err="1" smtClean="0"/>
              <a:t>popolárny</a:t>
            </a:r>
            <a:r>
              <a:rPr lang="sk-SK" baseline="0" dirty="0" smtClean="0"/>
              <a:t> senzor.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6813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Skúmanie pomocou </a:t>
            </a:r>
            <a:r>
              <a:rPr lang="sk-SK" dirty="0" err="1" smtClean="0"/>
              <a:t>elektrofyziológie</a:t>
            </a:r>
            <a:r>
              <a:rPr lang="sk-SK" dirty="0" smtClean="0"/>
              <a:t>. Skúmali cicavce, kt majú podobný vizuálny systém ako človek. Zaviedli elektródy do mozgu mačky a sledovali odozvu. Zistili, že spracovanie</a:t>
            </a:r>
            <a:r>
              <a:rPr lang="sk-SK" baseline="0" dirty="0" smtClean="0"/>
              <a:t> vizuálnej informácie začína jednoduchými štruktúrami.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9270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Toto bola</a:t>
            </a:r>
            <a:r>
              <a:rPr lang="sk-SK" baseline="0" dirty="0" smtClean="0"/>
              <a:t> asi prvá </a:t>
            </a:r>
            <a:r>
              <a:rPr lang="sk-SK" baseline="0" dirty="0" err="1" smtClean="0"/>
              <a:t>PhD</a:t>
            </a:r>
            <a:r>
              <a:rPr lang="sk-SK" baseline="0" dirty="0" smtClean="0"/>
              <a:t> práca v oblasti PV.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8097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4562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8620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Primal </a:t>
            </a:r>
            <a:r>
              <a:rPr lang="sk-SK" dirty="0" err="1" smtClean="0"/>
              <a:t>sketch</a:t>
            </a:r>
            <a:r>
              <a:rPr lang="sk-SK" dirty="0" smtClean="0"/>
              <a:t> ako</a:t>
            </a:r>
            <a:r>
              <a:rPr lang="sk-SK" baseline="0" dirty="0" smtClean="0"/>
              <a:t> myšlienka je prepojená na práca </a:t>
            </a:r>
            <a:r>
              <a:rPr lang="sk-SK" baseline="0" dirty="0" err="1" smtClean="0"/>
              <a:t>neurofyziológov</a:t>
            </a:r>
            <a:r>
              <a:rPr lang="sk-SK" baseline="0" dirty="0" smtClean="0"/>
              <a:t> spomenutú skôr. /</a:t>
            </a:r>
            <a:r>
              <a:rPr lang="sk-SK" baseline="0" dirty="0" err="1" smtClean="0"/>
              <a:t>ri</a:t>
            </a:r>
            <a:r>
              <a:rPr lang="sk-SK" baseline="0" dirty="0" smtClean="0"/>
              <a:t> 2,5 D sa spájajú jednoduché informácie do plôch, ich orientácií. Na konci skladáme všetko dokopy do 3D modelu. Tento prístup ovplyvnil rozmýšľanie v PV na viac rokov.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9337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V 70. rokoch prišli otázky, ako sa môžeme dostať za hranice blokového sveta, ako môžeme reprezentovať reálne objekty. V tom čase bolo málo dát, počítače boli veľmi pomalé. Dve skupiny, ale idea bola rovnaká: objekt je možné poskladať</a:t>
            </a:r>
            <a:r>
              <a:rPr lang="sk-SK" baseline="0" dirty="0" smtClean="0"/>
              <a:t> z jednoduchých geometrických primitív. Oboje je snaha dekomponovať </a:t>
            </a:r>
            <a:r>
              <a:rPr lang="sk-SK" baseline="0" dirty="0" err="1" smtClean="0"/>
              <a:t>zložiteľjí</a:t>
            </a:r>
            <a:r>
              <a:rPr lang="sk-SK" baseline="0" dirty="0" smtClean="0"/>
              <a:t> objekt na jednoduchšie tvary a ich geometrické usporiadanie.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8143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Neboli nejaké výrazné výsledky. Ľudia prišli s tým, že ak rozpoznávanie objektov j e</a:t>
            </a:r>
            <a:r>
              <a:rPr lang="sk-SK" baseline="0" dirty="0" smtClean="0"/>
              <a:t> príliš zložité, skúsme segmentáciu obrazu. Použili teóriu grafov na zoskupovanie pixlov – na segmentáciu obrazu.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5362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V roku 2006, päť</a:t>
            </a:r>
            <a:r>
              <a:rPr lang="sk-SK" baseline="0" dirty="0" smtClean="0"/>
              <a:t> rokov po publikácii detektora tvári </a:t>
            </a:r>
            <a:r>
              <a:rPr lang="sk-SK" baseline="0" dirty="0" err="1" smtClean="0"/>
              <a:t>FujiFilm</a:t>
            </a:r>
            <a:r>
              <a:rPr lang="sk-SK" baseline="0" dirty="0" smtClean="0"/>
              <a:t> vložil do kamery algoritmus na rozpoznávanie tvárí.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7496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To bol veľmi dôležitý prístup, založený na získaní príznakov z</a:t>
            </a:r>
            <a:r>
              <a:rPr lang="sk-SK" baseline="0" dirty="0" smtClean="0"/>
              <a:t> obrazu a na ich základe rozpoznaní, aký objekt obsahuje. Dobrá príznaky sú tie, ktoré sa nemenia vplyvom svetla, uhľa pohľadu apod. Ukážka obsahuje príznakový detektor SIFT na jednej značke a ukazuje zhodu s týmto istým detektorom aplikovanom na druhý obraz.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6767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4843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Vidíme, že od 60. rokov, cez 70. a 80. až do konca</a:t>
            </a:r>
            <a:r>
              <a:rPr lang="sk-SK" baseline="0" dirty="0" smtClean="0"/>
              <a:t> storočia sa zlepšuje kvalita obrazu (vďaka dokonalejším kamerám) a vzniká úložisko pre veľké množstvo obrazov (vďaka Internetu). Tam sa zrodila potreba riešiť jeden z veľmi dôležitých (aj keď nie jediných) problémov PV – a to je rozpoznávanie objektov, alebo detekcia objektov. Až okolo roku 2000 sme mali databázy obrazov, na ktorých sme to mohli testovať. Súťaž mala 20 tried objektov, v každej bolo niekoľko tisíc obrazov a rôzne skupiny vytvárali algoritmy na rozpoznanie (teda zaradenie testovaného obrazu do správnej triedy).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7842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Na </a:t>
            </a:r>
            <a:r>
              <a:rPr lang="sk-SK" dirty="0" err="1" smtClean="0"/>
              <a:t>Stanforde</a:t>
            </a:r>
            <a:r>
              <a:rPr lang="sk-SK" dirty="0" smtClean="0"/>
              <a:t> a v </a:t>
            </a:r>
            <a:r>
              <a:rPr lang="sk-SK" dirty="0" err="1" smtClean="0"/>
              <a:t>Princetone</a:t>
            </a:r>
            <a:r>
              <a:rPr lang="sk-SK" dirty="0" smtClean="0"/>
              <a:t> si začali klásť otázky, či sme schopní rozpoznať</a:t>
            </a:r>
            <a:r>
              <a:rPr lang="sk-SK" baseline="0" dirty="0" smtClean="0"/>
              <a:t> prakticky každý objekt na svete. Dovtedajšie príznakové modely sa ľahko preučili a nevedeli dobre generalizovať. Začali projekt </a:t>
            </a:r>
            <a:r>
              <a:rPr lang="sk-SK" baseline="0" dirty="0" err="1" smtClean="0"/>
              <a:t>ImageNet</a:t>
            </a:r>
            <a:r>
              <a:rPr lang="sk-SK" baseline="0" dirty="0" smtClean="0"/>
              <a:t>, dať dokopy najväčšiu možnú databázu obrazov </a:t>
            </a:r>
            <a:r>
              <a:rPr lang="sk-SK" baseline="0" smtClean="0"/>
              <a:t>na svete.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3911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9529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4982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181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0574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1105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2310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6465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396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83509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48200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88783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8674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15933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22590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50756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74026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71592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623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61819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92446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78494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38984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05867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0569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14555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20157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50974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92079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11265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07815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028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7651D-924E-4B4B-BB3F-CF7E8EE366FB}" type="datetime1">
              <a:rPr lang="en-US" smtClean="0"/>
              <a:t>9/20/2020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D5B1D8B2-D9F9-4FE2-B767-E1355868988D}" type="datetime1">
              <a:rPr lang="en-US" smtClean="0"/>
              <a:t>9/20/2020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CE4CE-F252-4C71-BF42-97484E285003}" type="datetime1">
              <a:rPr lang="en-US" smtClean="0"/>
              <a:t>9/20/2020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6E27F-DE9C-4A65-BF4E-C8A8204F9811}" type="datetime1">
              <a:rPr lang="en-US" smtClean="0"/>
              <a:t>9/20/2020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9BDC3-2F95-4316-A89B-BDEDF7E7884C}" type="datetime1">
              <a:rPr lang="en-US" smtClean="0"/>
              <a:t>9/20/2020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7F137-1557-46BC-9CBC-F17FF20B193E}" type="datetime1">
              <a:rPr lang="en-US" smtClean="0"/>
              <a:t>9/20/2020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CC848-9246-4516-BA83-902F4B32AEB8}" type="datetime1">
              <a:rPr lang="en-US" smtClean="0"/>
              <a:t>9/20/2020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D6C9-D252-4691-A205-E5B2A9DE9319}" type="datetime1">
              <a:rPr lang="en-US" smtClean="0"/>
              <a:t>9/20/2020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0D31D-B476-4ACC-8EEA-2A62DB024677}" type="datetime1">
              <a:rPr lang="en-US" smtClean="0"/>
              <a:t>9/20/2020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75C89-2986-45EB-8230-C0E052ABE43C}" type="datetime1">
              <a:rPr lang="en-US" smtClean="0"/>
              <a:t>9/20/2020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9E378-1DF4-4101-943A-C48E2C7B891D}" type="datetime1">
              <a:rPr lang="en-US" smtClean="0"/>
              <a:t>9/20/2020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7B6F47C-15B4-46BC-8F3D-996F96731DCE}" type="datetime1">
              <a:rPr lang="en-US" smtClean="0"/>
              <a:t>9/20/2020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10" Type="http://schemas.openxmlformats.org/officeDocument/2006/relationships/image" Target="../media/image10.emf"/><Relationship Id="rId4" Type="http://schemas.openxmlformats.org/officeDocument/2006/relationships/image" Target="../media/image4.emf"/><Relationship Id="rId9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emf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emf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emf"/><Relationship Id="rId4" Type="http://schemas.openxmlformats.org/officeDocument/2006/relationships/image" Target="../media/image40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eplearningbook.org/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s231n.stanford.edu/" TargetMode="External"/><Relationship Id="rId4" Type="http://schemas.openxmlformats.org/officeDocument/2006/relationships/hyperlink" Target="http://neuralnetworksanddeeplearning.com/" TargetMode="Externa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96752"/>
            <a:ext cx="9144000" cy="2448272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Neurónové siete </a:t>
            </a:r>
            <a:br>
              <a:rPr lang="sk-SK" dirty="0" smtClean="0"/>
            </a:br>
            <a:r>
              <a:rPr lang="sk-SK" dirty="0" smtClean="0"/>
              <a:t>pre počítačové videnie</a:t>
            </a:r>
            <a:br>
              <a:rPr lang="sk-SK" dirty="0" smtClean="0"/>
            </a:br>
            <a:r>
              <a:rPr lang="sk-SK" sz="3600" dirty="0" err="1" smtClean="0"/>
              <a:t>šk.r</a:t>
            </a:r>
            <a:r>
              <a:rPr lang="sk-SK" sz="3600" dirty="0" smtClean="0"/>
              <a:t>. </a:t>
            </a:r>
            <a:r>
              <a:rPr lang="sk-SK" sz="3600" dirty="0" smtClean="0"/>
              <a:t>2020-21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3429000"/>
            <a:ext cx="7854696" cy="1568616"/>
          </a:xfrm>
        </p:spPr>
        <p:txBody>
          <a:bodyPr>
            <a:normAutofit/>
          </a:bodyPr>
          <a:lstStyle/>
          <a:p>
            <a:endParaRPr lang="sk-SK" sz="4400" dirty="0" smtClean="0"/>
          </a:p>
          <a:p>
            <a:pPr algn="ctr"/>
            <a:r>
              <a:rPr lang="sk-SK" sz="4400" dirty="0" smtClean="0"/>
              <a:t>Úvodná prednáška </a:t>
            </a:r>
          </a:p>
          <a:p>
            <a:endParaRPr lang="sk-SK" sz="3200" dirty="0" smtClean="0"/>
          </a:p>
          <a:p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420816"/>
            <a:ext cx="7854696" cy="1248544"/>
          </a:xfrm>
          <a:prstGeom prst="rect">
            <a:avLst/>
          </a:prstGeom>
        </p:spPr>
        <p:txBody>
          <a:bodyPr vert="horz" lIns="0" rIns="18288">
            <a:normAutofit lnSpcReduction="10000"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sk-SK" sz="3600" dirty="0" smtClean="0"/>
              <a:t>RNDr. Zuzana Černeková, PhD.</a:t>
            </a:r>
            <a:endParaRPr kumimoji="0" lang="sk-SK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Štruktúra dnešnej prednášky 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7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Počítačové videnie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História počítačového videnia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Hlboké (konvolučné) neurónové siete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Aplikácie počítačového videnia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Sylabus celej prednášky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Podmienky ukončenia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Literatúra</a:t>
            </a:r>
          </a:p>
          <a:p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59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Počítačové videnie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7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Disciplína, ktorá sa venuje tomu, ako počítače vidia a rozumejú digitálnym obrazom a videám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Porozumenie je tu transformácia vizuálneho vstupu na informáciu o okolitom svete, ktorú možno využiť v iných procesoch myslenia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Ako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vedecká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disciplína je teóriou toho, ako umelé systémy získavajú informáciu z obrazov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Ako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inžinierska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disciplína tvorí tieto systémy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09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PV je interdisciplinárna oblasť</a:t>
            </a:r>
            <a:endParaRPr lang="sk-SK" sz="5400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1834" y="1052736"/>
            <a:ext cx="7860331" cy="5361861"/>
          </a:xfrm>
          <a:prstGeom prst="rect">
            <a:avLst/>
          </a:prstGeo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5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Množstvo vizuálnych dát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84783"/>
            <a:ext cx="9144000" cy="5236691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sk-SK" sz="3600" dirty="0" smtClean="0">
                <a:latin typeface="+mj-lt"/>
              </a:rPr>
              <a:t>Rastie množstvo senzorov</a:t>
            </a:r>
          </a:p>
          <a:p>
            <a:pPr>
              <a:spcBef>
                <a:spcPts val="1200"/>
              </a:spcBef>
            </a:pPr>
            <a:endParaRPr lang="sk-SK" sz="3600" dirty="0">
              <a:latin typeface="+mj-lt"/>
            </a:endParaRPr>
          </a:p>
          <a:p>
            <a:pPr>
              <a:spcBef>
                <a:spcPts val="1200"/>
              </a:spcBef>
            </a:pPr>
            <a:endParaRPr lang="sk-SK" sz="3600" dirty="0" smtClean="0">
              <a:latin typeface="+mj-lt"/>
            </a:endParaRPr>
          </a:p>
          <a:p>
            <a:pPr>
              <a:spcBef>
                <a:spcPts val="1200"/>
              </a:spcBef>
            </a:pPr>
            <a:endParaRPr lang="sk-SK" sz="3600" dirty="0" smtClean="0">
              <a:latin typeface="+mj-lt"/>
            </a:endParaRPr>
          </a:p>
          <a:p>
            <a:pPr>
              <a:spcBef>
                <a:spcPts val="1200"/>
              </a:spcBef>
            </a:pPr>
            <a:endParaRPr lang="sk-SK" sz="3600" dirty="0" smtClean="0">
              <a:latin typeface="+mj-lt"/>
            </a:endParaRP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+mj-lt"/>
              </a:rPr>
              <a:t>80% pohybu na internete je video</a:t>
            </a: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+mj-lt"/>
                <a:cs typeface="Calibri" panose="020F0502020204030204" pitchFamily="34" charset="0"/>
              </a:rPr>
              <a:t>Každú 1s pribudne na </a:t>
            </a:r>
            <a:r>
              <a:rPr lang="sk-SK" sz="3600" dirty="0">
                <a:latin typeface="+mj-lt"/>
                <a:cs typeface="Calibri" panose="020F0502020204030204" pitchFamily="34" charset="0"/>
              </a:rPr>
              <a:t>Y</a:t>
            </a:r>
            <a:r>
              <a:rPr lang="sk-SK" sz="3600" dirty="0" smtClean="0">
                <a:latin typeface="+mj-lt"/>
                <a:cs typeface="Calibri" panose="020F0502020204030204" pitchFamily="34" charset="0"/>
              </a:rPr>
              <a:t>ouTube 5 hodín videa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2204864"/>
            <a:ext cx="2030759" cy="1209469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2541" y="2196311"/>
            <a:ext cx="1051643" cy="1200375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1831" y="2204864"/>
            <a:ext cx="2103286" cy="1191281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9213" y="1977520"/>
            <a:ext cx="1414278" cy="1418625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536" y="3630356"/>
            <a:ext cx="1921968" cy="1282219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21831" y="3577565"/>
            <a:ext cx="1378015" cy="1309500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12897" y="3611285"/>
            <a:ext cx="1813177" cy="1264031"/>
          </a:xfrm>
          <a:prstGeom prst="rect">
            <a:avLst/>
          </a:prstGeom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0204" y="3591096"/>
            <a:ext cx="1595596" cy="127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21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Zameranie </a:t>
            </a:r>
            <a:r>
              <a:rPr lang="sk-SK" sz="5400" dirty="0"/>
              <a:t>c</a:t>
            </a:r>
            <a:r>
              <a:rPr lang="sk-SK" sz="5400" dirty="0" smtClean="0"/>
              <a:t>elej prednášky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3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Sústreďuje sa na jeden z fundamentálnych problémov počítačového videnia 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klasifikáciu obrazov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(zaradenie neznámeho obrazu do triedy obrazov)</a:t>
            </a:r>
          </a:p>
          <a:p>
            <a:pPr marL="0" indent="0" algn="ctr">
              <a:spcBef>
                <a:spcPts val="30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Je viacero problémov počítačového videnia, ktoré sú na klasifikáciu naviazané, napr.: 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detekcia objektov, popis obsahu obrazu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23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Ukážky iných úloh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5">
              <a:spcBef>
                <a:spcPts val="600"/>
              </a:spcBef>
            </a:pP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Človek</a:t>
            </a:r>
          </a:p>
          <a:p>
            <a:pPr lvl="5">
              <a:spcBef>
                <a:spcPts val="600"/>
              </a:spcBef>
            </a:pPr>
            <a:r>
              <a:rPr lang="sk-SK" sz="2800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Kladivo</a:t>
            </a:r>
            <a:endParaRPr lang="sk-SK" sz="28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>
            <a:off x="4648200" y="1299989"/>
            <a:ext cx="4495800" cy="5054936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Detekcia objektov</a:t>
            </a:r>
          </a:p>
          <a:p>
            <a:pPr>
              <a:spcBef>
                <a:spcPts val="600"/>
              </a:spcBef>
            </a:pP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Popis obsahu obrazu</a:t>
            </a:r>
          </a:p>
          <a:p>
            <a:pPr>
              <a:spcBef>
                <a:spcPts val="600"/>
              </a:spcBef>
            </a:pP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Klasifikácia aktivity</a:t>
            </a:r>
          </a:p>
          <a:p>
            <a:pPr>
              <a:spcBef>
                <a:spcPts val="600"/>
              </a:spcBef>
            </a:pP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....</a:t>
            </a:r>
          </a:p>
          <a:p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13" y="3768014"/>
            <a:ext cx="2065465" cy="2691326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346500"/>
            <a:ext cx="3923928" cy="2906613"/>
          </a:xfrm>
          <a:prstGeom prst="rect">
            <a:avLst/>
          </a:prstGeom>
        </p:spPr>
      </p:pic>
      <p:pic>
        <p:nvPicPr>
          <p:cNvPr id="10" name="Zástupný symbol obsahu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371997"/>
            <a:ext cx="3741639" cy="217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804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Stručná história PV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7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 priebehu miliónov rokov sa videnie vyvinulo na najväčší senzoricky systém takmer všetkých zvierat, najmä inteligentných zvierat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U človeka je 50% našich neurónov spojených so spracovaním vizuálnej informácie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Vizuálny systém nám umožňuje prežiť,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praco-vať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, hýbať sa, narábať s vecami, komunikovať, zabávať sa a mnoho iného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57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Prvé pokusy so snímaním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5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Štrbinová kamera –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camera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obscura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16832"/>
            <a:ext cx="4653662" cy="2828700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5" y="4795022"/>
            <a:ext cx="4894001" cy="2062977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2761" y="1958865"/>
            <a:ext cx="3152140" cy="489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8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Skúmanie mechanizmu videnia </a:t>
            </a:r>
            <a:endParaRPr lang="sk-SK" sz="5400" dirty="0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052736"/>
            <a:ext cx="7632969" cy="5306342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12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Svet geometrických útvarov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39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Larry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Roberts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, 1963</a:t>
            </a:r>
          </a:p>
          <a:p>
            <a:pPr marL="0" indent="0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a) Pôvodný obraz           b)Derivovaný obraz          c) Vybrané body         							     príznakov</a:t>
            </a:r>
            <a:endParaRPr lang="sk-SK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11</a:t>
            </a:fld>
            <a:endParaRPr lang="en-US"/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915" y="2029585"/>
            <a:ext cx="2838000" cy="2851200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13" y="2051465"/>
            <a:ext cx="2848373" cy="2829320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6186" y="2051465"/>
            <a:ext cx="2838000" cy="286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07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„Jednoduchosť“ úlohy, 1966 </a:t>
            </a:r>
            <a:endParaRPr lang="sk-SK" sz="5400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12182" y="1052737"/>
            <a:ext cx="6919635" cy="5303613"/>
          </a:xfrm>
          <a:prstGeom prst="rect">
            <a:avLst/>
          </a:prstGeo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25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David </a:t>
            </a:r>
            <a:r>
              <a:rPr lang="sk-SK" sz="5400" dirty="0" err="1" smtClean="0"/>
              <a:t>Marr</a:t>
            </a:r>
            <a:r>
              <a:rPr lang="sk-SK" sz="5400" dirty="0" smtClean="0"/>
              <a:t>, 1970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7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Videnie: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výpočtové skúmanie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ľudskej reprezentácie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 spracovania vizuálnej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informácie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13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5230" y="1196752"/>
            <a:ext cx="3638770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17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Stupne vizuálnej reprezentácie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14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345" y="1124365"/>
            <a:ext cx="7787309" cy="523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93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Spôsob reprezentácie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7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Zovšeobecnené valce	   Obrázková štruktúra</a:t>
            </a: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15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604" y="1908289"/>
            <a:ext cx="7128792" cy="447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64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Segmentácia obrazu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Shi&amp;Malik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, 1997 – namiesto príznakov použili </a:t>
            </a:r>
            <a:r>
              <a:rPr lang="sk-SK" sz="3600" u="sng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normalized</a:t>
            </a:r>
            <a:r>
              <a:rPr lang="sk-SK" sz="36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u="sng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cut</a:t>
            </a:r>
            <a:r>
              <a:rPr lang="sk-SK" sz="36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na rozdelenie pixlov do oblastí</a:t>
            </a:r>
            <a:endParaRPr lang="sk-SK" sz="3600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16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2494965"/>
            <a:ext cx="7272808" cy="4226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52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Rozpoznávanie tvárí</a:t>
            </a:r>
            <a:endParaRPr lang="sk-SK" sz="5400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73702" y="1268760"/>
            <a:ext cx="7899022" cy="5589239"/>
          </a:xfrm>
          <a:prstGeom prst="rect">
            <a:avLst/>
          </a:prstGeo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37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Príznakové metódy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1"/>
            <a:ext cx="9144000" cy="5452714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David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Lowe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, 1999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SIFT a rozpoznávanie objektov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18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96952"/>
            <a:ext cx="9144000" cy="307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87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Histogram gradientov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9"/>
            <a:ext cx="9144000" cy="5380706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Dalal&amp;Triggs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, 2005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HoG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– ako príznaky na určenie orientácie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19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107" y="2986749"/>
            <a:ext cx="2137714" cy="3369600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4400" y="3140968"/>
            <a:ext cx="3600400" cy="2863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09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PASCAL </a:t>
            </a:r>
            <a:r>
              <a:rPr lang="sk-SK" sz="5400" dirty="0" err="1" smtClean="0"/>
              <a:t>Visual</a:t>
            </a:r>
            <a:r>
              <a:rPr lang="sk-SK" sz="5400" dirty="0" smtClean="0"/>
              <a:t> </a:t>
            </a:r>
            <a:r>
              <a:rPr lang="sk-SK" sz="5400" dirty="0" err="1" smtClean="0"/>
              <a:t>Object</a:t>
            </a:r>
            <a:r>
              <a:rPr lang="sk-SK" sz="5400" dirty="0" smtClean="0"/>
              <a:t> </a:t>
            </a:r>
            <a:r>
              <a:rPr lang="sk-SK" sz="5400" dirty="0" err="1" smtClean="0"/>
              <a:t>Challenge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1"/>
            <a:ext cx="9144000" cy="5452714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Everingham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ai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. 2006-2012 – 20 tried objektov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Presnosť sa zvyšovala, ale bola relatívne nízka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20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50907"/>
            <a:ext cx="9144000" cy="3197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19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ImageNet</a:t>
            </a:r>
            <a:endParaRPr lang="sk-SK" sz="5400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81965" y="980728"/>
            <a:ext cx="7810086" cy="5396083"/>
          </a:xfrm>
          <a:prstGeom prst="rect">
            <a:avLst/>
          </a:prstGeo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95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8631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ILSVRC</a:t>
            </a:r>
            <a:endParaRPr lang="sk-SK" sz="5400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82073" y="1008631"/>
            <a:ext cx="7979853" cy="5475003"/>
          </a:xfrm>
          <a:prstGeom prst="rect">
            <a:avLst/>
          </a:prstGeo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59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3207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Výsledky ISLVRC</a:t>
            </a:r>
            <a:endParaRPr lang="sk-SK" sz="5400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8300" y="1053207"/>
            <a:ext cx="8170385" cy="5452715"/>
          </a:xfrm>
          <a:prstGeom prst="rect">
            <a:avLst/>
          </a:prstGeo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66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Výsledky ISLVRC 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1"/>
            <a:ext cx="9144000" cy="5452714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Výrazné zlepšenie presnosti v roku 2012 sa dosiahlo vďaka neur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ó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novým sieťam</a:t>
            </a: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Ďalší vývoj priniesol úspešnosť klasifikácie, ktorá je lepšia ako na tých istých obrazoch dosahuje človek</a:t>
            </a: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Tým sa stali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Konvolučné neurónové siete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dôležitým nástrojom na rozpoznávanie objektov </a:t>
            </a:r>
          </a:p>
          <a:p>
            <a:pPr>
              <a:spcBef>
                <a:spcPts val="12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46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2681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Hlboké neurónové siete</a:t>
            </a:r>
            <a:endParaRPr lang="sk-SK" sz="5400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12" y="992681"/>
            <a:ext cx="8092875" cy="5482978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24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Čo pomohlo, že sa siete presadili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596731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Neboli vytvorené zo dňa na deň – robili na nich dlhšie ľudia, ktorí verili ich možnostiam</a:t>
            </a:r>
          </a:p>
          <a:p>
            <a:pPr>
              <a:spcBef>
                <a:spcPts val="1800"/>
              </a:spcBef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Pomohli im nové algoritmy, ktoré spracovávali priamo obrazy a vytváranie príznakov sa dialo vo vnútri neurónovej siete</a:t>
            </a:r>
          </a:p>
          <a:p>
            <a:pPr>
              <a:spcBef>
                <a:spcPts val="1800"/>
              </a:spcBef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Pomohlo im množstvo dát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  <a:cs typeface="Calibri" panose="020F0502020204030204" pitchFamily="34" charset="0"/>
              </a:rPr>
              <a:t>Pomohla im rastúca výpočtová sila, prínos GPU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  <a:cs typeface="Calibri" panose="020F0502020204030204" pitchFamily="34" charset="0"/>
              </a:rPr>
              <a:t>Všetko je to úplne čerstvé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18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Kľúčové komponenty úspechu</a:t>
            </a:r>
            <a:endParaRPr lang="sk-SK" sz="5400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468892"/>
            <a:ext cx="9144000" cy="4687325"/>
          </a:xfrm>
          <a:prstGeom prst="rect">
            <a:avLst/>
          </a:prstGeo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25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7643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Porovnanie 1998 a 2012</a:t>
            </a:r>
            <a:endParaRPr lang="sk-SK" sz="5400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043" y="1062723"/>
            <a:ext cx="7351914" cy="5237162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60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Nárast výpočtovej sily</a:t>
            </a:r>
            <a:endParaRPr lang="sk-SK" sz="5400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9552" y="980728"/>
            <a:ext cx="8148571" cy="5485780"/>
          </a:xfrm>
          <a:prstGeom prst="rect">
            <a:avLst/>
          </a:prstGeo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Nárast výpočtovej sily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752" y="980728"/>
            <a:ext cx="8090048" cy="5513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23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Stačí to na počítačové videnie?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596731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Bef>
                <a:spcPts val="12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Snaha o vizuálnu inteligenciu ide výrazne za 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hranice klasifikácie obrazov 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(detekcie objektov) ...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Príklady zložitejších úloh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sk-SK" sz="3600" dirty="0" smtClean="0">
                <a:latin typeface="+mj-lt"/>
              </a:rPr>
              <a:t>Sémantická segmentácia				 scény</a:t>
            </a:r>
          </a:p>
          <a:p>
            <a:pPr>
              <a:spcBef>
                <a:spcPts val="1200"/>
              </a:spcBef>
            </a:pPr>
            <a:endParaRPr lang="sk-SK" sz="3600" dirty="0">
              <a:latin typeface="+mj-lt"/>
              <a:cs typeface="Calibri" panose="020F0502020204030204" pitchFamily="34" charset="0"/>
            </a:endParaRP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+mj-lt"/>
                <a:cs typeface="Calibri" panose="020F0502020204030204" pitchFamily="34" charset="0"/>
              </a:rPr>
              <a:t>3D priestorové vzťahy 						v obraze</a:t>
            </a:r>
          </a:p>
          <a:p>
            <a:pPr>
              <a:spcBef>
                <a:spcPts val="1200"/>
              </a:spcBef>
            </a:pPr>
            <a:endParaRPr lang="sk-SK" sz="3600" dirty="0" smtClean="0">
              <a:latin typeface="+mj-lt"/>
              <a:cs typeface="Calibri" panose="020F0502020204030204" pitchFamily="34" charset="0"/>
            </a:endParaRP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+mj-lt"/>
                <a:cs typeface="Calibri" panose="020F0502020204030204" pitchFamily="34" charset="0"/>
              </a:rPr>
              <a:t>Rozpoznanie aktivity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32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120" y="980728"/>
            <a:ext cx="3120913" cy="2230129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789" y="3201930"/>
            <a:ext cx="2952011" cy="1979310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9715" y="5170004"/>
            <a:ext cx="2701977" cy="168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33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Príklady zložitejších úloh 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sk-SK" sz="3600" dirty="0" smtClean="0">
                <a:latin typeface="+mj-lt"/>
              </a:rPr>
              <a:t>Čo dokážu povedať ľudia o obraze, ktorý videli 0,5 s – experiment z roku 2007 ak by mali viac času, povedali by oveľa viac – to je ambícia PV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33</a:t>
            </a:fld>
            <a:endParaRPr lang="en-US"/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96952"/>
            <a:ext cx="9112966" cy="286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34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Príklady zložitejších úloh 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sk-SK" sz="3600" dirty="0" smtClean="0">
                <a:latin typeface="+mj-lt"/>
              </a:rPr>
              <a:t>Čo všetko vieme prečítať z tohto obrazu?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34</a:t>
            </a:fld>
            <a:endParaRPr lang="en-US"/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143" y="1811585"/>
            <a:ext cx="7579266" cy="504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89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PV môže zlepšiť náš život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596731"/>
          </a:xfrm>
        </p:spPr>
        <p:txBody>
          <a:bodyPr>
            <a:normAutofit/>
          </a:bodyPr>
          <a:lstStyle/>
          <a:p>
            <a:pPr fontAlgn="base"/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Klasifikácia obrazu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Klasifikácia obrazu s lokalizáciou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Detekcia objektov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Segmentácia obrazu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Prenos štýlu obrazu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Kolorovanie obrazu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Rekonštrukcia obrazu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Syntéza obrazu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26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1. Klasifikácia obrazu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596731"/>
          </a:xfrm>
        </p:spPr>
        <p:txBody>
          <a:bodyPr>
            <a:normAutofit/>
          </a:bodyPr>
          <a:lstStyle/>
          <a:p>
            <a:pPr fontAlgn="base"/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Klasifikácia snímky do tried chorý/zdravý (medicínske aplikácie) </a:t>
            </a:r>
          </a:p>
          <a:p>
            <a:pPr fontAlgn="base"/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Klasifikácia ručne písaných číslic (MNIST)</a:t>
            </a:r>
          </a:p>
          <a:p>
            <a:pPr fontAlgn="base"/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36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467" y="3076451"/>
            <a:ext cx="6234598" cy="378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48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1. Klasifikácia obrazu 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740747"/>
          </a:xfrm>
        </p:spPr>
        <p:txBody>
          <a:bodyPr>
            <a:normAutofit/>
          </a:bodyPr>
          <a:lstStyle/>
          <a:p>
            <a:pPr fontAlgn="base"/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Klasifikácia fotografií do 10 vybraných tried (CIFAR-10)</a:t>
            </a:r>
          </a:p>
          <a:p>
            <a:pPr fontAlgn="base"/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37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663603"/>
            <a:ext cx="6634150" cy="5194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82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2. Klasifikácia obrazu s lokalizáciou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740747"/>
          </a:xfrm>
        </p:spPr>
        <p:txBody>
          <a:bodyPr>
            <a:normAutofit/>
          </a:bodyPr>
          <a:lstStyle/>
          <a:p>
            <a:pPr fontAlgn="base"/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Klasifikácia obrazu a určenie objektu v obrazu pomocou ohraničujúceho obdĺžnika (BB)</a:t>
            </a:r>
          </a:p>
          <a:p>
            <a:pPr fontAlgn="base"/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Klasifikácia zvieraťa a určenie BB okolo neho</a:t>
            </a:r>
          </a:p>
          <a:p>
            <a:pPr fontAlgn="base"/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38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304" y="2774450"/>
            <a:ext cx="4772691" cy="3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90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3. Detekcia objektu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740747"/>
          </a:xfrm>
        </p:spPr>
        <p:txBody>
          <a:bodyPr>
            <a:normAutofit/>
          </a:bodyPr>
          <a:lstStyle/>
          <a:p>
            <a:pPr fontAlgn="base"/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Podobné ako aplikácia 2. , ale objekt sa môže v obraze vyskytovať viackrát</a:t>
            </a:r>
          </a:p>
          <a:p>
            <a:pPr fontAlgn="base"/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BB a meno pre každý objekt </a:t>
            </a:r>
          </a:p>
          <a:p>
            <a:pPr lvl="1" fontAlgn="base"/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v scéne ulice</a:t>
            </a:r>
          </a:p>
          <a:p>
            <a:pPr lvl="1" fontAlgn="base"/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vnútornej scéne</a:t>
            </a:r>
          </a:p>
          <a:p>
            <a:pPr lvl="1" fontAlgn="base"/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v scény krajiny</a:t>
            </a:r>
          </a:p>
          <a:p>
            <a:pPr fontAlgn="base"/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39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906864"/>
            <a:ext cx="5580112" cy="3951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62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4</a:t>
            </a:r>
            <a:r>
              <a:rPr lang="sk-SK" sz="5400" dirty="0" smtClean="0"/>
              <a:t>. Segmentácia objektov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740747"/>
          </a:xfrm>
        </p:spPr>
        <p:txBody>
          <a:bodyPr>
            <a:normAutofit/>
          </a:bodyPr>
          <a:lstStyle/>
          <a:p>
            <a:pPr fontAlgn="base"/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Alebo sémantická segmentácia je úloha ohraničiť čiarou každý objekt v scéne – napr. pre autonómne autá</a:t>
            </a:r>
            <a:endParaRPr lang="sk-SK" sz="3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40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80928"/>
            <a:ext cx="9144000" cy="3441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721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5. Prenos štýlu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740747"/>
          </a:xfrm>
        </p:spPr>
        <p:txBody>
          <a:bodyPr>
            <a:normAutofit/>
          </a:bodyPr>
          <a:lstStyle/>
          <a:p>
            <a:pPr fontAlgn="base"/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Je úloha naučiť sa 					     štýl obrazu a 						     preniesť ho na iný 				      obraz</a:t>
            </a:r>
            <a:endParaRPr lang="sk-SK" sz="3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41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527" y="974448"/>
            <a:ext cx="5121955" cy="588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89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6. Kolorovanie obrazu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740747"/>
          </a:xfrm>
        </p:spPr>
        <p:txBody>
          <a:bodyPr>
            <a:normAutofit/>
          </a:bodyPr>
          <a:lstStyle/>
          <a:p>
            <a:pPr fontAlgn="base"/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Je úloha zafarbiť realisticky čiernobiely obraz</a:t>
            </a:r>
            <a:endParaRPr lang="sk-SK" sz="3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42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27" y="1615214"/>
            <a:ext cx="7380312" cy="489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19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7</a:t>
            </a:r>
            <a:r>
              <a:rPr lang="sk-SK" sz="5400" dirty="0" smtClean="0"/>
              <a:t>. Rekonštrukcia obrazu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740747"/>
          </a:xfrm>
        </p:spPr>
        <p:txBody>
          <a:bodyPr>
            <a:normAutofit/>
          </a:bodyPr>
          <a:lstStyle/>
          <a:p>
            <a:pPr fontAlgn="base"/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Je úloha doplniť chýbajúce alebo znehodnotené časti obrazu</a:t>
            </a:r>
            <a:endParaRPr lang="sk-SK" sz="3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43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10" y="2251873"/>
            <a:ext cx="9144000" cy="458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14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8. Syntéza obrazu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740747"/>
          </a:xfrm>
        </p:spPr>
        <p:txBody>
          <a:bodyPr>
            <a:normAutofit/>
          </a:bodyPr>
          <a:lstStyle/>
          <a:p>
            <a:pPr fontAlgn="base"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Je úloha generovať cielené modifikácie obrazu alebo úplne nové obrazy</a:t>
            </a:r>
          </a:p>
          <a:p>
            <a:pPr fontAlgn="base"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Modifikácie:</a:t>
            </a:r>
          </a:p>
          <a:p>
            <a:pPr lvl="1" fontAlgn="base">
              <a:spcBef>
                <a:spcPts val="6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Zmeniť štýl objektu v scéne</a:t>
            </a:r>
          </a:p>
          <a:p>
            <a:pPr lvl="1" fontAlgn="base">
              <a:spcBef>
                <a:spcPts val="6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Pridať objekt do scény</a:t>
            </a:r>
          </a:p>
          <a:p>
            <a:pPr lvl="1" fontAlgn="base">
              <a:spcBef>
                <a:spcPts val="6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Pridať tvár do scény</a:t>
            </a:r>
          </a:p>
          <a:p>
            <a:pPr fontAlgn="base"/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Generovanie nových obrazov:</a:t>
            </a:r>
          </a:p>
          <a:p>
            <a:pPr lvl="1" fontAlgn="base"/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Tvárí, šiat, kúpeľní apod. – už je to veľmi realistické</a:t>
            </a: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12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8. Syntéza obrazu 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740747"/>
          </a:xfrm>
        </p:spPr>
        <p:txBody>
          <a:bodyPr>
            <a:normAutofit/>
          </a:bodyPr>
          <a:lstStyle/>
          <a:p>
            <a:pPr fontAlgn="base"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Modifikácie:</a:t>
            </a: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45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1" y="1121391"/>
            <a:ext cx="6372200" cy="5736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63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8. Syntéza obrazu III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740747"/>
          </a:xfrm>
        </p:spPr>
        <p:txBody>
          <a:bodyPr>
            <a:normAutofit/>
          </a:bodyPr>
          <a:lstStyle/>
          <a:p>
            <a:pPr fontAlgn="base"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Generovanie:</a:t>
            </a: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46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24" y="1553748"/>
            <a:ext cx="7956376" cy="530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06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Sylabus prednášky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596731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sk-SK" sz="3600" dirty="0" smtClean="0">
                <a:latin typeface="+mj-lt"/>
              </a:rPr>
              <a:t>Úvod do PV: klasifikácia, klasické metódy a NS</a:t>
            </a: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+mj-lt"/>
              </a:rPr>
              <a:t>Učenie, trénovanie a optimalizácia</a:t>
            </a: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+mj-lt"/>
              </a:rPr>
              <a:t>Úvod do NS – plne prepojené, viacvrstvový perceptrón, spätné šírenie chyby</a:t>
            </a: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+mj-lt"/>
              </a:rPr>
              <a:t>Konvolučné neurónové siete (KNS) pre PV</a:t>
            </a: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+mj-lt"/>
              </a:rPr>
              <a:t>Trénovanie KNS – normalizácia, nastavenie hyperparametrov</a:t>
            </a: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Trénovanie KNS II – techniky optimalizácie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022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Sylabus </a:t>
            </a:r>
            <a:r>
              <a:rPr lang="sk-SK" sz="5400" dirty="0" smtClean="0"/>
              <a:t>prednášky 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3"/>
            <a:ext cx="9144000" cy="576064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sk-SK" sz="3600" dirty="0" smtClean="0">
                <a:latin typeface="+mj-lt"/>
              </a:rPr>
              <a:t>Architektúry hlbokých konvolučných NS – </a:t>
            </a:r>
            <a:r>
              <a:rPr lang="sk-SK" sz="3600" dirty="0" err="1" smtClean="0">
                <a:latin typeface="+mj-lt"/>
              </a:rPr>
              <a:t>AlexNet</a:t>
            </a:r>
            <a:r>
              <a:rPr lang="sk-SK" sz="3600" dirty="0" smtClean="0">
                <a:latin typeface="+mj-lt"/>
              </a:rPr>
              <a:t>, VGG, </a:t>
            </a:r>
            <a:r>
              <a:rPr lang="sk-SK" sz="3600" dirty="0" err="1" smtClean="0">
                <a:latin typeface="+mj-lt"/>
              </a:rPr>
              <a:t>GoogleLeNet</a:t>
            </a:r>
            <a:r>
              <a:rPr lang="sk-SK" sz="3600" dirty="0" smtClean="0">
                <a:latin typeface="+mj-lt"/>
              </a:rPr>
              <a:t>, </a:t>
            </a:r>
            <a:r>
              <a:rPr lang="sk-SK" sz="3600" dirty="0" err="1" smtClean="0">
                <a:latin typeface="+mj-lt"/>
              </a:rPr>
              <a:t>ResNet</a:t>
            </a:r>
            <a:r>
              <a:rPr lang="sk-SK" sz="3600" dirty="0" smtClean="0">
                <a:latin typeface="+mj-lt"/>
              </a:rPr>
              <a:t>, ...</a:t>
            </a:r>
          </a:p>
          <a:p>
            <a:pPr>
              <a:spcBef>
                <a:spcPts val="1200"/>
              </a:spcBef>
            </a:pPr>
            <a:r>
              <a:rPr lang="sk-SK" sz="3600" dirty="0" err="1" smtClean="0">
                <a:latin typeface="+mj-lt"/>
              </a:rPr>
              <a:t>Rekurentné</a:t>
            </a:r>
            <a:r>
              <a:rPr lang="sk-SK" sz="3600" dirty="0" smtClean="0">
                <a:latin typeface="+mj-lt"/>
              </a:rPr>
              <a:t> NS – RNN, LSTM, ...</a:t>
            </a: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+mj-lt"/>
              </a:rPr>
              <a:t>Detekcia a segmentácia objektov v obraze</a:t>
            </a: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+mj-lt"/>
              </a:rPr>
              <a:t>Generatívne modely NS – GAN, VAE, ...</a:t>
            </a: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+mj-lt"/>
              </a:rPr>
              <a:t>Vizualizácia a analýza činnosti NS</a:t>
            </a: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+mj-lt"/>
              </a:rPr>
              <a:t>Etika hlbokého učenia, vhodné vedecké postupy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11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Filozofia prednášky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832649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sk-SK" sz="3600" b="1" dirty="0" smtClean="0">
                <a:latin typeface="+mj-lt"/>
              </a:rPr>
              <a:t>Podrobný výklad</a:t>
            </a:r>
          </a:p>
          <a:p>
            <a:pPr lvl="1">
              <a:spcBef>
                <a:spcPts val="600"/>
              </a:spcBef>
            </a:pPr>
            <a:r>
              <a:rPr lang="sk-SK" sz="3400" dirty="0" smtClean="0">
                <a:latin typeface="+mj-lt"/>
              </a:rPr>
              <a:t>Porozumenie, ako tvoriť a trénovať neurónové siete úplne od začiatku </a:t>
            </a:r>
          </a:p>
          <a:p>
            <a:pPr>
              <a:spcBef>
                <a:spcPts val="1200"/>
              </a:spcBef>
            </a:pPr>
            <a:r>
              <a:rPr lang="sk-SK" sz="3600" b="1" dirty="0" smtClean="0">
                <a:latin typeface="+mj-lt"/>
              </a:rPr>
              <a:t>Praktický prístup</a:t>
            </a:r>
          </a:p>
          <a:p>
            <a:pPr lvl="1">
              <a:spcBef>
                <a:spcPts val="600"/>
              </a:spcBef>
            </a:pPr>
            <a:r>
              <a:rPr lang="sk-SK" sz="3400" dirty="0" smtClean="0">
                <a:latin typeface="+mj-lt"/>
              </a:rPr>
              <a:t>Sústredenie na praktické techniky pre </a:t>
            </a:r>
            <a:r>
              <a:rPr lang="sk-SK" sz="3400" dirty="0" err="1" smtClean="0">
                <a:latin typeface="+mj-lt"/>
              </a:rPr>
              <a:t>trénova</a:t>
            </a:r>
            <a:r>
              <a:rPr lang="sk-SK" sz="3400" dirty="0" smtClean="0">
                <a:latin typeface="+mj-lt"/>
              </a:rPr>
              <a:t>-nie sietí, vrátane aktuálnych SW nástrojov</a:t>
            </a:r>
          </a:p>
          <a:p>
            <a:pPr>
              <a:spcBef>
                <a:spcPts val="1200"/>
              </a:spcBef>
            </a:pPr>
            <a:r>
              <a:rPr lang="sk-SK" sz="3600" b="1" dirty="0" smtClean="0">
                <a:latin typeface="+mj-lt"/>
              </a:rPr>
              <a:t>Aktuálne poznatky</a:t>
            </a:r>
          </a:p>
          <a:p>
            <a:pPr lvl="1">
              <a:spcBef>
                <a:spcPts val="600"/>
              </a:spcBef>
            </a:pPr>
            <a:r>
              <a:rPr lang="sk-SK" sz="3400" dirty="0" smtClean="0">
                <a:latin typeface="+mj-lt"/>
              </a:rPr>
              <a:t>Väčšina materiálu v prednáške je založená na článkoch a poznatkoch za posledných 5 rokov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68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Podmienky ukončenia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476780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10</a:t>
            </a:r>
            <a:r>
              <a:rPr lang="sk-SK" sz="3600" dirty="0" smtClean="0">
                <a:latin typeface="+mj-lt"/>
              </a:rPr>
              <a:t>0 </a:t>
            </a:r>
            <a:r>
              <a:rPr lang="sk-SK" sz="3600" dirty="0">
                <a:latin typeface="+mj-lt"/>
              </a:rPr>
              <a:t>bodov </a:t>
            </a:r>
            <a:r>
              <a:rPr lang="sk-SK" sz="3600" dirty="0" smtClean="0">
                <a:latin typeface="+mj-lt"/>
              </a:rPr>
              <a:t>za písomnú a ústnu časť skúšky </a:t>
            </a:r>
            <a:endParaRPr lang="sk-SK" sz="3600" dirty="0">
              <a:latin typeface="+mj-lt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Na úspešné zvládnutie </a:t>
            </a:r>
            <a:r>
              <a:rPr lang="sk-SK" sz="3600" dirty="0" err="1" smtClean="0">
                <a:latin typeface="+mj-lt"/>
              </a:rPr>
              <a:t>treb</a:t>
            </a:r>
            <a:r>
              <a:rPr lang="sk-SK" sz="3600" dirty="0" err="1">
                <a:latin typeface="+mj-lt"/>
              </a:rPr>
              <a:t>a</a:t>
            </a:r>
            <a:r>
              <a:rPr lang="sk-SK" sz="3600" dirty="0" err="1" smtClean="0">
                <a:latin typeface="+mj-lt"/>
              </a:rPr>
              <a:t>aspoň</a:t>
            </a:r>
            <a:r>
              <a:rPr lang="sk-SK" sz="3600" dirty="0" smtClean="0">
                <a:latin typeface="+mj-lt"/>
              </a:rPr>
              <a:t> </a:t>
            </a:r>
            <a:r>
              <a:rPr lang="sk-SK" sz="3600" dirty="0">
                <a:latin typeface="+mj-lt"/>
              </a:rPr>
              <a:t>50% </a:t>
            </a:r>
            <a:endParaRPr lang="sk-SK" sz="3600" dirty="0" smtClean="0">
              <a:latin typeface="+mj-lt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50 b – E                        60 b – D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70 b – C                        80 b – B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90 b – </a:t>
            </a:r>
            <a:r>
              <a:rPr lang="sk-SK" sz="3600" dirty="0" smtClean="0">
                <a:latin typeface="+mj-lt"/>
              </a:rPr>
              <a:t>A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Odporúča sa praktikum z NSPV</a:t>
            </a:r>
            <a:endParaRPr lang="sk-SK" sz="36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93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Literatúra (voľne dostupná)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184576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sk-SK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Ian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Goodfellow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sk-SK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Yoshua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Bengio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sk-SK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Aaron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Courville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sk-SK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Deep</a:t>
            </a:r>
            <a:r>
              <a:rPr lang="sk-SK" sz="3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learning</a:t>
            </a:r>
            <a:r>
              <a:rPr lang="sk-SK" sz="36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MIT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Press, </a:t>
            </a:r>
            <a:r>
              <a:rPr lang="sk-SK" sz="2800" u="sng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</a:t>
            </a:r>
            <a:r>
              <a:rPr lang="sk-SK" sz="2800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://www.deeplearningbook.org/</a:t>
            </a:r>
            <a:endParaRPr lang="sk-SK" sz="2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Michael </a:t>
            </a:r>
            <a:r>
              <a:rPr lang="sk-SK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Nielsen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sk-SK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Neural</a:t>
            </a:r>
            <a:r>
              <a:rPr lang="sk-SK" sz="3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networks</a:t>
            </a:r>
            <a:r>
              <a:rPr lang="sk-SK" sz="3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sk-SK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deep</a:t>
            </a:r>
            <a:r>
              <a:rPr lang="sk-SK" sz="3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learning</a:t>
            </a:r>
            <a:r>
              <a:rPr lang="sk-SK" sz="36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k-SK" sz="2800" u="sng" dirty="0" smtClean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</a:t>
            </a:r>
            <a:r>
              <a:rPr lang="sk-SK" sz="2800" u="sng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://neuralnetworksanddeeplearning.com/</a:t>
            </a: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http://cs231n.stanford.edu/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Adrian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Rosebrock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sk-SK" sz="3600" b="1" dirty="0">
                <a:latin typeface="Calibri" panose="020F0502020204030204" pitchFamily="34" charset="0"/>
                <a:cs typeface="Calibri" panose="020F0502020204030204" pitchFamily="34" charset="0"/>
              </a:rPr>
              <a:t>Computer </a:t>
            </a:r>
            <a:r>
              <a:rPr lang="sk-SK" sz="36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vision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b="1" dirty="0"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sk-SK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deep</a:t>
            </a:r>
            <a:r>
              <a:rPr lang="sk-SK" sz="3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learning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k-SK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Resource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guide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62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Súvis s inými prednáškami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39"/>
          </a:xfrm>
        </p:spPr>
        <p:txBody>
          <a:bodyPr>
            <a:normAutofit fontScale="92500"/>
          </a:bodyPr>
          <a:lstStyle/>
          <a:p>
            <a:r>
              <a:rPr lang="sk-SK" sz="4000" b="1" dirty="0" smtClean="0">
                <a:latin typeface="+mj-lt"/>
              </a:rPr>
              <a:t>Blok S1: Počítačová grafika a videnie</a:t>
            </a:r>
          </a:p>
          <a:p>
            <a:pPr lvl="1"/>
            <a:r>
              <a:rPr lang="en-US" sz="2800" dirty="0" smtClean="0"/>
              <a:t>2-MPG-125/15</a:t>
            </a:r>
            <a:r>
              <a:rPr lang="sk-SK" sz="2800" dirty="0" smtClean="0"/>
              <a:t> 	</a:t>
            </a:r>
            <a:r>
              <a:rPr lang="sk-SK" sz="3800" dirty="0" smtClean="0">
                <a:latin typeface="+mj-lt"/>
              </a:rPr>
              <a:t>Počítačové videnie </a:t>
            </a:r>
          </a:p>
          <a:p>
            <a:pPr lvl="1"/>
            <a:r>
              <a:rPr lang="en-US" sz="2800" dirty="0" smtClean="0"/>
              <a:t>2-</a:t>
            </a:r>
            <a:r>
              <a:rPr lang="sk-SK" sz="2800" dirty="0" smtClean="0"/>
              <a:t>INF</a:t>
            </a:r>
            <a:r>
              <a:rPr lang="en-US" sz="2800" dirty="0" smtClean="0"/>
              <a:t>-1</a:t>
            </a:r>
            <a:r>
              <a:rPr lang="sk-SK" sz="2800" dirty="0" smtClean="0"/>
              <a:t>88</a:t>
            </a:r>
            <a:r>
              <a:rPr lang="en-US" sz="2800" dirty="0" smtClean="0"/>
              <a:t>/1</a:t>
            </a:r>
            <a:r>
              <a:rPr lang="sk-SK" sz="2800" dirty="0" smtClean="0"/>
              <a:t>7 	</a:t>
            </a:r>
            <a:r>
              <a:rPr lang="sk-SK" sz="3800" dirty="0" smtClean="0">
                <a:latin typeface="+mj-lt"/>
              </a:rPr>
              <a:t>Moderné techniky strojov. </a:t>
            </a:r>
            <a:r>
              <a:rPr lang="sk-SK" sz="3800" smtClean="0">
                <a:latin typeface="+mj-lt"/>
              </a:rPr>
              <a:t>učenia</a:t>
            </a:r>
            <a:endParaRPr lang="sk-SK" sz="3800" dirty="0" smtClean="0">
              <a:latin typeface="+mj-lt"/>
            </a:endParaRPr>
          </a:p>
          <a:p>
            <a:pPr lvl="1"/>
            <a:r>
              <a:rPr lang="en-US" sz="2800" dirty="0" smtClean="0"/>
              <a:t>2-AIN-1</a:t>
            </a:r>
            <a:r>
              <a:rPr lang="sk-SK" sz="2800" dirty="0" smtClean="0"/>
              <a:t>32</a:t>
            </a:r>
            <a:r>
              <a:rPr lang="en-US" sz="2800" dirty="0" smtClean="0"/>
              <a:t>/15</a:t>
            </a:r>
            <a:r>
              <a:rPr lang="sk-SK" sz="2800" dirty="0" smtClean="0"/>
              <a:t> 	</a:t>
            </a:r>
            <a:r>
              <a:rPr lang="sk-SK" sz="3800" dirty="0" smtClean="0">
                <a:latin typeface="+mj-lt"/>
              </a:rPr>
              <a:t>Neurónové siete</a:t>
            </a:r>
          </a:p>
          <a:p>
            <a:pPr lvl="1"/>
            <a:r>
              <a:rPr lang="en-US" sz="2800" dirty="0" smtClean="0"/>
              <a:t>2-AIN-204/10</a:t>
            </a:r>
            <a:r>
              <a:rPr lang="sk-SK" sz="2800" dirty="0" smtClean="0"/>
              <a:t> 	</a:t>
            </a:r>
            <a:r>
              <a:rPr lang="sk-SK" sz="3800" dirty="0" smtClean="0">
                <a:latin typeface="+mj-lt"/>
              </a:rPr>
              <a:t>Rozpoznávanie obrazcov </a:t>
            </a:r>
          </a:p>
          <a:p>
            <a:pPr lvl="1"/>
            <a:r>
              <a:rPr lang="en-US" sz="2800" dirty="0" smtClean="0"/>
              <a:t>2-AIN-223/15</a:t>
            </a:r>
            <a:r>
              <a:rPr lang="sk-SK" sz="2800" dirty="0" smtClean="0"/>
              <a:t> 	</a:t>
            </a:r>
            <a:r>
              <a:rPr lang="sk-SK" sz="3800" dirty="0" smtClean="0">
                <a:latin typeface="+mj-lt"/>
              </a:rPr>
              <a:t>Virtuálna a rozšírená realita</a:t>
            </a:r>
          </a:p>
          <a:p>
            <a:pPr lvl="1"/>
            <a:r>
              <a:rPr lang="en-US" sz="2800" dirty="0" smtClean="0"/>
              <a:t>2-</a:t>
            </a:r>
            <a:r>
              <a:rPr lang="sk-SK" sz="2800" dirty="0" smtClean="0"/>
              <a:t>AIN-255</a:t>
            </a:r>
            <a:r>
              <a:rPr lang="en-US" sz="2800" dirty="0" smtClean="0"/>
              <a:t>/</a:t>
            </a:r>
            <a:r>
              <a:rPr lang="sk-SK" sz="2800" dirty="0" smtClean="0"/>
              <a:t>15 	</a:t>
            </a:r>
            <a:r>
              <a:rPr lang="sk-SK" sz="3800" dirty="0" smtClean="0">
                <a:latin typeface="+mj-lt"/>
              </a:rPr>
              <a:t>Spracovanie videa</a:t>
            </a:r>
          </a:p>
          <a:p>
            <a:pPr lvl="1"/>
            <a:r>
              <a:rPr lang="en-US" sz="2800" dirty="0" smtClean="0"/>
              <a:t>2-AIN-</a:t>
            </a:r>
            <a:r>
              <a:rPr lang="sk-SK" sz="2800" dirty="0" smtClean="0"/>
              <a:t>233</a:t>
            </a:r>
            <a:r>
              <a:rPr lang="en-US" sz="2800" dirty="0" smtClean="0"/>
              <a:t>/00</a:t>
            </a:r>
            <a:r>
              <a:rPr lang="sk-SK" sz="2800" dirty="0" smtClean="0"/>
              <a:t> 	</a:t>
            </a:r>
            <a:r>
              <a:rPr lang="sk-SK" sz="3800" dirty="0" smtClean="0">
                <a:latin typeface="+mj-lt"/>
              </a:rPr>
              <a:t>Aplikácie počítačového videnia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Tím počítačového videnia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Vyučujúci: </a:t>
            </a:r>
          </a:p>
          <a:p>
            <a:pPr lvl="1">
              <a:spcBef>
                <a:spcPts val="600"/>
              </a:spcBef>
            </a:pPr>
            <a:r>
              <a:rPr lang="sk-SK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Doc. RNDr. Milan Ftáčnik, CSc. (I 4)</a:t>
            </a:r>
          </a:p>
          <a:p>
            <a:pPr lvl="1">
              <a:spcBef>
                <a:spcPts val="600"/>
              </a:spcBef>
            </a:pPr>
            <a:r>
              <a:rPr lang="sk-SK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RNDr. Zuzana Černeková, PhD. (I 3)</a:t>
            </a:r>
          </a:p>
          <a:p>
            <a:pPr>
              <a:spcBef>
                <a:spcPts val="1800"/>
              </a:spcBef>
            </a:pPr>
            <a:endParaRPr lang="sk-SK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Praktikum: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Ing. Viktor </a:t>
            </a:r>
            <a:r>
              <a:rPr lang="sk-SK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Kocur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(I 4)</a:t>
            </a:r>
          </a:p>
          <a:p>
            <a:pPr>
              <a:spcBef>
                <a:spcPts val="1800"/>
              </a:spcBef>
            </a:pPr>
            <a:endParaRPr lang="sk-SK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Ostatní členovia tímu: </a:t>
            </a:r>
          </a:p>
          <a:p>
            <a:pPr>
              <a:spcBef>
                <a:spcPts val="1800"/>
              </a:spcBef>
            </a:pPr>
            <a:r>
              <a:rPr lang="sk-SK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Doc. RNDr. Elena Šikudová, PhD.       RNDr. Zuzana </a:t>
            </a:r>
            <a:r>
              <a:rPr lang="sk-SK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Berger</a:t>
            </a:r>
            <a:r>
              <a:rPr lang="sk-SK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Haladová, PhD. </a:t>
            </a:r>
            <a:r>
              <a:rPr lang="sk-SK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sk-SK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RNDr</a:t>
            </a:r>
            <a:r>
              <a:rPr lang="sk-SK" sz="1200" dirty="0">
                <a:latin typeface="Calibri" panose="020F0502020204030204" pitchFamily="34" charset="0"/>
                <a:cs typeface="Calibri" panose="020F0502020204030204" pitchFamily="34" charset="0"/>
              </a:rPr>
              <a:t>. Paula </a:t>
            </a:r>
            <a:r>
              <a:rPr lang="sk-SK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Budzáková</a:t>
            </a:r>
            <a:r>
              <a:rPr lang="sk-SK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lang="sk-SK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Mg</a:t>
            </a:r>
            <a:r>
              <a:rPr lang="sk-SK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sk-SK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sk-SK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Dana </a:t>
            </a:r>
            <a:r>
              <a:rPr lang="sk-SK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Škorvánková</a:t>
            </a:r>
            <a:endParaRPr lang="sk-SK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53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707" y="1124744"/>
            <a:ext cx="1447670" cy="1772816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1124744"/>
            <a:ext cx="1403678" cy="1782548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707" y="3068960"/>
            <a:ext cx="1364507" cy="1642239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640" y="5191574"/>
            <a:ext cx="1215728" cy="1367018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668" y="5191573"/>
            <a:ext cx="1341810" cy="1329829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754" y="5191573"/>
            <a:ext cx="1030691" cy="1329829"/>
          </a:xfrm>
          <a:prstGeom prst="rect">
            <a:avLst/>
          </a:prstGeom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545" y="5191573"/>
            <a:ext cx="1375589" cy="136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22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2513</TotalTime>
  <Words>1944</Words>
  <Application>Microsoft Office PowerPoint</Application>
  <PresentationFormat>Prezentácia na obrazovke (4:3)</PresentationFormat>
  <Paragraphs>375</Paragraphs>
  <Slides>53</Slides>
  <Notes>52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53</vt:i4>
      </vt:variant>
    </vt:vector>
  </HeadingPairs>
  <TitlesOfParts>
    <vt:vector size="58" baseType="lpstr">
      <vt:lpstr>Arial</vt:lpstr>
      <vt:lpstr>Calibri</vt:lpstr>
      <vt:lpstr>Constantia</vt:lpstr>
      <vt:lpstr>Wingdings 2</vt:lpstr>
      <vt:lpstr>Flow</vt:lpstr>
      <vt:lpstr>Neurónové siete  pre počítačové videnie šk.r. 2020-21</vt:lpstr>
      <vt:lpstr>Štruktúra dnešnej prednášky </vt:lpstr>
      <vt:lpstr>Počítačové videnie</vt:lpstr>
      <vt:lpstr>PV je interdisciplinárna oblasť</vt:lpstr>
      <vt:lpstr>Množstvo vizuálnych dát</vt:lpstr>
      <vt:lpstr>Zameranie celej prednášky</vt:lpstr>
      <vt:lpstr>Ukážky iných úloh</vt:lpstr>
      <vt:lpstr>Stručná história PV</vt:lpstr>
      <vt:lpstr>Prvé pokusy so snímaním</vt:lpstr>
      <vt:lpstr>Skúmanie mechanizmu videnia </vt:lpstr>
      <vt:lpstr>Svet geometrických útvarov</vt:lpstr>
      <vt:lpstr>„Jednoduchosť“ úlohy, 1966 </vt:lpstr>
      <vt:lpstr>David Marr, 1970</vt:lpstr>
      <vt:lpstr>Stupne vizuálnej reprezentácie</vt:lpstr>
      <vt:lpstr>Spôsob reprezentácie</vt:lpstr>
      <vt:lpstr>Segmentácia obrazu</vt:lpstr>
      <vt:lpstr>Rozpoznávanie tvárí</vt:lpstr>
      <vt:lpstr>Príznakové metódy</vt:lpstr>
      <vt:lpstr>Histogram gradientov</vt:lpstr>
      <vt:lpstr>PASCAL Visual Object Challenge</vt:lpstr>
      <vt:lpstr>ImageNet</vt:lpstr>
      <vt:lpstr>ILSVRC</vt:lpstr>
      <vt:lpstr>Výsledky ISLVRC</vt:lpstr>
      <vt:lpstr>Výsledky ISLVRC II</vt:lpstr>
      <vt:lpstr>Hlboké neurónové siete</vt:lpstr>
      <vt:lpstr>Čo pomohlo, že sa siete presadili</vt:lpstr>
      <vt:lpstr>Kľúčové komponenty úspechu</vt:lpstr>
      <vt:lpstr>Porovnanie 1998 a 2012</vt:lpstr>
      <vt:lpstr>Nárast výpočtovej sily</vt:lpstr>
      <vt:lpstr>Nárast výpočtovej sily II</vt:lpstr>
      <vt:lpstr>Stačí to na počítačové videnie?</vt:lpstr>
      <vt:lpstr>Príklady zložitejších úloh</vt:lpstr>
      <vt:lpstr>Príklady zložitejších úloh II</vt:lpstr>
      <vt:lpstr>Príklady zložitejších úloh II</vt:lpstr>
      <vt:lpstr>PV môže zlepšiť náš život</vt:lpstr>
      <vt:lpstr>1. Klasifikácia obrazu</vt:lpstr>
      <vt:lpstr>1. Klasifikácia obrazu II</vt:lpstr>
      <vt:lpstr>2. Klasifikácia obrazu s lokalizáciou</vt:lpstr>
      <vt:lpstr>3. Detekcia objektu</vt:lpstr>
      <vt:lpstr>4. Segmentácia objektov</vt:lpstr>
      <vt:lpstr>5. Prenos štýlu</vt:lpstr>
      <vt:lpstr>6. Kolorovanie obrazu</vt:lpstr>
      <vt:lpstr>7. Rekonštrukcia obrazu</vt:lpstr>
      <vt:lpstr>8. Syntéza obrazu</vt:lpstr>
      <vt:lpstr>8. Syntéza obrazu II</vt:lpstr>
      <vt:lpstr>8. Syntéza obrazu III</vt:lpstr>
      <vt:lpstr>Sylabus prednášky</vt:lpstr>
      <vt:lpstr>Sylabus prednášky II</vt:lpstr>
      <vt:lpstr>Filozofia prednášky</vt:lpstr>
      <vt:lpstr>Podmienky ukončenia</vt:lpstr>
      <vt:lpstr>Literatúra (voľne dostupná)</vt:lpstr>
      <vt:lpstr>Súvis s inými prednáškami</vt:lpstr>
      <vt:lpstr>Tím počítačového videnia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Milan Ftáčnik</cp:lastModifiedBy>
  <cp:revision>209</cp:revision>
  <dcterms:created xsi:type="dcterms:W3CDTF">2015-07-27T05:27:08Z</dcterms:created>
  <dcterms:modified xsi:type="dcterms:W3CDTF">2020-09-20T19:00:42Z</dcterms:modified>
</cp:coreProperties>
</file>