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68" r:id="rId1"/>
  </p:sldMasterIdLst>
  <p:notesMasterIdLst>
    <p:notesMasterId r:id="rId83"/>
  </p:notesMasterIdLst>
  <p:sldIdLst>
    <p:sldId id="256" r:id="rId2"/>
    <p:sldId id="736" r:id="rId3"/>
    <p:sldId id="888" r:id="rId4"/>
    <p:sldId id="887" r:id="rId5"/>
    <p:sldId id="886" r:id="rId6"/>
    <p:sldId id="885" r:id="rId7"/>
    <p:sldId id="866" r:id="rId8"/>
    <p:sldId id="893" r:id="rId9"/>
    <p:sldId id="883" r:id="rId10"/>
    <p:sldId id="892" r:id="rId11"/>
    <p:sldId id="894" r:id="rId12"/>
    <p:sldId id="891" r:id="rId13"/>
    <p:sldId id="890" r:id="rId14"/>
    <p:sldId id="889" r:id="rId15"/>
    <p:sldId id="898" r:id="rId16"/>
    <p:sldId id="897" r:id="rId17"/>
    <p:sldId id="900" r:id="rId18"/>
    <p:sldId id="896" r:id="rId19"/>
    <p:sldId id="905" r:id="rId20"/>
    <p:sldId id="904" r:id="rId21"/>
    <p:sldId id="908" r:id="rId22"/>
    <p:sldId id="907" r:id="rId23"/>
    <p:sldId id="906" r:id="rId24"/>
    <p:sldId id="909" r:id="rId25"/>
    <p:sldId id="910" r:id="rId26"/>
    <p:sldId id="911" r:id="rId27"/>
    <p:sldId id="912" r:id="rId28"/>
    <p:sldId id="913" r:id="rId29"/>
    <p:sldId id="914" r:id="rId30"/>
    <p:sldId id="915" r:id="rId31"/>
    <p:sldId id="903" r:id="rId32"/>
    <p:sldId id="916" r:id="rId33"/>
    <p:sldId id="902" r:id="rId34"/>
    <p:sldId id="917" r:id="rId35"/>
    <p:sldId id="922" r:id="rId36"/>
    <p:sldId id="921" r:id="rId37"/>
    <p:sldId id="923" r:id="rId38"/>
    <p:sldId id="924" r:id="rId39"/>
    <p:sldId id="920" r:id="rId40"/>
    <p:sldId id="919" r:id="rId41"/>
    <p:sldId id="918" r:id="rId42"/>
    <p:sldId id="925" r:id="rId43"/>
    <p:sldId id="927" r:id="rId44"/>
    <p:sldId id="926" r:id="rId45"/>
    <p:sldId id="930" r:id="rId46"/>
    <p:sldId id="931" r:id="rId47"/>
    <p:sldId id="929" r:id="rId48"/>
    <p:sldId id="932" r:id="rId49"/>
    <p:sldId id="933" r:id="rId50"/>
    <p:sldId id="934" r:id="rId51"/>
    <p:sldId id="928" r:id="rId52"/>
    <p:sldId id="935" r:id="rId53"/>
    <p:sldId id="936" r:id="rId54"/>
    <p:sldId id="901" r:id="rId55"/>
    <p:sldId id="937" r:id="rId56"/>
    <p:sldId id="938" r:id="rId57"/>
    <p:sldId id="939" r:id="rId58"/>
    <p:sldId id="940" r:id="rId59"/>
    <p:sldId id="942" r:id="rId60"/>
    <p:sldId id="941" r:id="rId61"/>
    <p:sldId id="943" r:id="rId62"/>
    <p:sldId id="884" r:id="rId63"/>
    <p:sldId id="948" r:id="rId64"/>
    <p:sldId id="947" r:id="rId65"/>
    <p:sldId id="946" r:id="rId66"/>
    <p:sldId id="950" r:id="rId67"/>
    <p:sldId id="949" r:id="rId68"/>
    <p:sldId id="951" r:id="rId69"/>
    <p:sldId id="945" r:id="rId70"/>
    <p:sldId id="954" r:id="rId71"/>
    <p:sldId id="953" r:id="rId72"/>
    <p:sldId id="952" r:id="rId73"/>
    <p:sldId id="957" r:id="rId74"/>
    <p:sldId id="958" r:id="rId75"/>
    <p:sldId id="956" r:id="rId76"/>
    <p:sldId id="960" r:id="rId77"/>
    <p:sldId id="959" r:id="rId78"/>
    <p:sldId id="955" r:id="rId79"/>
    <p:sldId id="962" r:id="rId80"/>
    <p:sldId id="961" r:id="rId81"/>
    <p:sldId id="944" r:id="rId8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40FE6"/>
    <a:srgbClr val="00FF00"/>
    <a:srgbClr val="1D0BA5"/>
    <a:srgbClr val="290FC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Štýl s motívom 1 - zvýrazneni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2320" autoAdjust="0"/>
    <p:restoredTop sz="77184" autoAdjust="0"/>
  </p:normalViewPr>
  <p:slideViewPr>
    <p:cSldViewPr>
      <p:cViewPr varScale="1">
        <p:scale>
          <a:sx n="85" d="100"/>
          <a:sy n="85" d="100"/>
        </p:scale>
        <p:origin x="-22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8691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84701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Weights are scaled to 0-255 to be able to </a:t>
            </a:r>
            <a:r>
              <a:rPr lang="en-US" dirty="0" err="1" smtClean="0"/>
              <a:t>visualise</a:t>
            </a:r>
            <a:r>
              <a:rPr lang="en-US" dirty="0" smtClean="0"/>
              <a:t> them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01848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t-SNE non linear</a:t>
            </a:r>
            <a:r>
              <a:rPr lang="en-US" baseline="0" dirty="0" smtClean="0"/>
              <a:t> reduction method</a:t>
            </a:r>
          </a:p>
          <a:p>
            <a:r>
              <a:rPr lang="en-US" baseline="0" dirty="0" err="1" smtClean="0"/>
              <a:t>Mnist</a:t>
            </a:r>
            <a:r>
              <a:rPr lang="en-US" baseline="0" dirty="0" smtClean="0"/>
              <a:t> dataset digits</a:t>
            </a:r>
          </a:p>
          <a:p>
            <a:r>
              <a:rPr lang="en-US" baseline="0" dirty="0" err="1" smtClean="0"/>
              <a:t>Klastre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zodpovedaju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cisliciam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841840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Image Net classifier</a:t>
            </a:r>
          </a:p>
          <a:p>
            <a:endParaRPr lang="en-US" dirty="0" smtClean="0"/>
          </a:p>
          <a:p>
            <a:r>
              <a:rPr lang="en-US" dirty="0" smtClean="0"/>
              <a:t>Run many</a:t>
            </a:r>
            <a:r>
              <a:rPr lang="en-US" baseline="0" dirty="0" smtClean="0"/>
              <a:t> images through net , collect the 4096 dim features vector, run </a:t>
            </a:r>
            <a:r>
              <a:rPr lang="en-US" baseline="0" dirty="0" err="1" smtClean="0"/>
              <a:t>tSNE</a:t>
            </a:r>
            <a:r>
              <a:rPr lang="en-US" baseline="0" dirty="0" smtClean="0"/>
              <a:t> to reduce it to 2 dim , lay a grid and </a:t>
            </a:r>
            <a:r>
              <a:rPr lang="en-US" baseline="0" dirty="0" err="1" smtClean="0"/>
              <a:t>vizualize</a:t>
            </a:r>
            <a:r>
              <a:rPr lang="en-US" baseline="0" dirty="0" smtClean="0"/>
              <a:t> the images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Zda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ze</a:t>
            </a:r>
            <a:r>
              <a:rPr lang="en-US" dirty="0" smtClean="0"/>
              <a:t> </a:t>
            </a:r>
            <a:r>
              <a:rPr lang="en-US" dirty="0" err="1" smtClean="0"/>
              <a:t>jeden</a:t>
            </a:r>
            <a:r>
              <a:rPr lang="en-US" dirty="0" smtClean="0"/>
              <a:t> neuron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aktivuje</a:t>
            </a:r>
            <a:r>
              <a:rPr lang="en-US" dirty="0" smtClean="0"/>
              <a:t> </a:t>
            </a:r>
            <a:r>
              <a:rPr lang="en-US" dirty="0" err="1" smtClean="0"/>
              <a:t>pri</a:t>
            </a:r>
            <a:r>
              <a:rPr lang="en-US" dirty="0" smtClean="0"/>
              <a:t> </a:t>
            </a:r>
            <a:r>
              <a:rPr lang="en-US" dirty="0" err="1" smtClean="0"/>
              <a:t>detekcii</a:t>
            </a:r>
            <a:r>
              <a:rPr lang="en-US" dirty="0" smtClean="0"/>
              <a:t> </a:t>
            </a:r>
            <a:r>
              <a:rPr lang="en-US" dirty="0" err="1" smtClean="0"/>
              <a:t>tvare</a:t>
            </a:r>
            <a:r>
              <a:rPr lang="en-US" dirty="0" smtClean="0"/>
              <a:t> / </a:t>
            </a:r>
            <a:r>
              <a:rPr lang="en-US" dirty="0" err="1" smtClean="0"/>
              <a:t>farby</a:t>
            </a:r>
            <a:r>
              <a:rPr lang="en-US" dirty="0" smtClean="0"/>
              <a:t> </a:t>
            </a:r>
            <a:r>
              <a:rPr lang="en-US" dirty="0" err="1" smtClean="0"/>
              <a:t>pokozky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Hladame</a:t>
            </a:r>
            <a:r>
              <a:rPr lang="en-US" dirty="0" smtClean="0"/>
              <a:t> </a:t>
            </a:r>
            <a:r>
              <a:rPr lang="en-US" dirty="0" err="1" smtClean="0"/>
              <a:t>ktore</a:t>
            </a:r>
            <a:r>
              <a:rPr lang="en-US" dirty="0" smtClean="0"/>
              <a:t> </a:t>
            </a:r>
            <a:r>
              <a:rPr lang="en-US" dirty="0" err="1" smtClean="0"/>
              <a:t>casti</a:t>
            </a:r>
            <a:r>
              <a:rPr lang="en-US" dirty="0" smtClean="0"/>
              <a:t> </a:t>
            </a:r>
            <a:r>
              <a:rPr lang="en-US" dirty="0" err="1" smtClean="0"/>
              <a:t>obrazu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dolezite</a:t>
            </a:r>
            <a:r>
              <a:rPr lang="en-US" dirty="0" smtClean="0"/>
              <a:t> pre </a:t>
            </a:r>
            <a:r>
              <a:rPr lang="en-US" dirty="0" err="1" smtClean="0"/>
              <a:t>rozhodovanie</a:t>
            </a:r>
            <a:r>
              <a:rPr lang="en-US" dirty="0" smtClean="0"/>
              <a:t> </a:t>
            </a:r>
            <a:r>
              <a:rPr lang="en-US" dirty="0" err="1" smtClean="0"/>
              <a:t>siete</a:t>
            </a:r>
            <a:r>
              <a:rPr lang="en-US" dirty="0" smtClean="0"/>
              <a:t> co je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obrazku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Postupne</a:t>
            </a:r>
            <a:r>
              <a:rPr lang="en-US" dirty="0" smtClean="0"/>
              <a:t> </a:t>
            </a:r>
            <a:r>
              <a:rPr lang="en-US" dirty="0" err="1" smtClean="0"/>
              <a:t>zakryvam</a:t>
            </a:r>
            <a:r>
              <a:rPr lang="en-US" dirty="0" smtClean="0"/>
              <a:t> </a:t>
            </a:r>
            <a:r>
              <a:rPr lang="en-US" dirty="0" err="1" smtClean="0"/>
              <a:t>casti</a:t>
            </a:r>
            <a:r>
              <a:rPr lang="en-US" dirty="0" smtClean="0"/>
              <a:t> </a:t>
            </a:r>
            <a:r>
              <a:rPr lang="en-US" dirty="0" err="1" smtClean="0"/>
              <a:t>obrazka</a:t>
            </a:r>
            <a:r>
              <a:rPr lang="en-US" dirty="0" smtClean="0"/>
              <a:t> a </a:t>
            </a:r>
            <a:r>
              <a:rPr lang="en-US" dirty="0" err="1" smtClean="0"/>
              <a:t>ukladam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</a:t>
            </a:r>
            <a:r>
              <a:rPr lang="en-US" baseline="0" dirty="0" smtClean="0"/>
              <a:t> pre </a:t>
            </a:r>
            <a:r>
              <a:rPr lang="en-US" baseline="0" dirty="0" err="1" smtClean="0"/>
              <a:t>danu</a:t>
            </a:r>
            <a:r>
              <a:rPr lang="en-US" baseline="0" dirty="0" smtClean="0"/>
              <a:t> cast </a:t>
            </a:r>
            <a:r>
              <a:rPr lang="en-US" baseline="0" dirty="0" err="1" smtClean="0"/>
              <a:t>pravdepodobnost</a:t>
            </a:r>
            <a:r>
              <a:rPr lang="en-US" baseline="0" dirty="0" smtClean="0"/>
              <a:t> s </a:t>
            </a:r>
            <a:r>
              <a:rPr lang="en-US" baseline="0" dirty="0" err="1" smtClean="0"/>
              <a:t>akou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bol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obrazok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zatriedeny</a:t>
            </a:r>
            <a:r>
              <a:rPr lang="en-US" baseline="0" dirty="0" smtClean="0"/>
              <a:t> do </a:t>
            </a:r>
            <a:r>
              <a:rPr lang="en-US" baseline="0" dirty="0" err="1" smtClean="0"/>
              <a:t>spravnej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kategorie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Ked </a:t>
            </a:r>
            <a:r>
              <a:rPr lang="en-US" baseline="0" dirty="0" err="1" smtClean="0"/>
              <a:t>prekryjem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cervene</a:t>
            </a:r>
            <a:r>
              <a:rPr lang="en-US" baseline="0" dirty="0" smtClean="0"/>
              <a:t> – </a:t>
            </a:r>
            <a:r>
              <a:rPr lang="en-US" baseline="0" dirty="0" err="1" smtClean="0"/>
              <a:t>cierne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casti</a:t>
            </a:r>
            <a:r>
              <a:rPr lang="en-US" baseline="0" dirty="0" smtClean="0"/>
              <a:t> z heat </a:t>
            </a:r>
            <a:r>
              <a:rPr lang="en-US" baseline="0" dirty="0" err="1" smtClean="0"/>
              <a:t>mapy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pravdepodobnost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rapidne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klesla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tj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dolezite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 </a:t>
            </a:r>
            <a:r>
              <a:rPr lang="en-US" dirty="0" err="1" smtClean="0"/>
              <a:t>kazdy</a:t>
            </a:r>
            <a:r>
              <a:rPr lang="en-US" dirty="0" smtClean="0"/>
              <a:t> pixel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obrazku</a:t>
            </a:r>
            <a:r>
              <a:rPr lang="en-US" dirty="0" smtClean="0"/>
              <a:t> </a:t>
            </a:r>
            <a:r>
              <a:rPr lang="en-US" dirty="0" err="1" smtClean="0"/>
              <a:t>nam</a:t>
            </a:r>
            <a:r>
              <a:rPr lang="en-US" dirty="0" smtClean="0"/>
              <a:t> </a:t>
            </a:r>
            <a:r>
              <a:rPr lang="en-US" dirty="0" err="1" smtClean="0"/>
              <a:t>povie</a:t>
            </a:r>
            <a:r>
              <a:rPr lang="en-US" dirty="0" smtClean="0"/>
              <a:t> </a:t>
            </a:r>
            <a:r>
              <a:rPr lang="en-US" dirty="0" err="1" smtClean="0"/>
              <a:t>ako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velmi</a:t>
            </a:r>
            <a:r>
              <a:rPr lang="en-US" baseline="0" dirty="0" smtClean="0"/>
              <a:t> je </a:t>
            </a:r>
            <a:r>
              <a:rPr lang="en-US" baseline="0" dirty="0" err="1" smtClean="0"/>
              <a:t>dolezity</a:t>
            </a:r>
            <a:r>
              <a:rPr lang="en-US" baseline="0" dirty="0" smtClean="0"/>
              <a:t> pre </a:t>
            </a:r>
            <a:r>
              <a:rPr lang="en-US" baseline="0" dirty="0" err="1" smtClean="0"/>
              <a:t>rozhodovanie</a:t>
            </a:r>
            <a:r>
              <a:rPr lang="en-US" baseline="0" dirty="0" smtClean="0"/>
              <a:t>, </a:t>
            </a:r>
          </a:p>
          <a:p>
            <a:r>
              <a:rPr lang="en-US" baseline="0" dirty="0" err="1" smtClean="0"/>
              <a:t>Tj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Ak</a:t>
            </a:r>
            <a:r>
              <a:rPr lang="en-US" baseline="0" dirty="0" smtClean="0"/>
              <a:t> ho </a:t>
            </a:r>
            <a:r>
              <a:rPr lang="en-US" baseline="0" dirty="0" err="1" smtClean="0"/>
              <a:t>trochu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smenim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ako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velmi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zmeni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skore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klasifikacii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tohto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obrazka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Guided </a:t>
            </a:r>
            <a:r>
              <a:rPr lang="en-US" dirty="0" err="1" smtClean="0"/>
              <a:t>backprop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povie</a:t>
            </a:r>
            <a:r>
              <a:rPr lang="en-US" dirty="0" smtClean="0"/>
              <a:t> </a:t>
            </a:r>
            <a:r>
              <a:rPr lang="en-US" dirty="0" err="1" smtClean="0"/>
              <a:t>presne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ktore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casti</a:t>
            </a:r>
            <a:r>
              <a:rPr lang="en-US" baseline="0" dirty="0" smtClean="0"/>
              <a:t> z </a:t>
            </a:r>
            <a:r>
              <a:rPr lang="en-US" baseline="0" dirty="0" err="1" smtClean="0"/>
              <a:t>tych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patchov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dolezite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Doteraz</a:t>
            </a:r>
            <a:r>
              <a:rPr lang="en-US" dirty="0" smtClean="0"/>
              <a:t> </a:t>
            </a:r>
            <a:r>
              <a:rPr lang="en-US" dirty="0" err="1" smtClean="0"/>
              <a:t>sme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pozerali</a:t>
            </a:r>
            <a:r>
              <a:rPr lang="en-US" dirty="0" smtClean="0"/>
              <a:t> </a:t>
            </a:r>
            <a:r>
              <a:rPr lang="en-US" dirty="0" err="1" smtClean="0"/>
              <a:t>ktora</a:t>
            </a:r>
            <a:r>
              <a:rPr lang="en-US" dirty="0" smtClean="0"/>
              <a:t> cast </a:t>
            </a:r>
            <a:r>
              <a:rPr lang="en-US" dirty="0" err="1" smtClean="0"/>
              <a:t>daneho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vstupneho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obrazka</a:t>
            </a:r>
            <a:r>
              <a:rPr lang="en-US" baseline="0" dirty="0" smtClean="0"/>
              <a:t> ma </a:t>
            </a:r>
            <a:r>
              <a:rPr lang="en-US" baseline="0" dirty="0" err="1" smtClean="0"/>
              <a:t>aky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vplyv</a:t>
            </a:r>
            <a:endParaRPr lang="en-US" baseline="0" dirty="0" smtClean="0"/>
          </a:p>
          <a:p>
            <a:r>
              <a:rPr lang="en-US" baseline="0" dirty="0" err="1" smtClean="0"/>
              <a:t>Teraz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pozrieme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ktory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obraz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vseobecne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najviac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aktivuje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dany</a:t>
            </a:r>
            <a:r>
              <a:rPr lang="en-US" baseline="0" dirty="0" smtClean="0"/>
              <a:t> neuron </a:t>
            </a:r>
            <a:r>
              <a:rPr lang="en-US" baseline="0" dirty="0" err="1" smtClean="0"/>
              <a:t>tj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Syntetizujeme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obrazy</a:t>
            </a:r>
            <a:endParaRPr lang="en-US" baseline="0" dirty="0" smtClean="0"/>
          </a:p>
          <a:p>
            <a:r>
              <a:rPr lang="en-US" baseline="0" dirty="0" smtClean="0"/>
              <a:t>Gradient descent </a:t>
            </a:r>
            <a:r>
              <a:rPr lang="en-US" baseline="0" dirty="0" err="1" smtClean="0"/>
              <a:t>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minimalizovanie</a:t>
            </a:r>
            <a:r>
              <a:rPr lang="en-US" baseline="0" dirty="0" smtClean="0"/>
              <a:t> loss </a:t>
            </a:r>
            <a:r>
              <a:rPr lang="en-US" baseline="0" dirty="0" err="1" smtClean="0"/>
              <a:t>funkcie</a:t>
            </a:r>
            <a:endParaRPr lang="en-US" baseline="0" dirty="0" smtClean="0"/>
          </a:p>
          <a:p>
            <a:r>
              <a:rPr lang="en-US" baseline="0" dirty="0" err="1" smtClean="0"/>
              <a:t>Teraz</a:t>
            </a:r>
            <a:r>
              <a:rPr lang="en-US" baseline="0" dirty="0" smtClean="0"/>
              <a:t> </a:t>
            </a:r>
            <a:r>
              <a:rPr lang="en-US" baseline="0" dirty="0" err="1" smtClean="0"/>
              <a:t>zafixujeme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vahy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filtroch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urobime</a:t>
            </a:r>
            <a:r>
              <a:rPr lang="en-US" baseline="0" dirty="0" smtClean="0"/>
              <a:t> gradient ascent </a:t>
            </a:r>
            <a:r>
              <a:rPr lang="en-US" baseline="0" dirty="0" err="1" smtClean="0"/>
              <a:t>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pixloch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obrazu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aby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sme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maximalizovali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skore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nejakeho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vnutorneho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neuronu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alebo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triedy</a:t>
            </a:r>
            <a:endParaRPr lang="en-US" baseline="0" dirty="0" smtClean="0"/>
          </a:p>
          <a:p>
            <a:r>
              <a:rPr lang="en-US" baseline="0" dirty="0" err="1" smtClean="0"/>
              <a:t>Nemenime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vahy</a:t>
            </a:r>
            <a:r>
              <a:rPr lang="en-US" baseline="0" dirty="0" smtClean="0"/>
              <a:t> ale </a:t>
            </a:r>
            <a:r>
              <a:rPr lang="en-US" baseline="0" dirty="0" err="1" smtClean="0"/>
              <a:t>hodnoty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pixlov</a:t>
            </a:r>
            <a:endParaRPr lang="en-US" baseline="0" dirty="0" smtClean="0"/>
          </a:p>
          <a:p>
            <a:r>
              <a:rPr lang="en-US" baseline="0" dirty="0" err="1" smtClean="0"/>
              <a:t>Regularizer</a:t>
            </a:r>
            <a:r>
              <a:rPr lang="en-US" baseline="0" dirty="0" smtClean="0"/>
              <a:t> – </a:t>
            </a:r>
            <a:r>
              <a:rPr lang="en-US" baseline="0" dirty="0" err="1" smtClean="0"/>
              <a:t>aby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nepreucil</a:t>
            </a:r>
            <a:r>
              <a:rPr lang="en-US" baseline="0" dirty="0" smtClean="0"/>
              <a:t> a </a:t>
            </a:r>
            <a:r>
              <a:rPr lang="en-US" baseline="0" dirty="0" err="1" smtClean="0"/>
              <a:t>aby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sme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dostali</a:t>
            </a:r>
            <a:r>
              <a:rPr lang="en-US" baseline="0" dirty="0" smtClean="0"/>
              <a:t> natural image, </a:t>
            </a:r>
            <a:r>
              <a:rPr lang="en-US" baseline="0" dirty="0" err="1" smtClean="0"/>
              <a:t>tj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chceme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statistiky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nachadzaju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normalnych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obrazoch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Vypocitam</a:t>
            </a:r>
            <a:r>
              <a:rPr lang="en-US" dirty="0" smtClean="0"/>
              <a:t> </a:t>
            </a:r>
            <a:r>
              <a:rPr lang="en-US" dirty="0" err="1" smtClean="0"/>
              <a:t>skore</a:t>
            </a:r>
            <a:r>
              <a:rPr lang="en-US" dirty="0" smtClean="0"/>
              <a:t> pre class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alebo</a:t>
            </a:r>
            <a:r>
              <a:rPr lang="en-US" baseline="0" dirty="0" smtClean="0"/>
              <a:t> pre </a:t>
            </a:r>
            <a:r>
              <a:rPr lang="en-US" baseline="0" dirty="0" err="1" smtClean="0"/>
              <a:t>nejaky</a:t>
            </a:r>
            <a:r>
              <a:rPr lang="en-US" baseline="0" dirty="0" smtClean="0"/>
              <a:t> neuron </a:t>
            </a:r>
            <a:r>
              <a:rPr lang="en-US" baseline="0" dirty="0" err="1" smtClean="0"/>
              <a:t>ktory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zaujima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err="1" smtClean="0"/>
              <a:t>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nepouzijem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regularizer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obraz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sice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maximalizuje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skore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vybraneho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neuronu</a:t>
            </a:r>
            <a:r>
              <a:rPr lang="en-US" baseline="0" dirty="0" smtClean="0"/>
              <a:t> ale </a:t>
            </a:r>
            <a:r>
              <a:rPr lang="en-US" baseline="0" dirty="0" err="1" smtClean="0"/>
              <a:t>nevyzera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ako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obraz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skor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ako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nejaky</a:t>
            </a:r>
            <a:r>
              <a:rPr lang="en-US" baseline="0" dirty="0" smtClean="0"/>
              <a:t> sum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Gaussian blur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napriklad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aby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bol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hladky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prechod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medzi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pixlami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 </a:t>
            </a:r>
            <a:r>
              <a:rPr lang="en-US" dirty="0" err="1" smtClean="0"/>
              <a:t>obrazky</a:t>
            </a:r>
            <a:r>
              <a:rPr lang="en-US" dirty="0" smtClean="0"/>
              <a:t> pre </a:t>
            </a:r>
            <a:r>
              <a:rPr lang="en-US" dirty="0" err="1" smtClean="0"/>
              <a:t>kazde</a:t>
            </a:r>
            <a:r>
              <a:rPr lang="en-US" dirty="0" smtClean="0"/>
              <a:t> – 4 </a:t>
            </a:r>
            <a:r>
              <a:rPr lang="en-US" dirty="0" err="1" smtClean="0"/>
              <a:t>rozne</a:t>
            </a:r>
            <a:r>
              <a:rPr lang="en-US" dirty="0" smtClean="0"/>
              <a:t> random </a:t>
            </a:r>
            <a:r>
              <a:rPr lang="en-US" dirty="0" err="1" smtClean="0"/>
              <a:t>inicializacie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 </a:t>
            </a:r>
            <a:r>
              <a:rPr lang="en-US" dirty="0" err="1" smtClean="0"/>
              <a:t>ktore</a:t>
            </a:r>
            <a:r>
              <a:rPr lang="en-US" dirty="0" smtClean="0"/>
              <a:t> </a:t>
            </a:r>
            <a:r>
              <a:rPr lang="en-US" dirty="0" err="1" smtClean="0"/>
              <a:t>neurony</a:t>
            </a:r>
            <a:r>
              <a:rPr lang="en-US" dirty="0" smtClean="0"/>
              <a:t> </a:t>
            </a:r>
            <a:r>
              <a:rPr lang="en-US" dirty="0" err="1" smtClean="0"/>
              <a:t>hladaju</a:t>
            </a:r>
            <a:r>
              <a:rPr lang="en-US" dirty="0" smtClean="0"/>
              <a:t> v </a:t>
            </a:r>
            <a:r>
              <a:rPr lang="en-US" dirty="0" err="1" smtClean="0"/>
              <a:t>obrazoch</a:t>
            </a:r>
            <a:r>
              <a:rPr lang="en-US" dirty="0" smtClean="0"/>
              <a:t> 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Multimodalita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err="1" smtClean="0"/>
              <a:t>Prvy</a:t>
            </a:r>
            <a:r>
              <a:rPr lang="en-US" dirty="0" smtClean="0"/>
              <a:t> </a:t>
            </a:r>
            <a:r>
              <a:rPr lang="en-US" dirty="0" err="1" smtClean="0"/>
              <a:t>riadok</a:t>
            </a:r>
            <a:r>
              <a:rPr lang="en-US" dirty="0" smtClean="0"/>
              <a:t> close up </a:t>
            </a:r>
            <a:r>
              <a:rPr lang="en-US" dirty="0" err="1" smtClean="0"/>
              <a:t>zaber</a:t>
            </a:r>
            <a:r>
              <a:rPr lang="en-US" dirty="0" smtClean="0"/>
              <a:t> </a:t>
            </a:r>
            <a:r>
              <a:rPr lang="en-US" dirty="0" err="1" smtClean="0"/>
              <a:t>ovocia</a:t>
            </a:r>
            <a:r>
              <a:rPr lang="en-US" dirty="0" smtClean="0"/>
              <a:t>  / </a:t>
            </a:r>
            <a:r>
              <a:rPr lang="en-US" dirty="0" err="1" smtClean="0"/>
              <a:t>zeleniny</a:t>
            </a:r>
            <a:r>
              <a:rPr lang="en-US" baseline="0" dirty="0" smtClean="0"/>
              <a:t> , </a:t>
            </a:r>
            <a:r>
              <a:rPr lang="en-US" baseline="0" dirty="0" err="1" smtClean="0"/>
              <a:t>klasifikovany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ako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obchod</a:t>
            </a:r>
            <a:r>
              <a:rPr lang="en-US" baseline="0" dirty="0" smtClean="0"/>
              <a:t> s </a:t>
            </a:r>
            <a:r>
              <a:rPr lang="en-US" baseline="0" dirty="0" err="1" smtClean="0"/>
              <a:t>potravinami</a:t>
            </a:r>
            <a:endParaRPr lang="en-US" baseline="0" dirty="0" smtClean="0"/>
          </a:p>
          <a:p>
            <a:r>
              <a:rPr lang="en-US" baseline="0" dirty="0" smtClean="0"/>
              <a:t>2. </a:t>
            </a:r>
            <a:r>
              <a:rPr lang="en-US" baseline="0" dirty="0" err="1" smtClean="0"/>
              <a:t>Riadok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obchod</a:t>
            </a:r>
            <a:r>
              <a:rPr lang="en-US" baseline="0" dirty="0" smtClean="0"/>
              <a:t> z </a:t>
            </a:r>
            <a:r>
              <a:rPr lang="en-US" baseline="0" dirty="0" err="1" smtClean="0"/>
              <a:t>vonku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ludia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prechadzajuci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okolo</a:t>
            </a:r>
            <a:r>
              <a:rPr lang="en-US" baseline="0" dirty="0" smtClean="0"/>
              <a:t>, a stale </a:t>
            </a:r>
            <a:r>
              <a:rPr lang="en-US" baseline="0" dirty="0" err="1" smtClean="0"/>
              <a:t>klasifikovane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ako</a:t>
            </a:r>
            <a:r>
              <a:rPr lang="en-US" baseline="0" dirty="0" smtClean="0"/>
              <a:t> grocery store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Images of classes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Amplify</a:t>
            </a:r>
            <a:r>
              <a:rPr lang="en-US" baseline="0" dirty="0" smtClean="0"/>
              <a:t> – </a:t>
            </a:r>
            <a:r>
              <a:rPr lang="en-US" baseline="0" dirty="0" err="1" smtClean="0"/>
              <a:t>zosilnit</a:t>
            </a:r>
            <a:r>
              <a:rPr lang="en-US" baseline="0" dirty="0" smtClean="0"/>
              <a:t> features </a:t>
            </a:r>
            <a:r>
              <a:rPr lang="en-US" baseline="0" dirty="0" err="1" smtClean="0"/>
              <a:t>ktore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nasiel</a:t>
            </a:r>
            <a:r>
              <a:rPr lang="en-US" baseline="0" dirty="0" smtClean="0"/>
              <a:t> NN v </a:t>
            </a:r>
            <a:r>
              <a:rPr lang="en-US" baseline="0" dirty="0" err="1" smtClean="0"/>
              <a:t>obraze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Snazi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maximalizovat</a:t>
            </a:r>
            <a:r>
              <a:rPr lang="en-US" dirty="0" smtClean="0"/>
              <a:t> L2 </a:t>
            </a:r>
            <a:r>
              <a:rPr lang="en-US" dirty="0" err="1" smtClean="0"/>
              <a:t>normu</a:t>
            </a:r>
            <a:r>
              <a:rPr lang="en-US" dirty="0" smtClean="0"/>
              <a:t> </a:t>
            </a:r>
            <a:r>
              <a:rPr lang="en-US" dirty="0" err="1" smtClean="0"/>
              <a:t>danych</a:t>
            </a:r>
            <a:r>
              <a:rPr lang="en-US" dirty="0" smtClean="0"/>
              <a:t> features 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danom</a:t>
            </a:r>
            <a:r>
              <a:rPr lang="en-US" baseline="0" dirty="0" smtClean="0"/>
              <a:t> layer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Low level</a:t>
            </a:r>
            <a:r>
              <a:rPr lang="en-US" baseline="0" dirty="0" smtClean="0"/>
              <a:t> features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Vyssi</a:t>
            </a:r>
            <a:r>
              <a:rPr lang="en-US" dirty="0" smtClean="0"/>
              <a:t> level – </a:t>
            </a:r>
            <a:r>
              <a:rPr lang="en-US" dirty="0" err="1" smtClean="0"/>
              <a:t>objavuju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nejake</a:t>
            </a:r>
            <a:r>
              <a:rPr lang="en-US" dirty="0" smtClean="0"/>
              <a:t> </a:t>
            </a:r>
            <a:r>
              <a:rPr lang="en-US" dirty="0" err="1" smtClean="0"/>
              <a:t>objekty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ktore</a:t>
            </a:r>
            <a:r>
              <a:rPr lang="en-US" dirty="0" smtClean="0"/>
              <a:t> je network </a:t>
            </a:r>
            <a:r>
              <a:rPr lang="en-US" dirty="0" err="1" smtClean="0"/>
              <a:t>natrenovany</a:t>
            </a:r>
            <a:endParaRPr lang="en-US" dirty="0" smtClean="0"/>
          </a:p>
          <a:p>
            <a:r>
              <a:rPr lang="en-US" dirty="0" err="1" smtClean="0"/>
              <a:t>Vacsinou</a:t>
            </a:r>
            <a:r>
              <a:rPr lang="en-US" dirty="0" smtClean="0"/>
              <a:t> </a:t>
            </a:r>
            <a:r>
              <a:rPr lang="en-US" dirty="0" err="1" smtClean="0"/>
              <a:t>pes</a:t>
            </a:r>
            <a:r>
              <a:rPr lang="en-US" dirty="0" smtClean="0"/>
              <a:t> </a:t>
            </a:r>
            <a:r>
              <a:rPr lang="en-US" dirty="0" err="1" smtClean="0"/>
              <a:t>lebo</a:t>
            </a:r>
            <a:r>
              <a:rPr lang="en-US" dirty="0" smtClean="0"/>
              <a:t> </a:t>
            </a:r>
            <a:r>
              <a:rPr lang="en-US" dirty="0" err="1" smtClean="0"/>
              <a:t>imagenet</a:t>
            </a:r>
            <a:r>
              <a:rPr lang="en-US" baseline="0" dirty="0" smtClean="0"/>
              <a:t> ma z 1000 </a:t>
            </a:r>
            <a:r>
              <a:rPr lang="en-US" baseline="0" dirty="0" err="1" smtClean="0"/>
              <a:t>kategorii</a:t>
            </a:r>
            <a:r>
              <a:rPr lang="en-US" baseline="0" dirty="0" smtClean="0"/>
              <a:t> 200 </a:t>
            </a:r>
            <a:r>
              <a:rPr lang="en-US" baseline="0" dirty="0" err="1" smtClean="0"/>
              <a:t>kategorii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psov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168184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Trenovane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datasete</a:t>
            </a:r>
            <a:r>
              <a:rPr lang="en-US" baseline="0" dirty="0" smtClean="0"/>
              <a:t> MIT places 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289444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Na </a:t>
            </a:r>
            <a:r>
              <a:rPr lang="en-US" dirty="0" err="1" smtClean="0"/>
              <a:t>vacsich</a:t>
            </a:r>
            <a:r>
              <a:rPr lang="en-US" dirty="0" smtClean="0"/>
              <a:t> to </a:t>
            </a:r>
            <a:r>
              <a:rPr lang="en-US" dirty="0" err="1" smtClean="0"/>
              <a:t>nefunguje</a:t>
            </a:r>
            <a:r>
              <a:rPr lang="en-US" dirty="0" smtClean="0"/>
              <a:t> </a:t>
            </a:r>
            <a:r>
              <a:rPr lang="en-US" dirty="0" err="1" smtClean="0"/>
              <a:t>dobre</a:t>
            </a:r>
            <a:r>
              <a:rPr lang="en-US" dirty="0" smtClean="0"/>
              <a:t> 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Given a set  of  vectors (points in ), the </a:t>
            </a:r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Gram matrix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is the matrix of all possible inner products of , i.e.,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Zahodili</a:t>
            </a:r>
            <a:r>
              <a:rPr lang="en-US" dirty="0" smtClean="0"/>
              <a:t> </a:t>
            </a:r>
            <a:r>
              <a:rPr lang="en-US" dirty="0" err="1" smtClean="0"/>
              <a:t>sme</a:t>
            </a:r>
            <a:r>
              <a:rPr lang="en-US" dirty="0" smtClean="0"/>
              <a:t> space</a:t>
            </a:r>
            <a:r>
              <a:rPr lang="en-US" baseline="0" dirty="0" smtClean="0"/>
              <a:t> information z feature space, 2.nd order statistic of the features 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Kombinacia</a:t>
            </a:r>
            <a:r>
              <a:rPr lang="en-US" baseline="0" dirty="0" smtClean="0"/>
              <a:t> texture </a:t>
            </a:r>
            <a:r>
              <a:rPr lang="en-US" baseline="0" dirty="0" err="1" smtClean="0"/>
              <a:t>synteseis</a:t>
            </a:r>
            <a:r>
              <a:rPr lang="en-US" baseline="0" dirty="0" smtClean="0"/>
              <a:t> a features </a:t>
            </a:r>
            <a:r>
              <a:rPr lang="en-US" baseline="0" dirty="0" err="1" smtClean="0"/>
              <a:t>recontruction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63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3949B-4D77-4CD3-8CBD-E236E95B80CE}" type="datetime1">
              <a:rPr lang="en-US" smtClean="0"/>
              <a:pPr/>
              <a:t>12/5/2019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A14ACB41-DE72-4F57-A2F3-A74CDF156642}" type="datetime1">
              <a:rPr lang="en-US" smtClean="0"/>
              <a:pPr/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04809-C717-44FE-BD1C-D895F50D9309}" type="datetime1">
              <a:rPr lang="en-US" smtClean="0"/>
              <a:pPr/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FA6B-EEEB-4A68-AF27-0600601F3591}" type="datetime1">
              <a:rPr lang="en-US" smtClean="0"/>
              <a:pPr/>
              <a:t>12/5/2019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ABF40-1600-434E-9249-5749B1BE4F3C}" type="datetime1">
              <a:rPr lang="en-US" smtClean="0"/>
              <a:pPr/>
              <a:t>12/5/2019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2B5AC-DD24-480F-96D4-ECE6CF539238}" type="datetime1">
              <a:rPr lang="en-US" smtClean="0"/>
              <a:pPr/>
              <a:t>12/5/2019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E000-7B8E-4200-9319-001289F98FDA}" type="datetime1">
              <a:rPr lang="en-US" smtClean="0"/>
              <a:pPr/>
              <a:t>12/5/2019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602C-82BB-43F0-AEAB-B38593E0FB13}" type="datetime1">
              <a:rPr lang="en-US" smtClean="0"/>
              <a:pPr/>
              <a:t>12/5/2019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9EBB8-89AC-4761-A48A-DE24A8522CB9}" type="datetime1">
              <a:rPr lang="en-US" smtClean="0"/>
              <a:pPr/>
              <a:t>12/5/2019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97988-0A0F-449E-AE6A-8297929BCA47}" type="datetime1">
              <a:rPr lang="en-US" smtClean="0"/>
              <a:pPr/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53C60-3BCB-4BC0-B421-AC76A230272D}" type="datetime1">
              <a:rPr lang="en-US" smtClean="0"/>
              <a:pPr/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2163E15-AF53-4C1C-9BDC-B4A543E88B17}" type="datetime1">
              <a:rPr lang="en-US" smtClean="0"/>
              <a:pPr/>
              <a:t>12/5/2019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s.stanford.edu/people/karpathy/cnnembed/" TargetMode="Externa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IfsB_EYsVI" TargetMode="Externa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research.googleblog.com/2015/06/inceptionism-going-deeper-into-neural.html" TargetMode="External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google/deepdream" TargetMode="External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google/deepdream" TargetMode="External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google/deepdream" TargetMode="External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google/deepdream" TargetMode="External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7" Type="http://schemas.openxmlformats.org/officeDocument/2006/relationships/image" Target="../media/image71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7" Type="http://schemas.openxmlformats.org/officeDocument/2006/relationships/image" Target="../media/image8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openxmlformats.org/officeDocument/2006/relationships/image" Target="../media/image80.png"/><Relationship Id="rId4" Type="http://schemas.openxmlformats.org/officeDocument/2006/relationships/image" Target="../media/image79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jpeg"/><Relationship Id="rId4" Type="http://schemas.openxmlformats.org/officeDocument/2006/relationships/image" Target="../media/image2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jpeg"/><Relationship Id="rId4" Type="http://schemas.openxmlformats.org/officeDocument/2006/relationships/image" Target="../media/image2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deed.en" TargetMode="Externa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jcjohnson/neural-style" TargetMode="External"/><Relationship Id="rId5" Type="http://schemas.openxmlformats.org/officeDocument/2006/relationships/hyperlink" Target="https://creativecommons.org/licenses/by/3.0/deed.en" TargetMode="External"/><Relationship Id="rId4" Type="http://schemas.openxmlformats.org/officeDocument/2006/relationships/image" Target="../media/image96.jpe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8.pn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jpeg"/><Relationship Id="rId5" Type="http://schemas.openxmlformats.org/officeDocument/2006/relationships/image" Target="../media/image99.png"/><Relationship Id="rId4" Type="http://schemas.openxmlformats.org/officeDocument/2006/relationships/image" Target="../media/image96.jpeg"/><Relationship Id="rId9" Type="http://schemas.openxmlformats.org/officeDocument/2006/relationships/image" Target="../media/image102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eg"/><Relationship Id="rId3" Type="http://schemas.openxmlformats.org/officeDocument/2006/relationships/image" Target="../media/image96.jpeg"/><Relationship Id="rId7" Type="http://schemas.openxmlformats.org/officeDocument/2006/relationships/image" Target="../media/image101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5.jpeg"/><Relationship Id="rId4" Type="http://schemas.openxmlformats.org/officeDocument/2006/relationships/image" Target="../media/image99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jpeg"/><Relationship Id="rId13" Type="http://schemas.openxmlformats.org/officeDocument/2006/relationships/image" Target="../media/image114.jpeg"/><Relationship Id="rId3" Type="http://schemas.openxmlformats.org/officeDocument/2006/relationships/image" Target="../media/image104.jpeg"/><Relationship Id="rId7" Type="http://schemas.openxmlformats.org/officeDocument/2006/relationships/image" Target="../media/image108.jpeg"/><Relationship Id="rId12" Type="http://schemas.openxmlformats.org/officeDocument/2006/relationships/image" Target="../media/image113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jpeg"/><Relationship Id="rId11" Type="http://schemas.openxmlformats.org/officeDocument/2006/relationships/image" Target="../media/image112.jpeg"/><Relationship Id="rId5" Type="http://schemas.openxmlformats.org/officeDocument/2006/relationships/image" Target="../media/image106.jpeg"/><Relationship Id="rId10" Type="http://schemas.openxmlformats.org/officeDocument/2006/relationships/image" Target="../media/image111.jpeg"/><Relationship Id="rId4" Type="http://schemas.openxmlformats.org/officeDocument/2006/relationships/image" Target="../media/image105.jpeg"/><Relationship Id="rId9" Type="http://schemas.openxmlformats.org/officeDocument/2006/relationships/image" Target="../media/image110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jcjohnson/neural-style" TargetMode="Externa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jpeg"/><Relationship Id="rId5" Type="http://schemas.openxmlformats.org/officeDocument/2006/relationships/image" Target="../media/image124.jpeg"/><Relationship Id="rId4" Type="http://schemas.openxmlformats.org/officeDocument/2006/relationships/image" Target="../media/image123.jpe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7" Type="http://schemas.openxmlformats.org/officeDocument/2006/relationships/image" Target="../media/image101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5.jpeg"/><Relationship Id="rId4" Type="http://schemas.openxmlformats.org/officeDocument/2006/relationships/image" Target="../media/image130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jcjohnson/fast-neural-style" TargetMode="Externa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20688"/>
            <a:ext cx="9144000" cy="244827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Neurónové siete </a:t>
            </a:r>
            <a:br>
              <a:rPr lang="sk-SK" sz="5400" dirty="0" smtClean="0"/>
            </a:br>
            <a:r>
              <a:rPr lang="sk-SK" sz="5400" dirty="0" smtClean="0"/>
              <a:t>pre počítačové videnie</a:t>
            </a:r>
            <a:br>
              <a:rPr lang="sk-SK" sz="5400" dirty="0" smtClean="0"/>
            </a:br>
            <a:r>
              <a:rPr lang="sk-SK" sz="3200" dirty="0" err="1" smtClean="0"/>
              <a:t>šk.r</a:t>
            </a:r>
            <a:r>
              <a:rPr lang="sk-SK" sz="3200" dirty="0" smtClean="0"/>
              <a:t>. 2019-20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429000"/>
            <a:ext cx="7854696" cy="1568616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latin typeface="+mj-lt"/>
              </a:rPr>
              <a:t>11 </a:t>
            </a:r>
            <a:r>
              <a:rPr lang="sk-SK" sz="4400" dirty="0" smtClean="0">
                <a:latin typeface="+mj-lt"/>
              </a:rPr>
              <a:t>Visualizing and Understanding</a:t>
            </a:r>
            <a:endParaRPr lang="en-US" sz="4400" dirty="0">
              <a:latin typeface="+mj-lt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564832"/>
            <a:ext cx="8280920" cy="1032520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sk-SK" sz="2400" dirty="0" smtClean="0"/>
              <a:t>RNDr. Zuzana Černeková, PhD.</a:t>
            </a:r>
            <a:endParaRPr kumimoji="0" lang="sk-SK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object 2"/>
          <p:cNvSpPr/>
          <p:nvPr/>
        </p:nvSpPr>
        <p:spPr>
          <a:xfrm>
            <a:off x="406902" y="2718314"/>
            <a:ext cx="1625273" cy="14068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/>
          <p:cNvSpPr/>
          <p:nvPr/>
        </p:nvSpPr>
        <p:spPr>
          <a:xfrm>
            <a:off x="2222891" y="2752772"/>
            <a:ext cx="5053830" cy="15883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5"/>
          <p:cNvSpPr txBox="1"/>
          <p:nvPr/>
        </p:nvSpPr>
        <p:spPr>
          <a:xfrm>
            <a:off x="7477953" y="3096120"/>
            <a:ext cx="1486535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Class Scores:  1000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numbers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6"/>
          <p:cNvSpPr txBox="1">
            <a:spLocks/>
          </p:cNvSpPr>
          <p:nvPr/>
        </p:nvSpPr>
        <p:spPr>
          <a:xfrm>
            <a:off x="800753" y="836712"/>
            <a:ext cx="5837555" cy="48260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-1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What’s 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going on inside</a:t>
            </a:r>
            <a:r>
              <a:rPr kumimoji="0" lang="en-US" sz="3000" b="0" i="0" u="none" strike="noStrike" kern="1200" cap="none" spc="-7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0" i="0" u="none" strike="noStrike" kern="1200" cap="none" spc="-5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ConvNets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?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2" name="object 7"/>
          <p:cNvSpPr/>
          <p:nvPr/>
        </p:nvSpPr>
        <p:spPr>
          <a:xfrm>
            <a:off x="2931103" y="4554713"/>
            <a:ext cx="0" cy="417830"/>
          </a:xfrm>
          <a:custGeom>
            <a:avLst/>
            <a:gdLst/>
            <a:ahLst/>
            <a:cxnLst/>
            <a:rect l="l" t="t" r="r" b="b"/>
            <a:pathLst>
              <a:path h="417829">
                <a:moveTo>
                  <a:pt x="0" y="417449"/>
                </a:moveTo>
                <a:lnTo>
                  <a:pt x="0" y="0"/>
                </a:lnTo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8"/>
          <p:cNvSpPr/>
          <p:nvPr/>
        </p:nvSpPr>
        <p:spPr>
          <a:xfrm>
            <a:off x="2869617" y="4410750"/>
            <a:ext cx="122971" cy="1582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9"/>
          <p:cNvSpPr/>
          <p:nvPr/>
        </p:nvSpPr>
        <p:spPr>
          <a:xfrm>
            <a:off x="3693102" y="4554713"/>
            <a:ext cx="0" cy="417830"/>
          </a:xfrm>
          <a:custGeom>
            <a:avLst/>
            <a:gdLst/>
            <a:ahLst/>
            <a:cxnLst/>
            <a:rect l="l" t="t" r="r" b="b"/>
            <a:pathLst>
              <a:path h="417829">
                <a:moveTo>
                  <a:pt x="0" y="417449"/>
                </a:moveTo>
                <a:lnTo>
                  <a:pt x="0" y="0"/>
                </a:lnTo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0"/>
          <p:cNvSpPr/>
          <p:nvPr/>
        </p:nvSpPr>
        <p:spPr>
          <a:xfrm>
            <a:off x="3631617" y="4410750"/>
            <a:ext cx="122971" cy="1582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1"/>
          <p:cNvSpPr/>
          <p:nvPr/>
        </p:nvSpPr>
        <p:spPr>
          <a:xfrm>
            <a:off x="4527427" y="4554713"/>
            <a:ext cx="0" cy="417830"/>
          </a:xfrm>
          <a:custGeom>
            <a:avLst/>
            <a:gdLst/>
            <a:ahLst/>
            <a:cxnLst/>
            <a:rect l="l" t="t" r="r" b="b"/>
            <a:pathLst>
              <a:path h="417829">
                <a:moveTo>
                  <a:pt x="0" y="417449"/>
                </a:moveTo>
                <a:lnTo>
                  <a:pt x="0" y="0"/>
                </a:lnTo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2"/>
          <p:cNvSpPr/>
          <p:nvPr/>
        </p:nvSpPr>
        <p:spPr>
          <a:xfrm>
            <a:off x="4465942" y="4410750"/>
            <a:ext cx="122971" cy="1582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3"/>
          <p:cNvSpPr/>
          <p:nvPr/>
        </p:nvSpPr>
        <p:spPr>
          <a:xfrm>
            <a:off x="5289427" y="4554713"/>
            <a:ext cx="0" cy="417830"/>
          </a:xfrm>
          <a:custGeom>
            <a:avLst/>
            <a:gdLst/>
            <a:ahLst/>
            <a:cxnLst/>
            <a:rect l="l" t="t" r="r" b="b"/>
            <a:pathLst>
              <a:path h="417829">
                <a:moveTo>
                  <a:pt x="0" y="417449"/>
                </a:moveTo>
                <a:lnTo>
                  <a:pt x="0" y="0"/>
                </a:lnTo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/>
          <p:cNvSpPr/>
          <p:nvPr/>
        </p:nvSpPr>
        <p:spPr>
          <a:xfrm>
            <a:off x="5227942" y="4410750"/>
            <a:ext cx="122971" cy="1582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5"/>
          <p:cNvSpPr/>
          <p:nvPr/>
        </p:nvSpPr>
        <p:spPr>
          <a:xfrm>
            <a:off x="5937777" y="4554713"/>
            <a:ext cx="0" cy="417830"/>
          </a:xfrm>
          <a:custGeom>
            <a:avLst/>
            <a:gdLst/>
            <a:ahLst/>
            <a:cxnLst/>
            <a:rect l="l" t="t" r="r" b="b"/>
            <a:pathLst>
              <a:path h="417829">
                <a:moveTo>
                  <a:pt x="0" y="417449"/>
                </a:moveTo>
                <a:lnTo>
                  <a:pt x="0" y="0"/>
                </a:lnTo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6"/>
          <p:cNvSpPr/>
          <p:nvPr/>
        </p:nvSpPr>
        <p:spPr>
          <a:xfrm>
            <a:off x="5876292" y="4410750"/>
            <a:ext cx="122971" cy="1582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7"/>
          <p:cNvSpPr/>
          <p:nvPr/>
        </p:nvSpPr>
        <p:spPr>
          <a:xfrm>
            <a:off x="6503452" y="4554713"/>
            <a:ext cx="0" cy="417830"/>
          </a:xfrm>
          <a:custGeom>
            <a:avLst/>
            <a:gdLst/>
            <a:ahLst/>
            <a:cxnLst/>
            <a:rect l="l" t="t" r="r" b="b"/>
            <a:pathLst>
              <a:path h="417829">
                <a:moveTo>
                  <a:pt x="0" y="417449"/>
                </a:moveTo>
                <a:lnTo>
                  <a:pt x="0" y="0"/>
                </a:lnTo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8"/>
          <p:cNvSpPr/>
          <p:nvPr/>
        </p:nvSpPr>
        <p:spPr>
          <a:xfrm>
            <a:off x="6441966" y="4410750"/>
            <a:ext cx="122971" cy="1582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9"/>
          <p:cNvSpPr/>
          <p:nvPr/>
        </p:nvSpPr>
        <p:spPr>
          <a:xfrm>
            <a:off x="6893502" y="4554713"/>
            <a:ext cx="0" cy="417830"/>
          </a:xfrm>
          <a:custGeom>
            <a:avLst/>
            <a:gdLst/>
            <a:ahLst/>
            <a:cxnLst/>
            <a:rect l="l" t="t" r="r" b="b"/>
            <a:pathLst>
              <a:path h="417829">
                <a:moveTo>
                  <a:pt x="0" y="417449"/>
                </a:moveTo>
                <a:lnTo>
                  <a:pt x="0" y="0"/>
                </a:lnTo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0"/>
          <p:cNvSpPr/>
          <p:nvPr/>
        </p:nvSpPr>
        <p:spPr>
          <a:xfrm>
            <a:off x="6832016" y="4410750"/>
            <a:ext cx="122971" cy="1582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1"/>
          <p:cNvSpPr txBox="1"/>
          <p:nvPr/>
        </p:nvSpPr>
        <p:spPr>
          <a:xfrm>
            <a:off x="343553" y="4382993"/>
            <a:ext cx="6827520" cy="8797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2120">
              <a:lnSpc>
                <a:spcPts val="143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Input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Image:</a:t>
            </a:r>
            <a:endParaRPr sz="1200" dirty="0">
              <a:latin typeface="Arial"/>
              <a:cs typeface="Arial"/>
            </a:endParaRPr>
          </a:p>
          <a:p>
            <a:pPr marL="418465">
              <a:lnSpc>
                <a:spcPts val="1435"/>
              </a:lnSpc>
            </a:pPr>
            <a:r>
              <a:rPr sz="1200" dirty="0">
                <a:latin typeface="Arial"/>
                <a:cs typeface="Arial"/>
              </a:rPr>
              <a:t>3 x </a:t>
            </a:r>
            <a:r>
              <a:rPr sz="1200" spc="-5" dirty="0">
                <a:latin typeface="Arial"/>
                <a:cs typeface="Arial"/>
              </a:rPr>
              <a:t>224 </a:t>
            </a:r>
            <a:r>
              <a:rPr sz="1200" dirty="0">
                <a:latin typeface="Arial"/>
                <a:cs typeface="Arial"/>
              </a:rPr>
              <a:t>x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224</a:t>
            </a:r>
            <a:endParaRPr sz="1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 marL="2058035">
              <a:lnSpc>
                <a:spcPct val="100000"/>
              </a:lnSpc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What are the intermediate features looking</a:t>
            </a:r>
            <a:r>
              <a:rPr sz="1800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for</a:t>
            </a:r>
            <a:r>
              <a:rPr sz="1800" spc="-5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539552" y="836712"/>
            <a:ext cx="46894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latin typeface="Arial"/>
                <a:cs typeface="Arial"/>
              </a:rPr>
              <a:t>First Layer: </a:t>
            </a:r>
            <a:r>
              <a:rPr sz="3000" spc="-15" dirty="0">
                <a:latin typeface="Arial"/>
                <a:cs typeface="Arial"/>
              </a:rPr>
              <a:t>Visualize</a:t>
            </a:r>
            <a:r>
              <a:rPr sz="3000" spc="-6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Filters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246393" y="2296594"/>
            <a:ext cx="2064023" cy="2064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2503958" y="2296594"/>
            <a:ext cx="1428938" cy="14289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4104551" y="2296594"/>
            <a:ext cx="1428938" cy="14289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651625" y="4426536"/>
            <a:ext cx="1253490" cy="448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664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AlexNet: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664"/>
              </a:lnSpc>
            </a:pPr>
            <a:r>
              <a:rPr sz="1400" spc="-5" dirty="0">
                <a:latin typeface="Arial"/>
                <a:cs typeface="Arial"/>
              </a:rPr>
              <a:t>64 </a:t>
            </a:r>
            <a:r>
              <a:rPr sz="1400" dirty="0">
                <a:latin typeface="Arial"/>
                <a:cs typeface="Arial"/>
              </a:rPr>
              <a:t>x 3 x </a:t>
            </a:r>
            <a:r>
              <a:rPr sz="1400" spc="-55" dirty="0">
                <a:latin typeface="Arial"/>
                <a:cs typeface="Arial"/>
              </a:rPr>
              <a:t>11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55" dirty="0">
                <a:latin typeface="Arial"/>
                <a:cs typeface="Arial"/>
              </a:rPr>
              <a:t> 11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2677257" y="3791436"/>
            <a:ext cx="108204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7874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ResNet-18:  64 </a:t>
            </a:r>
            <a:r>
              <a:rPr sz="1400" dirty="0">
                <a:latin typeface="Arial"/>
                <a:cs typeface="Arial"/>
              </a:rPr>
              <a:t>x 3 x 7 x</a:t>
            </a:r>
            <a:r>
              <a:rPr sz="1400" spc="-1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7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8"/>
          <p:cNvSpPr txBox="1"/>
          <p:nvPr/>
        </p:nvSpPr>
        <p:spPr>
          <a:xfrm>
            <a:off x="4277857" y="3791436"/>
            <a:ext cx="108204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29209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ResNet-101:  64 </a:t>
            </a:r>
            <a:r>
              <a:rPr sz="1400" dirty="0">
                <a:latin typeface="Arial"/>
                <a:cs typeface="Arial"/>
              </a:rPr>
              <a:t>x 3 x 7 x</a:t>
            </a:r>
            <a:r>
              <a:rPr sz="1400" spc="-1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7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9"/>
          <p:cNvSpPr txBox="1"/>
          <p:nvPr/>
        </p:nvSpPr>
        <p:spPr>
          <a:xfrm>
            <a:off x="5872154" y="3791411"/>
            <a:ext cx="122110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81280" marR="5080" indent="-69215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DenseNet-121:  64 </a:t>
            </a:r>
            <a:r>
              <a:rPr sz="1400" dirty="0">
                <a:latin typeface="Arial"/>
                <a:cs typeface="Arial"/>
              </a:rPr>
              <a:t>x 3 x 7 x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7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0"/>
          <p:cNvSpPr/>
          <p:nvPr/>
        </p:nvSpPr>
        <p:spPr>
          <a:xfrm>
            <a:off x="5768020" y="2296597"/>
            <a:ext cx="1428899" cy="14288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 txBox="1"/>
          <p:nvPr/>
        </p:nvSpPr>
        <p:spPr>
          <a:xfrm>
            <a:off x="196736" y="5823674"/>
            <a:ext cx="3439160" cy="3416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ts val="830"/>
              </a:lnSpc>
              <a:spcBef>
                <a:spcPts val="135"/>
              </a:spcBef>
            </a:pPr>
            <a:r>
              <a:rPr sz="700" spc="-10" dirty="0">
                <a:latin typeface="Arial"/>
                <a:cs typeface="Arial"/>
              </a:rPr>
              <a:t>Krizhevsky, </a:t>
            </a:r>
            <a:r>
              <a:rPr sz="700" dirty="0">
                <a:latin typeface="Arial"/>
                <a:cs typeface="Arial"/>
              </a:rPr>
              <a:t>“One </a:t>
            </a:r>
            <a:r>
              <a:rPr sz="700" spc="-5" dirty="0">
                <a:latin typeface="Arial"/>
                <a:cs typeface="Arial"/>
              </a:rPr>
              <a:t>weird trick for parallelizing </a:t>
            </a:r>
            <a:r>
              <a:rPr sz="700" dirty="0">
                <a:latin typeface="Arial"/>
                <a:cs typeface="Arial"/>
              </a:rPr>
              <a:t>convolutional </a:t>
            </a:r>
            <a:r>
              <a:rPr sz="700" spc="-5" dirty="0">
                <a:latin typeface="Arial"/>
                <a:cs typeface="Arial"/>
              </a:rPr>
              <a:t>neural networks”, arXiv 2014  He et al, </a:t>
            </a:r>
            <a:r>
              <a:rPr sz="700" dirty="0">
                <a:latin typeface="Arial"/>
                <a:cs typeface="Arial"/>
              </a:rPr>
              <a:t>“Deep </a:t>
            </a:r>
            <a:r>
              <a:rPr sz="700" spc="-5" dirty="0">
                <a:latin typeface="Arial"/>
                <a:cs typeface="Arial"/>
              </a:rPr>
              <a:t>Residual Learning for Image Recognition”, CVPR</a:t>
            </a:r>
            <a:r>
              <a:rPr sz="700" spc="-25" dirty="0">
                <a:latin typeface="Arial"/>
                <a:cs typeface="Arial"/>
              </a:rPr>
              <a:t> </a:t>
            </a:r>
            <a:r>
              <a:rPr sz="700" spc="-5" dirty="0">
                <a:latin typeface="Arial"/>
                <a:cs typeface="Arial"/>
              </a:rPr>
              <a:t>2016</a:t>
            </a:r>
            <a:endParaRPr sz="700" dirty="0">
              <a:latin typeface="Arial"/>
              <a:cs typeface="Arial"/>
            </a:endParaRPr>
          </a:p>
          <a:p>
            <a:pPr marL="12700">
              <a:lnSpc>
                <a:spcPts val="795"/>
              </a:lnSpc>
            </a:pPr>
            <a:r>
              <a:rPr sz="700" spc="-5" dirty="0">
                <a:latin typeface="Arial"/>
                <a:cs typeface="Arial"/>
              </a:rPr>
              <a:t>Huang et al, </a:t>
            </a:r>
            <a:r>
              <a:rPr sz="700" dirty="0">
                <a:latin typeface="Arial"/>
                <a:cs typeface="Arial"/>
              </a:rPr>
              <a:t>“Densely </a:t>
            </a:r>
            <a:r>
              <a:rPr sz="700" spc="-5" dirty="0">
                <a:latin typeface="Arial"/>
                <a:cs typeface="Arial"/>
              </a:rPr>
              <a:t>Connected Convolutional Networks”, CVPR</a:t>
            </a:r>
            <a:r>
              <a:rPr sz="700" spc="-25" dirty="0">
                <a:latin typeface="Arial"/>
                <a:cs typeface="Arial"/>
              </a:rPr>
              <a:t> </a:t>
            </a:r>
            <a:r>
              <a:rPr sz="700" spc="-5" dirty="0">
                <a:latin typeface="Arial"/>
                <a:cs typeface="Arial"/>
              </a:rPr>
              <a:t>2017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16" name="object 12"/>
          <p:cNvSpPr/>
          <p:nvPr/>
        </p:nvSpPr>
        <p:spPr>
          <a:xfrm>
            <a:off x="7648644" y="1525604"/>
            <a:ext cx="1261578" cy="401417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7610668" y="4763572"/>
            <a:ext cx="1353820" cy="578485"/>
          </a:xfrm>
          <a:custGeom>
            <a:avLst/>
            <a:gdLst/>
            <a:ahLst/>
            <a:cxnLst/>
            <a:rect l="l" t="t" r="r" b="b"/>
            <a:pathLst>
              <a:path w="1353820" h="578485">
                <a:moveTo>
                  <a:pt x="0" y="0"/>
                </a:moveTo>
                <a:lnTo>
                  <a:pt x="1353599" y="0"/>
                </a:lnTo>
                <a:lnTo>
                  <a:pt x="1353599" y="578399"/>
                </a:lnTo>
                <a:lnTo>
                  <a:pt x="0" y="578399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l="23824" t="12600" r="29913" b="12609"/>
          <a:stretch>
            <a:fillRect/>
          </a:stretch>
        </p:blipFill>
        <p:spPr bwMode="auto">
          <a:xfrm>
            <a:off x="1907704" y="1268760"/>
            <a:ext cx="5622031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827584" y="692696"/>
            <a:ext cx="6984776" cy="40011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 algn="just">
              <a:lnSpc>
                <a:spcPts val="2850"/>
              </a:lnSpc>
              <a:spcBef>
                <a:spcPts val="220"/>
              </a:spcBef>
            </a:pPr>
            <a:r>
              <a:rPr sz="2400" spc="-10" dirty="0">
                <a:latin typeface="Arial"/>
                <a:cs typeface="Arial"/>
              </a:rPr>
              <a:t>Visualize </a:t>
            </a:r>
            <a:r>
              <a:rPr sz="2400" spc="-5" dirty="0">
                <a:latin typeface="Arial"/>
                <a:cs typeface="Arial"/>
              </a:rPr>
              <a:t>the  filters/kernels  </a:t>
            </a:r>
            <a:r>
              <a:rPr sz="2400" dirty="0">
                <a:latin typeface="Arial"/>
                <a:cs typeface="Arial"/>
              </a:rPr>
              <a:t>(raw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weights)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107504" y="2276872"/>
            <a:ext cx="1740535" cy="223329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9525">
              <a:lnSpc>
                <a:spcPct val="100699"/>
              </a:lnSpc>
              <a:spcBef>
                <a:spcPts val="85"/>
              </a:spcBef>
            </a:pPr>
            <a:r>
              <a:rPr sz="1800" spc="-20" dirty="0">
                <a:latin typeface="Arial"/>
                <a:cs typeface="Arial"/>
              </a:rPr>
              <a:t>We </a:t>
            </a:r>
            <a:r>
              <a:rPr sz="1800" dirty="0">
                <a:latin typeface="Arial"/>
                <a:cs typeface="Arial"/>
              </a:rPr>
              <a:t>can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visualize  </a:t>
            </a:r>
            <a:r>
              <a:rPr sz="1800" spc="-5" dirty="0">
                <a:latin typeface="Arial"/>
                <a:cs typeface="Arial"/>
              </a:rPr>
              <a:t>filters at higher  layers, but not  that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interesting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699"/>
              </a:lnSpc>
            </a:pPr>
            <a:r>
              <a:rPr sz="1800" dirty="0">
                <a:solidFill>
                  <a:srgbClr val="999999"/>
                </a:solidFill>
                <a:latin typeface="Arial"/>
                <a:cs typeface="Arial"/>
              </a:rPr>
              <a:t>(these </a:t>
            </a:r>
            <a:r>
              <a:rPr sz="1800" spc="-5" dirty="0">
                <a:solidFill>
                  <a:srgbClr val="999999"/>
                </a:solidFill>
                <a:latin typeface="Arial"/>
                <a:cs typeface="Arial"/>
              </a:rPr>
              <a:t>are taken  from ConvNetJS  </a:t>
            </a:r>
            <a:r>
              <a:rPr sz="1800" spc="-20" dirty="0">
                <a:solidFill>
                  <a:srgbClr val="999999"/>
                </a:solidFill>
                <a:latin typeface="Arial"/>
                <a:cs typeface="Arial"/>
              </a:rPr>
              <a:t>CIFAR-10</a:t>
            </a:r>
            <a:r>
              <a:rPr sz="1800" spc="-55" dirty="0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999999"/>
                </a:solidFill>
                <a:latin typeface="Arial"/>
                <a:cs typeface="Arial"/>
              </a:rPr>
              <a:t>demo)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7501186" y="1196752"/>
            <a:ext cx="1549400" cy="653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layer </a:t>
            </a:r>
            <a:r>
              <a:rPr sz="1800" dirty="0">
                <a:latin typeface="Arial"/>
                <a:cs typeface="Arial"/>
              </a:rPr>
              <a:t>1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weights</a:t>
            </a:r>
            <a:endParaRPr sz="1800" dirty="0">
              <a:latin typeface="Arial"/>
              <a:cs typeface="Arial"/>
            </a:endParaRPr>
          </a:p>
          <a:p>
            <a:pPr marL="182880">
              <a:lnSpc>
                <a:spcPct val="100000"/>
              </a:lnSpc>
              <a:spcBef>
                <a:spcPts val="1100"/>
              </a:spcBef>
            </a:pPr>
            <a:r>
              <a:rPr sz="1400" spc="-5" dirty="0">
                <a:latin typeface="Arial"/>
                <a:cs typeface="Arial"/>
              </a:rPr>
              <a:t>16 </a:t>
            </a:r>
            <a:r>
              <a:rPr sz="1400" dirty="0">
                <a:latin typeface="Arial"/>
                <a:cs typeface="Arial"/>
              </a:rPr>
              <a:t>x 3 x 7 x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7</a:t>
            </a:r>
          </a:p>
        </p:txBody>
      </p:sp>
      <p:sp>
        <p:nvSpPr>
          <p:cNvPr id="9" name="object 5"/>
          <p:cNvSpPr txBox="1"/>
          <p:nvPr/>
        </p:nvSpPr>
        <p:spPr>
          <a:xfrm>
            <a:off x="7559104" y="2456179"/>
            <a:ext cx="1549400" cy="672465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1800" spc="-5" dirty="0">
                <a:latin typeface="Arial"/>
                <a:cs typeface="Arial"/>
              </a:rPr>
              <a:t>layer </a:t>
            </a:r>
            <a:r>
              <a:rPr sz="1800" dirty="0">
                <a:latin typeface="Arial"/>
                <a:cs typeface="Arial"/>
              </a:rPr>
              <a:t>2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weights</a:t>
            </a:r>
            <a:endParaRPr sz="1800">
              <a:latin typeface="Arial"/>
              <a:cs typeface="Arial"/>
            </a:endParaRPr>
          </a:p>
          <a:p>
            <a:pPr marL="124460">
              <a:lnSpc>
                <a:spcPct val="100000"/>
              </a:lnSpc>
              <a:spcBef>
                <a:spcPts val="550"/>
              </a:spcBef>
            </a:pPr>
            <a:r>
              <a:rPr sz="1400" spc="-5" dirty="0">
                <a:latin typeface="Arial"/>
                <a:cs typeface="Arial"/>
              </a:rPr>
              <a:t>20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16 </a:t>
            </a:r>
            <a:r>
              <a:rPr sz="1400" dirty="0">
                <a:latin typeface="Arial"/>
                <a:cs typeface="Arial"/>
              </a:rPr>
              <a:t>x 7 x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7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7559104" y="5079841"/>
            <a:ext cx="1549400" cy="653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layer </a:t>
            </a:r>
            <a:r>
              <a:rPr sz="1800" dirty="0">
                <a:latin typeface="Arial"/>
                <a:cs typeface="Arial"/>
              </a:rPr>
              <a:t>3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weights</a:t>
            </a:r>
            <a:endParaRPr sz="1800" dirty="0">
              <a:latin typeface="Arial"/>
              <a:cs typeface="Arial"/>
            </a:endParaRPr>
          </a:p>
          <a:p>
            <a:pPr marL="124460">
              <a:lnSpc>
                <a:spcPct val="100000"/>
              </a:lnSpc>
              <a:spcBef>
                <a:spcPts val="1105"/>
              </a:spcBef>
            </a:pPr>
            <a:r>
              <a:rPr sz="1400" spc="-5" dirty="0">
                <a:latin typeface="Arial"/>
                <a:cs typeface="Arial"/>
              </a:rPr>
              <a:t>20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20 </a:t>
            </a:r>
            <a:r>
              <a:rPr sz="1400" dirty="0">
                <a:latin typeface="Arial"/>
                <a:cs typeface="Arial"/>
              </a:rPr>
              <a:t>x 7 x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7554651" y="1719083"/>
            <a:ext cx="1261578" cy="40141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7364275" y="1929726"/>
            <a:ext cx="1353820" cy="253365"/>
          </a:xfrm>
          <a:custGeom>
            <a:avLst/>
            <a:gdLst/>
            <a:ahLst/>
            <a:cxnLst/>
            <a:rect l="l" t="t" r="r" b="b"/>
            <a:pathLst>
              <a:path w="1353820" h="253365">
                <a:moveTo>
                  <a:pt x="0" y="0"/>
                </a:moveTo>
                <a:lnTo>
                  <a:pt x="1353599" y="0"/>
                </a:lnTo>
                <a:lnTo>
                  <a:pt x="1353599" y="252899"/>
                </a:lnTo>
                <a:lnTo>
                  <a:pt x="0" y="252899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6174200" y="1923258"/>
            <a:ext cx="10147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FC7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layer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5"/>
          <p:cNvSpPr txBox="1">
            <a:spLocks noGrp="1"/>
          </p:cNvSpPr>
          <p:nvPr>
            <p:ph type="title"/>
          </p:nvPr>
        </p:nvSpPr>
        <p:spPr>
          <a:xfrm>
            <a:off x="971600" y="642144"/>
            <a:ext cx="1803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latin typeface="Arial"/>
                <a:cs typeface="Arial"/>
              </a:rPr>
              <a:t>Last</a:t>
            </a:r>
            <a:r>
              <a:rPr sz="3000" spc="-9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Layer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3111434" y="2180776"/>
            <a:ext cx="2711450" cy="1532255"/>
          </a:xfrm>
          <a:custGeom>
            <a:avLst/>
            <a:gdLst/>
            <a:ahLst/>
            <a:cxnLst/>
            <a:rect l="l" t="t" r="r" b="b"/>
            <a:pathLst>
              <a:path w="2711450" h="1532255">
                <a:moveTo>
                  <a:pt x="2710890" y="0"/>
                </a:moveTo>
                <a:lnTo>
                  <a:pt x="0" y="1531965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3026645" y="3675823"/>
            <a:ext cx="109794" cy="889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 txBox="1"/>
          <p:nvPr/>
        </p:nvSpPr>
        <p:spPr>
          <a:xfrm>
            <a:off x="931675" y="3901708"/>
            <a:ext cx="4619625" cy="140462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4096-dimensional feature </a:t>
            </a:r>
            <a:r>
              <a:rPr sz="1800" dirty="0">
                <a:latin typeface="Arial"/>
                <a:cs typeface="Arial"/>
              </a:rPr>
              <a:t>vector </a:t>
            </a:r>
            <a:r>
              <a:rPr sz="1800" spc="-5" dirty="0">
                <a:latin typeface="Arial"/>
                <a:cs typeface="Arial"/>
              </a:rPr>
              <a:t>for an image  </a:t>
            </a:r>
            <a:r>
              <a:rPr sz="1800" dirty="0">
                <a:latin typeface="Arial"/>
                <a:cs typeface="Arial"/>
              </a:rPr>
              <a:t>(layer </a:t>
            </a:r>
            <a:r>
              <a:rPr sz="1800" spc="-5" dirty="0">
                <a:latin typeface="Arial"/>
                <a:cs typeface="Arial"/>
              </a:rPr>
              <a:t>immediately before the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classifier)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41910">
              <a:lnSpc>
                <a:spcPct val="100699"/>
              </a:lnSpc>
            </a:pPr>
            <a:r>
              <a:rPr sz="1800" spc="-5" dirty="0">
                <a:latin typeface="Arial"/>
                <a:cs typeface="Arial"/>
              </a:rPr>
              <a:t>Run the network on </a:t>
            </a:r>
            <a:r>
              <a:rPr sz="1800" dirty="0">
                <a:latin typeface="Arial"/>
                <a:cs typeface="Arial"/>
              </a:rPr>
              <a:t>many </a:t>
            </a:r>
            <a:r>
              <a:rPr sz="1800" spc="-5" dirty="0">
                <a:latin typeface="Arial"/>
                <a:cs typeface="Arial"/>
              </a:rPr>
              <a:t>images, </a:t>
            </a:r>
            <a:r>
              <a:rPr sz="1800" dirty="0">
                <a:latin typeface="Arial"/>
                <a:cs typeface="Arial"/>
              </a:rPr>
              <a:t>collect </a:t>
            </a:r>
            <a:r>
              <a:rPr sz="1800" spc="-5" dirty="0">
                <a:latin typeface="Arial"/>
                <a:cs typeface="Arial"/>
              </a:rPr>
              <a:t>the  feature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vectors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539552" y="836712"/>
            <a:ext cx="51892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latin typeface="Arial"/>
                <a:cs typeface="Arial"/>
              </a:rPr>
              <a:t>Last Layer: Nearest</a:t>
            </a:r>
            <a:r>
              <a:rPr sz="3000" spc="-8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Neighbors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7630902" y="1570605"/>
            <a:ext cx="1261578" cy="40141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7440526" y="1781248"/>
            <a:ext cx="1353820" cy="253365"/>
          </a:xfrm>
          <a:custGeom>
            <a:avLst/>
            <a:gdLst/>
            <a:ahLst/>
            <a:cxnLst/>
            <a:rect l="l" t="t" r="r" b="b"/>
            <a:pathLst>
              <a:path w="1353820" h="253365">
                <a:moveTo>
                  <a:pt x="0" y="0"/>
                </a:moveTo>
                <a:lnTo>
                  <a:pt x="1353599" y="0"/>
                </a:lnTo>
                <a:lnTo>
                  <a:pt x="1353599" y="252899"/>
                </a:lnTo>
                <a:lnTo>
                  <a:pt x="0" y="252899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2691601" y="2546099"/>
            <a:ext cx="4357599" cy="31151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3319275" y="2535498"/>
            <a:ext cx="0" cy="3110230"/>
          </a:xfrm>
          <a:custGeom>
            <a:avLst/>
            <a:gdLst/>
            <a:ahLst/>
            <a:cxnLst/>
            <a:rect l="l" t="t" r="r" b="b"/>
            <a:pathLst>
              <a:path h="3110229">
                <a:moveTo>
                  <a:pt x="0" y="0"/>
                </a:moveTo>
                <a:lnTo>
                  <a:pt x="0" y="3110099"/>
                </a:lnTo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 txBox="1"/>
          <p:nvPr/>
        </p:nvSpPr>
        <p:spPr>
          <a:xfrm>
            <a:off x="2501151" y="2255112"/>
            <a:ext cx="8851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45" dirty="0">
                <a:latin typeface="Arial"/>
                <a:cs typeface="Arial"/>
              </a:rPr>
              <a:t>Test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image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8"/>
          <p:cNvSpPr txBox="1"/>
          <p:nvPr/>
        </p:nvSpPr>
        <p:spPr>
          <a:xfrm>
            <a:off x="3553726" y="2229462"/>
            <a:ext cx="30384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L2 Nearest neighbors in </a:t>
            </a:r>
            <a:r>
              <a:rPr sz="1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feature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space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9"/>
          <p:cNvSpPr txBox="1"/>
          <p:nvPr/>
        </p:nvSpPr>
        <p:spPr>
          <a:xfrm>
            <a:off x="5937876" y="1776812"/>
            <a:ext cx="12998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4096-dim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vector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0"/>
          <p:cNvSpPr/>
          <p:nvPr/>
        </p:nvSpPr>
        <p:spPr>
          <a:xfrm>
            <a:off x="160801" y="3341399"/>
            <a:ext cx="2331425" cy="1663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 txBox="1"/>
          <p:nvPr/>
        </p:nvSpPr>
        <p:spPr>
          <a:xfrm>
            <a:off x="319950" y="2888136"/>
            <a:ext cx="209931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b="1" spc="-5" dirty="0">
                <a:latin typeface="Arial"/>
                <a:cs typeface="Arial"/>
              </a:rPr>
              <a:t>Recall</a:t>
            </a:r>
            <a:r>
              <a:rPr sz="1400" spc="-5" dirty="0">
                <a:latin typeface="Arial"/>
                <a:cs typeface="Arial"/>
              </a:rPr>
              <a:t>: Nearest neighbors  in </a:t>
            </a:r>
            <a:r>
              <a:rPr sz="1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pixel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space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11560" y="786160"/>
            <a:ext cx="631063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latin typeface="Arial"/>
                <a:cs typeface="Arial"/>
              </a:rPr>
              <a:t>Last Layer: Dimensionality</a:t>
            </a:r>
            <a:r>
              <a:rPr sz="3000" spc="-8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Reduction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7702910" y="1457125"/>
            <a:ext cx="1261578" cy="40141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7512534" y="1667768"/>
            <a:ext cx="1353820" cy="253365"/>
          </a:xfrm>
          <a:custGeom>
            <a:avLst/>
            <a:gdLst/>
            <a:ahLst/>
            <a:cxnLst/>
            <a:rect l="l" t="t" r="r" b="b"/>
            <a:pathLst>
              <a:path w="1353820" h="253365">
                <a:moveTo>
                  <a:pt x="0" y="0"/>
                </a:moveTo>
                <a:lnTo>
                  <a:pt x="1353599" y="0"/>
                </a:lnTo>
                <a:lnTo>
                  <a:pt x="1353599" y="252899"/>
                </a:lnTo>
                <a:lnTo>
                  <a:pt x="0" y="252899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340084" y="2413575"/>
            <a:ext cx="3046095" cy="250952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10" dirty="0">
                <a:latin typeface="Arial"/>
                <a:cs typeface="Arial"/>
              </a:rPr>
              <a:t>Visualize </a:t>
            </a:r>
            <a:r>
              <a:rPr sz="1800" spc="-5" dirty="0">
                <a:latin typeface="Arial"/>
                <a:cs typeface="Arial"/>
              </a:rPr>
              <a:t>the </a:t>
            </a:r>
            <a:r>
              <a:rPr sz="1800" dirty="0">
                <a:latin typeface="Arial"/>
                <a:cs typeface="Arial"/>
              </a:rPr>
              <a:t>“space” </a:t>
            </a:r>
            <a:r>
              <a:rPr sz="1800" spc="-5" dirty="0">
                <a:latin typeface="Arial"/>
                <a:cs typeface="Arial"/>
              </a:rPr>
              <a:t>of FC7  feature </a:t>
            </a:r>
            <a:r>
              <a:rPr sz="1800" dirty="0">
                <a:latin typeface="Arial"/>
                <a:cs typeface="Arial"/>
              </a:rPr>
              <a:t>vectors </a:t>
            </a:r>
            <a:r>
              <a:rPr sz="1800" spc="-5" dirty="0">
                <a:latin typeface="Arial"/>
                <a:cs typeface="Arial"/>
              </a:rPr>
              <a:t>by </a:t>
            </a:r>
            <a:r>
              <a:rPr sz="1800" dirty="0">
                <a:latin typeface="Arial"/>
                <a:cs typeface="Arial"/>
              </a:rPr>
              <a:t>reducing  </a:t>
            </a:r>
            <a:r>
              <a:rPr sz="1800" spc="-5" dirty="0">
                <a:latin typeface="Arial"/>
                <a:cs typeface="Arial"/>
              </a:rPr>
              <a:t>dimensionality of </a:t>
            </a:r>
            <a:r>
              <a:rPr sz="1800" dirty="0">
                <a:latin typeface="Arial"/>
                <a:cs typeface="Arial"/>
              </a:rPr>
              <a:t>vectors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from  4096 to </a:t>
            </a:r>
            <a:r>
              <a:rPr sz="1800" dirty="0">
                <a:latin typeface="Arial"/>
                <a:cs typeface="Arial"/>
              </a:rPr>
              <a:t>2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dimensions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260350">
              <a:lnSpc>
                <a:spcPct val="100699"/>
              </a:lnSpc>
            </a:pPr>
            <a:r>
              <a:rPr sz="1800" spc="-5" dirty="0">
                <a:latin typeface="Arial"/>
                <a:cs typeface="Arial"/>
              </a:rPr>
              <a:t>Simple algorithm: Principal  Component Analysis</a:t>
            </a:r>
            <a:r>
              <a:rPr sz="1800" spc="-19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(PCA)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More complex: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t-SNE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7"/>
          <p:cNvSpPr/>
          <p:nvPr/>
        </p:nvSpPr>
        <p:spPr>
          <a:xfrm>
            <a:off x="3786333" y="1888668"/>
            <a:ext cx="3571263" cy="39077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11560" y="786160"/>
            <a:ext cx="631063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latin typeface="Arial"/>
                <a:cs typeface="Arial"/>
              </a:rPr>
              <a:t>Last Layer: Dimensionality</a:t>
            </a:r>
            <a:r>
              <a:rPr sz="3000" spc="-8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Reduction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7702910" y="1457125"/>
            <a:ext cx="1261578" cy="40141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7512534" y="1667768"/>
            <a:ext cx="1353820" cy="253365"/>
          </a:xfrm>
          <a:custGeom>
            <a:avLst/>
            <a:gdLst/>
            <a:ahLst/>
            <a:cxnLst/>
            <a:rect l="l" t="t" r="r" b="b"/>
            <a:pathLst>
              <a:path w="1353820" h="253365">
                <a:moveTo>
                  <a:pt x="0" y="0"/>
                </a:moveTo>
                <a:lnTo>
                  <a:pt x="1353599" y="0"/>
                </a:lnTo>
                <a:lnTo>
                  <a:pt x="1353599" y="252899"/>
                </a:lnTo>
                <a:lnTo>
                  <a:pt x="0" y="252899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6"/>
          <p:cNvSpPr/>
          <p:nvPr/>
        </p:nvSpPr>
        <p:spPr>
          <a:xfrm>
            <a:off x="355087" y="2045111"/>
            <a:ext cx="3390824" cy="33908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7"/>
          <p:cNvSpPr/>
          <p:nvPr/>
        </p:nvSpPr>
        <p:spPr>
          <a:xfrm>
            <a:off x="3989487" y="2035824"/>
            <a:ext cx="3390825" cy="3409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5"/>
          <p:cNvSpPr txBox="1"/>
          <p:nvPr/>
        </p:nvSpPr>
        <p:spPr>
          <a:xfrm>
            <a:off x="480330" y="5772651"/>
            <a:ext cx="3308350" cy="212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latin typeface="Arial"/>
                <a:cs typeface="Arial"/>
              </a:rPr>
              <a:t>Van </a:t>
            </a:r>
            <a:r>
              <a:rPr sz="600" spc="-5" dirty="0">
                <a:latin typeface="Arial"/>
                <a:cs typeface="Arial"/>
              </a:rPr>
              <a:t>der </a:t>
            </a:r>
            <a:r>
              <a:rPr sz="600" dirty="0">
                <a:latin typeface="Arial"/>
                <a:cs typeface="Arial"/>
              </a:rPr>
              <a:t>Maaten </a:t>
            </a:r>
            <a:r>
              <a:rPr sz="600" spc="-5" dirty="0">
                <a:latin typeface="Arial"/>
                <a:cs typeface="Arial"/>
              </a:rPr>
              <a:t>and Hinton, “Visualizing Data using t-SNE”, </a:t>
            </a:r>
            <a:r>
              <a:rPr sz="600" dirty="0">
                <a:latin typeface="Arial"/>
                <a:cs typeface="Arial"/>
              </a:rPr>
              <a:t>JMLR</a:t>
            </a:r>
            <a:r>
              <a:rPr sz="600" spc="-1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2008</a:t>
            </a:r>
            <a:endParaRPr sz="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600" spc="-5" dirty="0">
                <a:latin typeface="Arial"/>
                <a:cs typeface="Arial"/>
              </a:rPr>
              <a:t>Krizhevsky et al, </a:t>
            </a:r>
            <a:r>
              <a:rPr sz="600" dirty="0">
                <a:latin typeface="Arial"/>
                <a:cs typeface="Arial"/>
              </a:rPr>
              <a:t>“ImageNet </a:t>
            </a:r>
            <a:r>
              <a:rPr sz="600" spc="-5" dirty="0">
                <a:latin typeface="Arial"/>
                <a:cs typeface="Arial"/>
              </a:rPr>
              <a:t>Classification with Deep Convolutional Neural Networks”, NIPS</a:t>
            </a:r>
            <a:r>
              <a:rPr sz="600" spc="-5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2012.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14" name="object 8"/>
          <p:cNvSpPr txBox="1"/>
          <p:nvPr/>
        </p:nvSpPr>
        <p:spPr>
          <a:xfrm>
            <a:off x="4081105" y="5704041"/>
            <a:ext cx="3371215" cy="38925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155"/>
              </a:spcBef>
            </a:pPr>
            <a:r>
              <a:rPr sz="1200" spc="-5" dirty="0">
                <a:latin typeface="Arial"/>
                <a:cs typeface="Arial"/>
              </a:rPr>
              <a:t>See high-resolution </a:t>
            </a:r>
            <a:r>
              <a:rPr sz="1200" dirty="0">
                <a:latin typeface="Arial"/>
                <a:cs typeface="Arial"/>
              </a:rPr>
              <a:t>versions </a:t>
            </a:r>
            <a:r>
              <a:rPr sz="1200" spc="-5" dirty="0">
                <a:latin typeface="Arial"/>
                <a:cs typeface="Arial"/>
              </a:rPr>
              <a:t>at  </a:t>
            </a:r>
            <a:r>
              <a:rPr sz="1200" u="heavy" spc="-5" dirty="0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latin typeface="Arial"/>
                <a:cs typeface="Arial"/>
                <a:hlinkClick r:id="rId6"/>
              </a:rPr>
              <a:t>http://cs.stanford.edu/people/karpathy/cnnembed/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8" name="object 2"/>
          <p:cNvSpPr/>
          <p:nvPr/>
        </p:nvSpPr>
        <p:spPr>
          <a:xfrm>
            <a:off x="3595899" y="2172193"/>
            <a:ext cx="4792525" cy="34350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3"/>
          <p:cNvSpPr txBox="1">
            <a:spLocks/>
          </p:cNvSpPr>
          <p:nvPr/>
        </p:nvSpPr>
        <p:spPr>
          <a:xfrm>
            <a:off x="683568" y="836712"/>
            <a:ext cx="3761104" cy="48260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1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Visualizing</a:t>
            </a:r>
            <a:r>
              <a:rPr kumimoji="0" lang="sk-SK" sz="3000" b="0" i="0" u="none" strike="noStrike" kern="1200" cap="none" spc="-25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Activations</a:t>
            </a:r>
            <a:endParaRPr kumimoji="0" lang="sk-SK" sz="3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0" name="object 4"/>
          <p:cNvSpPr txBox="1"/>
          <p:nvPr/>
        </p:nvSpPr>
        <p:spPr>
          <a:xfrm>
            <a:off x="1099126" y="5760433"/>
            <a:ext cx="3503929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5" dirty="0">
                <a:latin typeface="Arial"/>
                <a:cs typeface="Arial"/>
              </a:rPr>
              <a:t>Yosinski </a:t>
            </a:r>
            <a:r>
              <a:rPr sz="600" spc="-5" dirty="0">
                <a:latin typeface="Arial"/>
                <a:cs typeface="Arial"/>
              </a:rPr>
              <a:t>et al, </a:t>
            </a:r>
            <a:r>
              <a:rPr sz="600" dirty="0">
                <a:latin typeface="Arial"/>
                <a:cs typeface="Arial"/>
              </a:rPr>
              <a:t>“Understanding </a:t>
            </a:r>
            <a:r>
              <a:rPr sz="600" spc="-5" dirty="0">
                <a:latin typeface="Arial"/>
                <a:cs typeface="Arial"/>
              </a:rPr>
              <a:t>Neural Networks Through Deep </a:t>
            </a:r>
            <a:r>
              <a:rPr sz="600" spc="-10" dirty="0">
                <a:latin typeface="Arial"/>
                <a:cs typeface="Arial"/>
              </a:rPr>
              <a:t>Visualization”, </a:t>
            </a:r>
            <a:r>
              <a:rPr sz="600" spc="-5" dirty="0">
                <a:latin typeface="Arial"/>
                <a:cs typeface="Arial"/>
              </a:rPr>
              <a:t>ICML DL </a:t>
            </a:r>
            <a:r>
              <a:rPr sz="600" spc="-10" dirty="0">
                <a:latin typeface="Arial"/>
                <a:cs typeface="Arial"/>
              </a:rPr>
              <a:t>Workshop</a:t>
            </a:r>
            <a:r>
              <a:rPr sz="600" spc="15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2014.</a:t>
            </a:r>
            <a:endParaRPr sz="600">
              <a:latin typeface="Arial"/>
              <a:cs typeface="Arial"/>
            </a:endParaRPr>
          </a:p>
        </p:txBody>
      </p:sp>
      <p:sp>
        <p:nvSpPr>
          <p:cNvPr id="11" name="object 5"/>
          <p:cNvSpPr txBox="1"/>
          <p:nvPr/>
        </p:nvSpPr>
        <p:spPr>
          <a:xfrm>
            <a:off x="395536" y="2996952"/>
            <a:ext cx="2952328" cy="1435329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lang="en-US" sz="1800" dirty="0" err="1" smtClean="0">
                <a:latin typeface="Arial"/>
                <a:cs typeface="Arial"/>
              </a:rPr>
              <a:t>AlexNet</a:t>
            </a:r>
            <a:r>
              <a:rPr lang="en-US" sz="1800" dirty="0" smtClean="0">
                <a:latin typeface="Arial"/>
                <a:cs typeface="Arial"/>
              </a:rPr>
              <a:t> trained on </a:t>
            </a:r>
            <a:r>
              <a:rPr lang="en-US" sz="1800" dirty="0" err="1" smtClean="0">
                <a:latin typeface="Arial"/>
                <a:cs typeface="Arial"/>
              </a:rPr>
              <a:t>ImageNet</a:t>
            </a:r>
            <a:endParaRPr lang="en-US" sz="1800" dirty="0" smtClean="0">
              <a:latin typeface="Arial"/>
              <a:cs typeface="Arial"/>
            </a:endParaRPr>
          </a:p>
          <a:p>
            <a:pPr marL="12700" marR="5080">
              <a:lnSpc>
                <a:spcPct val="100699"/>
              </a:lnSpc>
              <a:spcBef>
                <a:spcPts val="85"/>
              </a:spcBef>
            </a:pPr>
            <a:endParaRPr lang="en-US" sz="1800" dirty="0" smtClean="0">
              <a:latin typeface="Arial"/>
              <a:cs typeface="Arial"/>
            </a:endParaRPr>
          </a:p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dirty="0" smtClean="0">
                <a:latin typeface="Arial"/>
                <a:cs typeface="Arial"/>
              </a:rPr>
              <a:t>conv5 </a:t>
            </a:r>
            <a:r>
              <a:rPr sz="1800" spc="-5" dirty="0">
                <a:latin typeface="Arial"/>
                <a:cs typeface="Arial"/>
              </a:rPr>
              <a:t>feature </a:t>
            </a:r>
            <a:r>
              <a:rPr sz="1800" dirty="0">
                <a:latin typeface="Arial"/>
                <a:cs typeface="Arial"/>
              </a:rPr>
              <a:t>map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is  128x13x13;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visualize  </a:t>
            </a:r>
            <a:r>
              <a:rPr sz="1800" spc="-5" dirty="0">
                <a:latin typeface="Arial"/>
                <a:cs typeface="Arial"/>
              </a:rPr>
              <a:t>as 128 13x13  grayscale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images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5594500" y="1487584"/>
            <a:ext cx="3304849" cy="20066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/>
          <p:cNvSpPr txBox="1">
            <a:spLocks/>
          </p:cNvSpPr>
          <p:nvPr/>
        </p:nvSpPr>
        <p:spPr>
          <a:xfrm>
            <a:off x="683568" y="786160"/>
            <a:ext cx="4927600" cy="48260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Maximally </a:t>
            </a:r>
            <a:r>
              <a:rPr kumimoji="0" lang="sk-SK" sz="3000" b="0" i="0" u="none" strike="noStrike" kern="1200" cap="none" spc="-1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Activating</a:t>
            </a:r>
            <a:r>
              <a:rPr kumimoji="0" lang="sk-SK" sz="3000" b="0" i="0" u="none" strike="noStrike" kern="1200" cap="none" spc="-26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30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Patches</a:t>
            </a:r>
            <a:endParaRPr kumimoji="0" lang="sk-SK" sz="3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9" name="object 4"/>
          <p:cNvSpPr/>
          <p:nvPr/>
        </p:nvSpPr>
        <p:spPr>
          <a:xfrm>
            <a:off x="5615787" y="3590070"/>
            <a:ext cx="3262287" cy="198872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5"/>
          <p:cNvSpPr/>
          <p:nvPr/>
        </p:nvSpPr>
        <p:spPr>
          <a:xfrm>
            <a:off x="334800" y="2169135"/>
            <a:ext cx="1338675" cy="13386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6"/>
          <p:cNvSpPr/>
          <p:nvPr/>
        </p:nvSpPr>
        <p:spPr>
          <a:xfrm>
            <a:off x="1816605" y="2442654"/>
            <a:ext cx="2995437" cy="94139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7"/>
          <p:cNvSpPr/>
          <p:nvPr/>
        </p:nvSpPr>
        <p:spPr>
          <a:xfrm>
            <a:off x="3953685" y="3169329"/>
            <a:ext cx="0" cy="464820"/>
          </a:xfrm>
          <a:custGeom>
            <a:avLst/>
            <a:gdLst/>
            <a:ahLst/>
            <a:cxnLst/>
            <a:rect l="l" t="t" r="r" b="b"/>
            <a:pathLst>
              <a:path h="464819">
                <a:moveTo>
                  <a:pt x="0" y="464399"/>
                </a:moveTo>
                <a:lnTo>
                  <a:pt x="0" y="0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8"/>
          <p:cNvSpPr/>
          <p:nvPr/>
        </p:nvSpPr>
        <p:spPr>
          <a:xfrm>
            <a:off x="3912695" y="3073354"/>
            <a:ext cx="81981" cy="1055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9"/>
          <p:cNvSpPr txBox="1"/>
          <p:nvPr/>
        </p:nvSpPr>
        <p:spPr>
          <a:xfrm>
            <a:off x="676475" y="3728297"/>
            <a:ext cx="3221355" cy="170561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2159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Pick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layer and </a:t>
            </a:r>
            <a:r>
              <a:rPr sz="1400" dirty="0">
                <a:latin typeface="Arial"/>
                <a:cs typeface="Arial"/>
              </a:rPr>
              <a:t>a channel; </a:t>
            </a:r>
            <a:r>
              <a:rPr sz="1400" spc="-5" dirty="0">
                <a:latin typeface="Arial"/>
                <a:cs typeface="Arial"/>
              </a:rPr>
              <a:t>e.g. </a:t>
            </a:r>
            <a:r>
              <a:rPr sz="1400" dirty="0">
                <a:latin typeface="Arial"/>
                <a:cs typeface="Arial"/>
              </a:rPr>
              <a:t>conv5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is  128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13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13, pick </a:t>
            </a:r>
            <a:r>
              <a:rPr sz="1400" dirty="0">
                <a:latin typeface="Arial"/>
                <a:cs typeface="Arial"/>
              </a:rPr>
              <a:t>channel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17/128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 marR="102235">
              <a:lnSpc>
                <a:spcPts val="1650"/>
              </a:lnSpc>
            </a:pPr>
            <a:r>
              <a:rPr sz="1400" spc="-5" dirty="0">
                <a:latin typeface="Arial"/>
                <a:cs typeface="Arial"/>
              </a:rPr>
              <a:t>Run </a:t>
            </a:r>
            <a:r>
              <a:rPr sz="1400" dirty="0">
                <a:latin typeface="Arial"/>
                <a:cs typeface="Arial"/>
              </a:rPr>
              <a:t>many </a:t>
            </a:r>
            <a:r>
              <a:rPr sz="1400" spc="-5" dirty="0">
                <a:latin typeface="Arial"/>
                <a:cs typeface="Arial"/>
              </a:rPr>
              <a:t>images through the network,  </a:t>
            </a:r>
            <a:r>
              <a:rPr sz="1400" dirty="0">
                <a:latin typeface="Arial"/>
                <a:cs typeface="Arial"/>
              </a:rPr>
              <a:t>record values </a:t>
            </a:r>
            <a:r>
              <a:rPr sz="1400" spc="-5" dirty="0">
                <a:latin typeface="Arial"/>
                <a:cs typeface="Arial"/>
              </a:rPr>
              <a:t>of </a:t>
            </a:r>
            <a:r>
              <a:rPr sz="1400" dirty="0">
                <a:latin typeface="Arial"/>
                <a:cs typeface="Arial"/>
              </a:rPr>
              <a:t>chosen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channel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ts val="1650"/>
              </a:lnSpc>
            </a:pPr>
            <a:r>
              <a:rPr sz="1400" spc="-10" dirty="0">
                <a:latin typeface="Arial"/>
                <a:cs typeface="Arial"/>
              </a:rPr>
              <a:t>Visualize </a:t>
            </a:r>
            <a:r>
              <a:rPr sz="1400" spc="-5" dirty="0">
                <a:latin typeface="Arial"/>
                <a:cs typeface="Arial"/>
              </a:rPr>
              <a:t>image patches that </a:t>
            </a:r>
            <a:r>
              <a:rPr sz="1400" dirty="0">
                <a:latin typeface="Arial"/>
                <a:cs typeface="Arial"/>
              </a:rPr>
              <a:t>correspond  </a:t>
            </a:r>
            <a:r>
              <a:rPr sz="1400" spc="-5" dirty="0">
                <a:latin typeface="Arial"/>
                <a:cs typeface="Arial"/>
              </a:rPr>
              <a:t>to </a:t>
            </a:r>
            <a:r>
              <a:rPr sz="1400" dirty="0">
                <a:latin typeface="Arial"/>
                <a:cs typeface="Arial"/>
              </a:rPr>
              <a:t>maximal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activations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0"/>
          <p:cNvSpPr txBox="1"/>
          <p:nvPr/>
        </p:nvSpPr>
        <p:spPr>
          <a:xfrm>
            <a:off x="5514534" y="5593174"/>
            <a:ext cx="3449954" cy="212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" dirty="0">
                <a:latin typeface="Arial"/>
                <a:cs typeface="Arial"/>
              </a:rPr>
              <a:t>Springenberg et al, </a:t>
            </a:r>
            <a:r>
              <a:rPr sz="600" dirty="0">
                <a:latin typeface="Arial"/>
                <a:cs typeface="Arial"/>
              </a:rPr>
              <a:t>“Striving </a:t>
            </a:r>
            <a:r>
              <a:rPr sz="600" spc="-5" dirty="0">
                <a:latin typeface="Arial"/>
                <a:cs typeface="Arial"/>
              </a:rPr>
              <a:t>for Simplicity: The All Convolutional Net”, ICLR </a:t>
            </a:r>
            <a:r>
              <a:rPr sz="600" spc="-10" dirty="0">
                <a:latin typeface="Arial"/>
                <a:cs typeface="Arial"/>
              </a:rPr>
              <a:t>Workshop</a:t>
            </a:r>
            <a:r>
              <a:rPr sz="600" spc="-6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2015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600" spc="-5" dirty="0">
                <a:latin typeface="Arial"/>
                <a:cs typeface="Arial"/>
              </a:rPr>
              <a:t>Figure </a:t>
            </a:r>
            <a:r>
              <a:rPr sz="600" dirty="0">
                <a:latin typeface="Arial"/>
                <a:cs typeface="Arial"/>
              </a:rPr>
              <a:t>copyright Jost </a:t>
            </a:r>
            <a:r>
              <a:rPr sz="600" spc="-15" dirty="0">
                <a:latin typeface="Arial"/>
                <a:cs typeface="Arial"/>
              </a:rPr>
              <a:t>Tobias </a:t>
            </a:r>
            <a:r>
              <a:rPr sz="600" spc="-5" dirty="0">
                <a:latin typeface="Arial"/>
                <a:cs typeface="Arial"/>
              </a:rPr>
              <a:t>Springenberg, Alexey </a:t>
            </a:r>
            <a:r>
              <a:rPr sz="600" spc="-10" dirty="0">
                <a:latin typeface="Arial"/>
                <a:cs typeface="Arial"/>
              </a:rPr>
              <a:t>Dosovitskiy, </a:t>
            </a:r>
            <a:r>
              <a:rPr sz="600" spc="-5" dirty="0">
                <a:latin typeface="Arial"/>
                <a:cs typeface="Arial"/>
              </a:rPr>
              <a:t>Thomas Brox, </a:t>
            </a:r>
            <a:r>
              <a:rPr sz="600" dirty="0">
                <a:latin typeface="Arial"/>
                <a:cs typeface="Arial"/>
              </a:rPr>
              <a:t>Martin </a:t>
            </a:r>
            <a:r>
              <a:rPr sz="600" spc="-10" dirty="0">
                <a:latin typeface="Arial"/>
                <a:cs typeface="Arial"/>
              </a:rPr>
              <a:t>Riedmiller,</a:t>
            </a:r>
            <a:r>
              <a:rPr sz="600" spc="-75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2015;</a:t>
            </a:r>
            <a:endParaRPr sz="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0" name="object 6"/>
          <p:cNvSpPr/>
          <p:nvPr/>
        </p:nvSpPr>
        <p:spPr>
          <a:xfrm>
            <a:off x="567620" y="3044217"/>
            <a:ext cx="1105400" cy="1105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1897559" y="3135688"/>
            <a:ext cx="3201930" cy="10063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567620" y="4335967"/>
            <a:ext cx="1105400" cy="1105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1897559" y="4427438"/>
            <a:ext cx="3201930" cy="10063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1257195" y="3730579"/>
            <a:ext cx="348615" cy="393700"/>
          </a:xfrm>
          <a:custGeom>
            <a:avLst/>
            <a:gdLst/>
            <a:ahLst/>
            <a:cxnLst/>
            <a:rect l="l" t="t" r="r" b="b"/>
            <a:pathLst>
              <a:path w="348615" h="393700">
                <a:moveTo>
                  <a:pt x="0" y="0"/>
                </a:moveTo>
                <a:lnTo>
                  <a:pt x="348599" y="0"/>
                </a:lnTo>
                <a:lnTo>
                  <a:pt x="348599" y="393599"/>
                </a:lnTo>
                <a:lnTo>
                  <a:pt x="0" y="393599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815569" y="4496479"/>
            <a:ext cx="348615" cy="393700"/>
          </a:xfrm>
          <a:custGeom>
            <a:avLst/>
            <a:gdLst/>
            <a:ahLst/>
            <a:cxnLst/>
            <a:rect l="l" t="t" r="r" b="b"/>
            <a:pathLst>
              <a:path w="348615" h="393700">
                <a:moveTo>
                  <a:pt x="0" y="0"/>
                </a:moveTo>
                <a:lnTo>
                  <a:pt x="348599" y="0"/>
                </a:lnTo>
                <a:lnTo>
                  <a:pt x="348599" y="393599"/>
                </a:lnTo>
                <a:lnTo>
                  <a:pt x="0" y="393599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 txBox="1"/>
          <p:nvPr/>
        </p:nvSpPr>
        <p:spPr>
          <a:xfrm>
            <a:off x="433645" y="2435793"/>
            <a:ext cx="375983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dirty="0">
                <a:latin typeface="Arial"/>
                <a:cs typeface="Arial"/>
              </a:rPr>
              <a:t>Mask </a:t>
            </a:r>
            <a:r>
              <a:rPr sz="1400" spc="-5" dirty="0">
                <a:latin typeface="Arial"/>
                <a:cs typeface="Arial"/>
              </a:rPr>
              <a:t>part of the image before feeding to CNN,  </a:t>
            </a:r>
            <a:r>
              <a:rPr sz="1400" dirty="0">
                <a:latin typeface="Arial"/>
                <a:cs typeface="Arial"/>
              </a:rPr>
              <a:t>check </a:t>
            </a:r>
            <a:r>
              <a:rPr sz="1400" spc="-5" dirty="0">
                <a:latin typeface="Arial"/>
                <a:cs typeface="Arial"/>
              </a:rPr>
              <a:t>how </a:t>
            </a:r>
            <a:r>
              <a:rPr sz="1400" dirty="0">
                <a:latin typeface="Arial"/>
                <a:cs typeface="Arial"/>
              </a:rPr>
              <a:t>much </a:t>
            </a:r>
            <a:r>
              <a:rPr sz="1400" spc="-5" dirty="0">
                <a:latin typeface="Arial"/>
                <a:cs typeface="Arial"/>
              </a:rPr>
              <a:t>predicted probabilities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change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4"/>
          <p:cNvSpPr txBox="1"/>
          <p:nvPr/>
        </p:nvSpPr>
        <p:spPr>
          <a:xfrm>
            <a:off x="251520" y="5686390"/>
            <a:ext cx="2922905" cy="26289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5"/>
              </a:spcBef>
            </a:pPr>
            <a:r>
              <a:rPr sz="800" spc="-5" dirty="0">
                <a:latin typeface="Arial"/>
                <a:cs typeface="Arial"/>
              </a:rPr>
              <a:t>Zeiler and Fergus, “Visualizing and Understanding Convolutional  Networks”, ECCV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2014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2"/>
          <p:cNvSpPr txBox="1"/>
          <p:nvPr/>
        </p:nvSpPr>
        <p:spPr>
          <a:xfrm>
            <a:off x="539552" y="764704"/>
            <a:ext cx="7716211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sk-SK" sz="3000" dirty="0" smtClean="0">
                <a:solidFill>
                  <a:schemeClr val="tx2"/>
                </a:solidFill>
                <a:latin typeface="Arial"/>
                <a:ea typeface="+mj-ea"/>
                <a:cs typeface="Arial"/>
              </a:rPr>
              <a:t>Which pixels matter:  Saliency via Occlusion</a:t>
            </a:r>
            <a:endParaRPr lang="sk-SK" sz="3000" dirty="0">
              <a:solidFill>
                <a:schemeClr val="tx2"/>
              </a:solidFill>
              <a:latin typeface="Arial"/>
              <a:ea typeface="+mj-ea"/>
              <a:cs typeface="Arial"/>
            </a:endParaRPr>
          </a:p>
        </p:txBody>
      </p:sp>
      <p:sp>
        <p:nvSpPr>
          <p:cNvPr id="17" name="object 9"/>
          <p:cNvSpPr txBox="1"/>
          <p:nvPr/>
        </p:nvSpPr>
        <p:spPr>
          <a:xfrm>
            <a:off x="5531197" y="3551024"/>
            <a:ext cx="14890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P(elephant) </a:t>
            </a:r>
            <a:r>
              <a:rPr sz="1400" dirty="0">
                <a:latin typeface="Arial"/>
                <a:cs typeface="Arial"/>
              </a:rPr>
              <a:t>=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0.95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20" name="object 10"/>
          <p:cNvSpPr txBox="1"/>
          <p:nvPr/>
        </p:nvSpPr>
        <p:spPr>
          <a:xfrm>
            <a:off x="5531197" y="4846424"/>
            <a:ext cx="14890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P(elephant) </a:t>
            </a:r>
            <a:r>
              <a:rPr sz="1400" dirty="0">
                <a:latin typeface="Arial"/>
                <a:cs typeface="Arial"/>
              </a:rPr>
              <a:t>=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0.75</a:t>
            </a:r>
            <a:endParaRPr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object 3"/>
          <p:cNvSpPr/>
          <p:nvPr/>
        </p:nvSpPr>
        <p:spPr>
          <a:xfrm>
            <a:off x="5648710" y="4574385"/>
            <a:ext cx="2947127" cy="13740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5283059" y="3155447"/>
            <a:ext cx="3229652" cy="13390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5576818" y="1540611"/>
            <a:ext cx="3079545" cy="142296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567620" y="3044217"/>
            <a:ext cx="1105400" cy="1105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1897559" y="3135688"/>
            <a:ext cx="3201930" cy="10063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567620" y="4335967"/>
            <a:ext cx="1105400" cy="1105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1897559" y="4427438"/>
            <a:ext cx="3201930" cy="10063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1257195" y="3730579"/>
            <a:ext cx="348615" cy="393700"/>
          </a:xfrm>
          <a:custGeom>
            <a:avLst/>
            <a:gdLst/>
            <a:ahLst/>
            <a:cxnLst/>
            <a:rect l="l" t="t" r="r" b="b"/>
            <a:pathLst>
              <a:path w="348615" h="393700">
                <a:moveTo>
                  <a:pt x="0" y="0"/>
                </a:moveTo>
                <a:lnTo>
                  <a:pt x="348599" y="0"/>
                </a:lnTo>
                <a:lnTo>
                  <a:pt x="348599" y="393599"/>
                </a:lnTo>
                <a:lnTo>
                  <a:pt x="0" y="393599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815569" y="4496479"/>
            <a:ext cx="348615" cy="393700"/>
          </a:xfrm>
          <a:custGeom>
            <a:avLst/>
            <a:gdLst/>
            <a:ahLst/>
            <a:cxnLst/>
            <a:rect l="l" t="t" r="r" b="b"/>
            <a:pathLst>
              <a:path w="348615" h="393700">
                <a:moveTo>
                  <a:pt x="0" y="0"/>
                </a:moveTo>
                <a:lnTo>
                  <a:pt x="348599" y="0"/>
                </a:lnTo>
                <a:lnTo>
                  <a:pt x="348599" y="393599"/>
                </a:lnTo>
                <a:lnTo>
                  <a:pt x="0" y="393599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 txBox="1"/>
          <p:nvPr/>
        </p:nvSpPr>
        <p:spPr>
          <a:xfrm>
            <a:off x="433645" y="2435793"/>
            <a:ext cx="375983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dirty="0">
                <a:latin typeface="Arial"/>
                <a:cs typeface="Arial"/>
              </a:rPr>
              <a:t>Mask </a:t>
            </a:r>
            <a:r>
              <a:rPr sz="1400" spc="-5" dirty="0">
                <a:latin typeface="Arial"/>
                <a:cs typeface="Arial"/>
              </a:rPr>
              <a:t>part of the image before feeding to CNN,  </a:t>
            </a:r>
            <a:r>
              <a:rPr sz="1400" dirty="0">
                <a:latin typeface="Arial"/>
                <a:cs typeface="Arial"/>
              </a:rPr>
              <a:t>check </a:t>
            </a:r>
            <a:r>
              <a:rPr sz="1400" spc="-5" dirty="0">
                <a:latin typeface="Arial"/>
                <a:cs typeface="Arial"/>
              </a:rPr>
              <a:t>how </a:t>
            </a:r>
            <a:r>
              <a:rPr sz="1400" dirty="0">
                <a:latin typeface="Arial"/>
                <a:cs typeface="Arial"/>
              </a:rPr>
              <a:t>much </a:t>
            </a:r>
            <a:r>
              <a:rPr sz="1400" spc="-5" dirty="0">
                <a:latin typeface="Arial"/>
                <a:cs typeface="Arial"/>
              </a:rPr>
              <a:t>predicted probabilities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change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4"/>
          <p:cNvSpPr txBox="1"/>
          <p:nvPr/>
        </p:nvSpPr>
        <p:spPr>
          <a:xfrm>
            <a:off x="251520" y="5686390"/>
            <a:ext cx="2922905" cy="26289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5"/>
              </a:spcBef>
            </a:pPr>
            <a:r>
              <a:rPr sz="800" spc="-5" dirty="0">
                <a:latin typeface="Arial"/>
                <a:cs typeface="Arial"/>
              </a:rPr>
              <a:t>Zeiler and Fergus, “Visualizing and Understanding Convolutional  Networks”, ECCV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2014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2"/>
          <p:cNvSpPr txBox="1"/>
          <p:nvPr/>
        </p:nvSpPr>
        <p:spPr>
          <a:xfrm>
            <a:off x="539552" y="764704"/>
            <a:ext cx="7716211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sk-SK" sz="3000" dirty="0" smtClean="0">
                <a:solidFill>
                  <a:schemeClr val="tx2"/>
                </a:solidFill>
                <a:latin typeface="Arial"/>
                <a:ea typeface="+mj-ea"/>
                <a:cs typeface="Arial"/>
              </a:rPr>
              <a:t>Which pixels matter:  Saliency via Occlusion</a:t>
            </a:r>
            <a:endParaRPr lang="sk-SK" sz="3000" dirty="0">
              <a:solidFill>
                <a:schemeClr val="tx2"/>
              </a:solidFill>
              <a:latin typeface="Arial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660861" y="786160"/>
            <a:ext cx="7295515" cy="48260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Which 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pixels 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matter: 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Saliency 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via</a:t>
            </a:r>
            <a:r>
              <a:rPr kumimoji="0" lang="en-US" sz="3000" b="0" i="0" u="none" strike="noStrike" kern="1200" cap="none" spc="-8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0" i="0" u="none" strike="noStrike" kern="1200" cap="none" spc="-5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Backprop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8" name="object 3"/>
          <p:cNvSpPr/>
          <p:nvPr/>
        </p:nvSpPr>
        <p:spPr>
          <a:xfrm>
            <a:off x="3303947" y="2661105"/>
            <a:ext cx="3201930" cy="10063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/>
          <p:cNvSpPr txBox="1"/>
          <p:nvPr/>
        </p:nvSpPr>
        <p:spPr>
          <a:xfrm>
            <a:off x="6651808" y="2846569"/>
            <a:ext cx="7245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latin typeface="Arial"/>
                <a:cs typeface="Arial"/>
              </a:rPr>
              <a:t>Dog</a:t>
            </a:r>
            <a:endParaRPr sz="3000">
              <a:latin typeface="Arial"/>
              <a:cs typeface="Arial"/>
            </a:endParaRPr>
          </a:p>
        </p:txBody>
      </p:sp>
      <p:sp>
        <p:nvSpPr>
          <p:cNvPr id="10" name="object 5"/>
          <p:cNvSpPr/>
          <p:nvPr/>
        </p:nvSpPr>
        <p:spPr>
          <a:xfrm>
            <a:off x="1381682" y="2569634"/>
            <a:ext cx="1714790" cy="11053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6"/>
          <p:cNvSpPr txBox="1"/>
          <p:nvPr/>
        </p:nvSpPr>
        <p:spPr>
          <a:xfrm>
            <a:off x="2309708" y="1998964"/>
            <a:ext cx="37439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Forward pass: Compute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probabilities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7"/>
          <p:cNvSpPr/>
          <p:nvPr/>
        </p:nvSpPr>
        <p:spPr>
          <a:xfrm>
            <a:off x="1430782" y="2459433"/>
            <a:ext cx="5739130" cy="0"/>
          </a:xfrm>
          <a:custGeom>
            <a:avLst/>
            <a:gdLst/>
            <a:ahLst/>
            <a:cxnLst/>
            <a:rect l="l" t="t" r="r" b="b"/>
            <a:pathLst>
              <a:path w="5739130">
                <a:moveTo>
                  <a:pt x="0" y="0"/>
                </a:moveTo>
                <a:lnTo>
                  <a:pt x="5738549" y="0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8"/>
          <p:cNvSpPr/>
          <p:nvPr/>
        </p:nvSpPr>
        <p:spPr>
          <a:xfrm>
            <a:off x="7155045" y="2397948"/>
            <a:ext cx="158250" cy="12297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9"/>
          <p:cNvSpPr/>
          <p:nvPr/>
        </p:nvSpPr>
        <p:spPr>
          <a:xfrm>
            <a:off x="1553132" y="3893008"/>
            <a:ext cx="5739130" cy="0"/>
          </a:xfrm>
          <a:custGeom>
            <a:avLst/>
            <a:gdLst/>
            <a:ahLst/>
            <a:cxnLst/>
            <a:rect l="l" t="t" r="r" b="b"/>
            <a:pathLst>
              <a:path w="5739130">
                <a:moveTo>
                  <a:pt x="0" y="0"/>
                </a:moveTo>
                <a:lnTo>
                  <a:pt x="5738549" y="0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0"/>
          <p:cNvSpPr/>
          <p:nvPr/>
        </p:nvSpPr>
        <p:spPr>
          <a:xfrm>
            <a:off x="1409169" y="3831523"/>
            <a:ext cx="158251" cy="1229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1"/>
          <p:cNvSpPr txBox="1"/>
          <p:nvPr/>
        </p:nvSpPr>
        <p:spPr>
          <a:xfrm>
            <a:off x="894208" y="4328827"/>
            <a:ext cx="3493135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Compute gradient of </a:t>
            </a:r>
            <a:r>
              <a:rPr sz="1400" dirty="0">
                <a:latin typeface="Arial"/>
                <a:cs typeface="Arial"/>
              </a:rPr>
              <a:t>(unnormalized) class  score </a:t>
            </a:r>
            <a:r>
              <a:rPr sz="1400" spc="-5" dirty="0">
                <a:latin typeface="Arial"/>
                <a:cs typeface="Arial"/>
              </a:rPr>
              <a:t>with </a:t>
            </a:r>
            <a:r>
              <a:rPr sz="1400" dirty="0">
                <a:latin typeface="Arial"/>
                <a:cs typeface="Arial"/>
              </a:rPr>
              <a:t>respect </a:t>
            </a:r>
            <a:r>
              <a:rPr sz="1400" spc="-5" dirty="0">
                <a:latin typeface="Arial"/>
                <a:cs typeface="Arial"/>
              </a:rPr>
              <a:t>to image pixels, take  absolute </a:t>
            </a:r>
            <a:r>
              <a:rPr sz="1400" dirty="0">
                <a:latin typeface="Arial"/>
                <a:cs typeface="Arial"/>
              </a:rPr>
              <a:t>value </a:t>
            </a:r>
            <a:r>
              <a:rPr sz="1400" spc="-5" dirty="0">
                <a:latin typeface="Arial"/>
                <a:cs typeface="Arial"/>
              </a:rPr>
              <a:t>and </a:t>
            </a:r>
            <a:r>
              <a:rPr sz="1400" dirty="0">
                <a:latin typeface="Arial"/>
                <a:cs typeface="Arial"/>
              </a:rPr>
              <a:t>max </a:t>
            </a:r>
            <a:r>
              <a:rPr sz="1400" spc="-5" dirty="0">
                <a:latin typeface="Arial"/>
                <a:cs typeface="Arial"/>
              </a:rPr>
              <a:t>over RGB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channels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2"/>
          <p:cNvSpPr/>
          <p:nvPr/>
        </p:nvSpPr>
        <p:spPr>
          <a:xfrm>
            <a:off x="5790764" y="4018583"/>
            <a:ext cx="2309628" cy="149864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755576" y="764704"/>
            <a:ext cx="2496820" cy="48260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0" i="0" u="none" strike="noStrike" kern="1200" cap="none" spc="-1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Saliency</a:t>
            </a:r>
            <a:r>
              <a:rPr kumimoji="0" lang="sk-SK" sz="3000" b="0" i="0" u="none" strike="noStrike" kern="1200" cap="none" spc="-9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sk-SK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Maps</a:t>
            </a:r>
            <a:endParaRPr kumimoji="0" lang="sk-SK" sz="3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8" name="object 3"/>
          <p:cNvSpPr/>
          <p:nvPr/>
        </p:nvSpPr>
        <p:spPr>
          <a:xfrm>
            <a:off x="184371" y="2874419"/>
            <a:ext cx="4880249" cy="21527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/>
          <p:cNvSpPr/>
          <p:nvPr/>
        </p:nvSpPr>
        <p:spPr>
          <a:xfrm>
            <a:off x="5360296" y="2744368"/>
            <a:ext cx="3676200" cy="24128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2352989" y="1859977"/>
            <a:ext cx="4999499" cy="34412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/>
          <p:cNvSpPr txBox="1">
            <a:spLocks/>
          </p:cNvSpPr>
          <p:nvPr/>
        </p:nvSpPr>
        <p:spPr>
          <a:xfrm>
            <a:off x="497780" y="714152"/>
            <a:ext cx="8394700" cy="48260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Saliency 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Maps: 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Segmentation 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without</a:t>
            </a:r>
            <a:r>
              <a:rPr kumimoji="0" lang="en-US" sz="3000" b="0" i="0" u="none" strike="noStrike" kern="1200" cap="none" spc="-8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supervision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548139" y="3568174"/>
            <a:ext cx="1490980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Use GrabCut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on  </a:t>
            </a:r>
            <a:r>
              <a:rPr sz="1600" dirty="0">
                <a:latin typeface="Arial"/>
                <a:cs typeface="Arial"/>
              </a:rPr>
              <a:t>saliency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map</a:t>
            </a:r>
            <a:endParaRPr sz="1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592152" y="764704"/>
            <a:ext cx="750824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latin typeface="Arial"/>
                <a:cs typeface="Arial"/>
              </a:rPr>
              <a:t>Intermediate Features </a:t>
            </a:r>
            <a:r>
              <a:rPr sz="3000" dirty="0">
                <a:latin typeface="Arial"/>
                <a:cs typeface="Arial"/>
              </a:rPr>
              <a:t>via (guided)</a:t>
            </a:r>
            <a:r>
              <a:rPr sz="3000" spc="-11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backprop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8" name="object 3"/>
          <p:cNvSpPr/>
          <p:nvPr/>
        </p:nvSpPr>
        <p:spPr>
          <a:xfrm>
            <a:off x="413553" y="2163077"/>
            <a:ext cx="1338675" cy="13386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/>
          <p:cNvSpPr/>
          <p:nvPr/>
        </p:nvSpPr>
        <p:spPr>
          <a:xfrm>
            <a:off x="1881162" y="2273866"/>
            <a:ext cx="3877641" cy="12186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5"/>
          <p:cNvSpPr/>
          <p:nvPr/>
        </p:nvSpPr>
        <p:spPr>
          <a:xfrm>
            <a:off x="4670463" y="3142601"/>
            <a:ext cx="0" cy="464820"/>
          </a:xfrm>
          <a:custGeom>
            <a:avLst/>
            <a:gdLst/>
            <a:ahLst/>
            <a:cxnLst/>
            <a:rect l="l" t="t" r="r" b="b"/>
            <a:pathLst>
              <a:path h="464819">
                <a:moveTo>
                  <a:pt x="0" y="464399"/>
                </a:moveTo>
                <a:lnTo>
                  <a:pt x="0" y="0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6"/>
          <p:cNvSpPr/>
          <p:nvPr/>
        </p:nvSpPr>
        <p:spPr>
          <a:xfrm>
            <a:off x="4629473" y="3046626"/>
            <a:ext cx="81981" cy="105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7"/>
          <p:cNvSpPr txBox="1"/>
          <p:nvPr/>
        </p:nvSpPr>
        <p:spPr>
          <a:xfrm>
            <a:off x="986628" y="3693590"/>
            <a:ext cx="3709670" cy="10769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3225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Pick </a:t>
            </a:r>
            <a:r>
              <a:rPr sz="1400" dirty="0">
                <a:latin typeface="Arial"/>
                <a:cs typeface="Arial"/>
              </a:rPr>
              <a:t>a single </a:t>
            </a:r>
            <a:r>
              <a:rPr sz="1400" spc="-5" dirty="0">
                <a:latin typeface="Arial"/>
                <a:cs typeface="Arial"/>
              </a:rPr>
              <a:t>intermediate neuron, e.g. one  </a:t>
            </a:r>
            <a:r>
              <a:rPr sz="1400" dirty="0">
                <a:latin typeface="Arial"/>
                <a:cs typeface="Arial"/>
              </a:rPr>
              <a:t>value </a:t>
            </a:r>
            <a:r>
              <a:rPr sz="1400" spc="-5" dirty="0">
                <a:latin typeface="Arial"/>
                <a:cs typeface="Arial"/>
              </a:rPr>
              <a:t>in 128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13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13 </a:t>
            </a:r>
            <a:r>
              <a:rPr sz="1400" dirty="0">
                <a:latin typeface="Arial"/>
                <a:cs typeface="Arial"/>
              </a:rPr>
              <a:t>conv5 </a:t>
            </a:r>
            <a:r>
              <a:rPr sz="1400" spc="-5" dirty="0">
                <a:latin typeface="Arial"/>
                <a:cs typeface="Arial"/>
              </a:rPr>
              <a:t>feature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map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ts val="1650"/>
              </a:lnSpc>
            </a:pPr>
            <a:r>
              <a:rPr sz="1400" spc="-5" dirty="0">
                <a:latin typeface="Arial"/>
                <a:cs typeface="Arial"/>
              </a:rPr>
              <a:t>Compute gradient of neuron </a:t>
            </a:r>
            <a:r>
              <a:rPr sz="1400" dirty="0">
                <a:latin typeface="Arial"/>
                <a:cs typeface="Arial"/>
              </a:rPr>
              <a:t>value </a:t>
            </a:r>
            <a:r>
              <a:rPr sz="1400" spc="-5" dirty="0">
                <a:latin typeface="Arial"/>
                <a:cs typeface="Arial"/>
              </a:rPr>
              <a:t>with </a:t>
            </a:r>
            <a:r>
              <a:rPr sz="1400" dirty="0">
                <a:latin typeface="Arial"/>
                <a:cs typeface="Arial"/>
              </a:rPr>
              <a:t>respect  </a:t>
            </a:r>
            <a:r>
              <a:rPr sz="1400" spc="-5" dirty="0">
                <a:latin typeface="Arial"/>
                <a:cs typeface="Arial"/>
              </a:rPr>
              <a:t>to image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pixels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8"/>
          <p:cNvSpPr/>
          <p:nvPr/>
        </p:nvSpPr>
        <p:spPr>
          <a:xfrm>
            <a:off x="6203289" y="1910837"/>
            <a:ext cx="2532548" cy="27714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9"/>
          <p:cNvSpPr txBox="1"/>
          <p:nvPr/>
        </p:nvSpPr>
        <p:spPr>
          <a:xfrm>
            <a:off x="7664877" y="1673640"/>
            <a:ext cx="48005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ReLU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0"/>
          <p:cNvSpPr/>
          <p:nvPr/>
        </p:nvSpPr>
        <p:spPr>
          <a:xfrm>
            <a:off x="6052378" y="1876376"/>
            <a:ext cx="495934" cy="196215"/>
          </a:xfrm>
          <a:custGeom>
            <a:avLst/>
            <a:gdLst/>
            <a:ahLst/>
            <a:cxnLst/>
            <a:rect l="l" t="t" r="r" b="b"/>
            <a:pathLst>
              <a:path w="495935" h="196215">
                <a:moveTo>
                  <a:pt x="0" y="0"/>
                </a:moveTo>
                <a:lnTo>
                  <a:pt x="495899" y="0"/>
                </a:lnTo>
                <a:lnTo>
                  <a:pt x="495899" y="196199"/>
                </a:lnTo>
                <a:lnTo>
                  <a:pt x="0" y="1961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1"/>
          <p:cNvSpPr txBox="1"/>
          <p:nvPr/>
        </p:nvSpPr>
        <p:spPr>
          <a:xfrm>
            <a:off x="230878" y="5350949"/>
            <a:ext cx="350266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5" dirty="0">
                <a:latin typeface="Arial"/>
                <a:cs typeface="Arial"/>
              </a:rPr>
              <a:t>Zeiler and Fergus, “Visualizing and Understanding Convolutional Networks”, ECCV</a:t>
            </a:r>
            <a:r>
              <a:rPr sz="700" spc="-55" dirty="0">
                <a:latin typeface="Arial"/>
                <a:cs typeface="Arial"/>
              </a:rPr>
              <a:t> </a:t>
            </a:r>
            <a:r>
              <a:rPr sz="700" spc="-5" dirty="0">
                <a:latin typeface="Arial"/>
                <a:cs typeface="Arial"/>
              </a:rPr>
              <a:t>2014</a:t>
            </a:r>
            <a:endParaRPr sz="700">
              <a:latin typeface="Arial"/>
              <a:cs typeface="Arial"/>
            </a:endParaRPr>
          </a:p>
        </p:txBody>
      </p:sp>
      <p:sp>
        <p:nvSpPr>
          <p:cNvPr id="18" name="object 14"/>
          <p:cNvSpPr txBox="1"/>
          <p:nvPr/>
        </p:nvSpPr>
        <p:spPr>
          <a:xfrm>
            <a:off x="230878" y="5464145"/>
            <a:ext cx="3621404" cy="12509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700" spc="-5" dirty="0">
                <a:latin typeface="Arial"/>
                <a:cs typeface="Arial"/>
              </a:rPr>
              <a:t>Springenberg et al, </a:t>
            </a:r>
            <a:r>
              <a:rPr sz="700" dirty="0">
                <a:latin typeface="Arial"/>
                <a:cs typeface="Arial"/>
              </a:rPr>
              <a:t>“Striving </a:t>
            </a:r>
            <a:r>
              <a:rPr sz="700" spc="-5" dirty="0">
                <a:latin typeface="Arial"/>
                <a:cs typeface="Arial"/>
              </a:rPr>
              <a:t>for Simplicity: The All Convolutional Net”, ICLR </a:t>
            </a:r>
            <a:r>
              <a:rPr sz="700" spc="-10" dirty="0">
                <a:latin typeface="Arial"/>
                <a:cs typeface="Arial"/>
              </a:rPr>
              <a:t>Workshop</a:t>
            </a:r>
            <a:r>
              <a:rPr sz="700" spc="-75" dirty="0">
                <a:latin typeface="Arial"/>
                <a:cs typeface="Arial"/>
              </a:rPr>
              <a:t> </a:t>
            </a:r>
            <a:r>
              <a:rPr sz="700" spc="-5" dirty="0">
                <a:latin typeface="Arial"/>
                <a:cs typeface="Arial"/>
              </a:rPr>
              <a:t>2015</a:t>
            </a:r>
            <a:endParaRPr sz="700">
              <a:latin typeface="Arial"/>
              <a:cs typeface="Arial"/>
            </a:endParaRPr>
          </a:p>
        </p:txBody>
      </p:sp>
      <p:sp>
        <p:nvSpPr>
          <p:cNvPr id="19" name="object 12"/>
          <p:cNvSpPr txBox="1"/>
          <p:nvPr/>
        </p:nvSpPr>
        <p:spPr>
          <a:xfrm>
            <a:off x="6125403" y="4685965"/>
            <a:ext cx="2839085" cy="663451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Images </a:t>
            </a:r>
            <a:r>
              <a:rPr sz="1400" dirty="0">
                <a:latin typeface="Arial"/>
                <a:cs typeface="Arial"/>
              </a:rPr>
              <a:t>come </a:t>
            </a:r>
            <a:r>
              <a:rPr sz="1400" spc="-5" dirty="0">
                <a:latin typeface="Arial"/>
                <a:cs typeface="Arial"/>
              </a:rPr>
              <a:t>out nicer if </a:t>
            </a:r>
            <a:r>
              <a:rPr sz="1400" dirty="0">
                <a:latin typeface="Arial"/>
                <a:cs typeface="Arial"/>
              </a:rPr>
              <a:t>you </a:t>
            </a:r>
            <a:r>
              <a:rPr sz="1400" spc="-5" dirty="0">
                <a:latin typeface="Arial"/>
                <a:cs typeface="Arial"/>
              </a:rPr>
              <a:t>only  backprop positive gradients through  each ReLU </a:t>
            </a:r>
            <a:r>
              <a:rPr sz="1400" dirty="0">
                <a:latin typeface="Arial"/>
                <a:cs typeface="Arial"/>
              </a:rPr>
              <a:t>(guided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 err="1">
                <a:latin typeface="Arial"/>
                <a:cs typeface="Arial"/>
              </a:rPr>
              <a:t>backprop</a:t>
            </a:r>
            <a:r>
              <a:rPr sz="1400" spc="-5" dirty="0" smtClean="0">
                <a:latin typeface="Arial"/>
                <a:cs typeface="Arial"/>
              </a:rPr>
              <a:t>)</a:t>
            </a:r>
            <a:endParaRPr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647144" y="786160"/>
            <a:ext cx="7381240" cy="48260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Intermediate features 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via (guided)</a:t>
            </a:r>
            <a:r>
              <a:rPr kumimoji="0" lang="en-US" sz="3000" b="0" i="0" u="none" strike="noStrike" kern="1200" cap="none" spc="-11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0" i="0" u="none" strike="noStrike" kern="1200" cap="none" spc="-5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backprop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8" name="object 3"/>
          <p:cNvSpPr/>
          <p:nvPr/>
        </p:nvSpPr>
        <p:spPr>
          <a:xfrm>
            <a:off x="523102" y="2225968"/>
            <a:ext cx="4073345" cy="2455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/>
          <p:cNvSpPr txBox="1"/>
          <p:nvPr/>
        </p:nvSpPr>
        <p:spPr>
          <a:xfrm>
            <a:off x="1465858" y="4747057"/>
            <a:ext cx="249999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106680">
              <a:lnSpc>
                <a:spcPts val="1650"/>
              </a:lnSpc>
              <a:spcBef>
                <a:spcPts val="180"/>
              </a:spcBef>
            </a:pPr>
            <a:r>
              <a:rPr sz="1400" dirty="0">
                <a:latin typeface="Arial"/>
                <a:cs typeface="Arial"/>
              </a:rPr>
              <a:t>Maximally </a:t>
            </a:r>
            <a:r>
              <a:rPr sz="1400" spc="-5" dirty="0">
                <a:latin typeface="Arial"/>
                <a:cs typeface="Arial"/>
              </a:rPr>
              <a:t>activating patches  </a:t>
            </a:r>
            <a:r>
              <a:rPr sz="1400" dirty="0">
                <a:latin typeface="Arial"/>
                <a:cs typeface="Arial"/>
              </a:rPr>
              <a:t>(Each row </a:t>
            </a:r>
            <a:r>
              <a:rPr sz="1400" spc="-5" dirty="0">
                <a:latin typeface="Arial"/>
                <a:cs typeface="Arial"/>
              </a:rPr>
              <a:t>is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10" dirty="0">
                <a:latin typeface="Arial"/>
                <a:cs typeface="Arial"/>
              </a:rPr>
              <a:t>different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neuron)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5"/>
          <p:cNvSpPr/>
          <p:nvPr/>
        </p:nvSpPr>
        <p:spPr>
          <a:xfrm>
            <a:off x="4909150" y="2225968"/>
            <a:ext cx="4012671" cy="24511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6"/>
          <p:cNvSpPr txBox="1"/>
          <p:nvPr/>
        </p:nvSpPr>
        <p:spPr>
          <a:xfrm>
            <a:off x="6212193" y="4747057"/>
            <a:ext cx="13963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Guided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Backprop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7"/>
          <p:cNvSpPr txBox="1"/>
          <p:nvPr/>
        </p:nvSpPr>
        <p:spPr>
          <a:xfrm>
            <a:off x="251520" y="5503639"/>
            <a:ext cx="4423410" cy="186911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 marR="1320165">
              <a:lnSpc>
                <a:spcPct val="104200"/>
              </a:lnSpc>
              <a:spcBef>
                <a:spcPts val="10"/>
              </a:spcBef>
            </a:pPr>
            <a:r>
              <a:rPr sz="600" spc="-5" dirty="0">
                <a:latin typeface="Arial"/>
                <a:cs typeface="Arial"/>
              </a:rPr>
              <a:t>Zeiler and Fergus, “Visualizing and Understanding Convolutional Networks”, ECCV 2014  Springenberg et al, </a:t>
            </a:r>
            <a:r>
              <a:rPr sz="600" dirty="0">
                <a:latin typeface="Arial"/>
                <a:cs typeface="Arial"/>
              </a:rPr>
              <a:t>“Striving </a:t>
            </a:r>
            <a:r>
              <a:rPr sz="600" spc="-5" dirty="0">
                <a:latin typeface="Arial"/>
                <a:cs typeface="Arial"/>
              </a:rPr>
              <a:t>for Simplicity: The All Convolutional Net”, ICLR </a:t>
            </a:r>
            <a:r>
              <a:rPr sz="600" spc="-10" dirty="0">
                <a:latin typeface="Arial"/>
                <a:cs typeface="Arial"/>
              </a:rPr>
              <a:t>Workshop</a:t>
            </a:r>
            <a:r>
              <a:rPr sz="600" spc="-65" dirty="0">
                <a:latin typeface="Arial"/>
                <a:cs typeface="Arial"/>
              </a:rPr>
              <a:t> </a:t>
            </a:r>
            <a:r>
              <a:rPr sz="600" spc="-5" dirty="0" smtClean="0">
                <a:latin typeface="Arial"/>
                <a:cs typeface="Arial"/>
              </a:rPr>
              <a:t>2015</a:t>
            </a:r>
            <a:endParaRPr sz="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647144" y="786160"/>
            <a:ext cx="7381240" cy="48260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Intermediate features 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via (guided)</a:t>
            </a:r>
            <a:r>
              <a:rPr kumimoji="0" lang="en-US" sz="3000" b="0" i="0" u="none" strike="noStrike" kern="1200" cap="none" spc="-11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0" i="0" u="none" strike="noStrike" kern="1200" cap="none" spc="-5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backprop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9" name="object 4"/>
          <p:cNvSpPr txBox="1"/>
          <p:nvPr/>
        </p:nvSpPr>
        <p:spPr>
          <a:xfrm>
            <a:off x="1465858" y="4747057"/>
            <a:ext cx="249999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106680">
              <a:lnSpc>
                <a:spcPts val="1650"/>
              </a:lnSpc>
              <a:spcBef>
                <a:spcPts val="180"/>
              </a:spcBef>
            </a:pPr>
            <a:r>
              <a:rPr sz="1400" dirty="0">
                <a:latin typeface="Arial"/>
                <a:cs typeface="Arial"/>
              </a:rPr>
              <a:t>Maximally </a:t>
            </a:r>
            <a:r>
              <a:rPr sz="1400" spc="-5" dirty="0">
                <a:latin typeface="Arial"/>
                <a:cs typeface="Arial"/>
              </a:rPr>
              <a:t>activating patches  </a:t>
            </a:r>
            <a:r>
              <a:rPr sz="1400" dirty="0">
                <a:latin typeface="Arial"/>
                <a:cs typeface="Arial"/>
              </a:rPr>
              <a:t>(Each row </a:t>
            </a:r>
            <a:r>
              <a:rPr sz="1400" spc="-5" dirty="0">
                <a:latin typeface="Arial"/>
                <a:cs typeface="Arial"/>
              </a:rPr>
              <a:t>is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10" dirty="0">
                <a:latin typeface="Arial"/>
                <a:cs typeface="Arial"/>
              </a:rPr>
              <a:t>different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neuron)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6"/>
          <p:cNvSpPr txBox="1"/>
          <p:nvPr/>
        </p:nvSpPr>
        <p:spPr>
          <a:xfrm>
            <a:off x="6212193" y="4747057"/>
            <a:ext cx="13963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Guided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Backprop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7"/>
          <p:cNvSpPr txBox="1"/>
          <p:nvPr/>
        </p:nvSpPr>
        <p:spPr>
          <a:xfrm>
            <a:off x="251520" y="5503639"/>
            <a:ext cx="4423410" cy="186911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 marR="1320165">
              <a:lnSpc>
                <a:spcPct val="104200"/>
              </a:lnSpc>
              <a:spcBef>
                <a:spcPts val="10"/>
              </a:spcBef>
            </a:pPr>
            <a:r>
              <a:rPr sz="600" spc="-5" dirty="0">
                <a:latin typeface="Arial"/>
                <a:cs typeface="Arial"/>
              </a:rPr>
              <a:t>Zeiler and Fergus, “Visualizing and Understanding Convolutional Networks”, ECCV 2014  Springenberg et al, </a:t>
            </a:r>
            <a:r>
              <a:rPr sz="600" dirty="0">
                <a:latin typeface="Arial"/>
                <a:cs typeface="Arial"/>
              </a:rPr>
              <a:t>“Striving </a:t>
            </a:r>
            <a:r>
              <a:rPr sz="600" spc="-5" dirty="0">
                <a:latin typeface="Arial"/>
                <a:cs typeface="Arial"/>
              </a:rPr>
              <a:t>for Simplicity: The All Convolutional Net”, ICLR </a:t>
            </a:r>
            <a:r>
              <a:rPr sz="600" spc="-10" dirty="0">
                <a:latin typeface="Arial"/>
                <a:cs typeface="Arial"/>
              </a:rPr>
              <a:t>Workshop</a:t>
            </a:r>
            <a:r>
              <a:rPr sz="600" spc="-65" dirty="0">
                <a:latin typeface="Arial"/>
                <a:cs typeface="Arial"/>
              </a:rPr>
              <a:t> </a:t>
            </a:r>
            <a:r>
              <a:rPr sz="600" spc="-5" dirty="0" smtClean="0">
                <a:latin typeface="Arial"/>
                <a:cs typeface="Arial"/>
              </a:rPr>
              <a:t>2015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13" name="object 3"/>
          <p:cNvSpPr/>
          <p:nvPr/>
        </p:nvSpPr>
        <p:spPr>
          <a:xfrm>
            <a:off x="4802171" y="2129869"/>
            <a:ext cx="4162317" cy="25232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/>
          <p:cNvSpPr/>
          <p:nvPr/>
        </p:nvSpPr>
        <p:spPr>
          <a:xfrm>
            <a:off x="317764" y="2129869"/>
            <a:ext cx="4225251" cy="25232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95667" y="692696"/>
            <a:ext cx="66846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latin typeface="Arial"/>
                <a:cs typeface="Arial"/>
              </a:rPr>
              <a:t>Visualizing </a:t>
            </a:r>
            <a:r>
              <a:rPr sz="2800" spc="-5" dirty="0">
                <a:latin typeface="Arial"/>
                <a:cs typeface="Arial"/>
              </a:rPr>
              <a:t>CNN features: Gradient</a:t>
            </a:r>
            <a:r>
              <a:rPr sz="2800" spc="-24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Ascent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1510871" y="2164123"/>
            <a:ext cx="235331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Arial"/>
                <a:cs typeface="Arial"/>
              </a:rPr>
              <a:t>(Guided)</a:t>
            </a:r>
            <a:r>
              <a:rPr sz="2000" b="1" spc="-8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backprop</a:t>
            </a:r>
            <a:r>
              <a:rPr sz="2000" spc="-5" dirty="0">
                <a:latin typeface="Arial"/>
                <a:cs typeface="Arial"/>
              </a:rPr>
              <a:t>:  Find the part of an  image that </a:t>
            </a:r>
            <a:r>
              <a:rPr sz="2000" dirty="0">
                <a:latin typeface="Arial"/>
                <a:cs typeface="Arial"/>
              </a:rPr>
              <a:t>a </a:t>
            </a:r>
            <a:r>
              <a:rPr sz="2000" spc="-5" dirty="0">
                <a:latin typeface="Arial"/>
                <a:cs typeface="Arial"/>
              </a:rPr>
              <a:t>neuron  </a:t>
            </a:r>
            <a:r>
              <a:rPr sz="2000" dirty="0">
                <a:latin typeface="Arial"/>
                <a:cs typeface="Arial"/>
              </a:rPr>
              <a:t>responds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to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5299295" y="2164123"/>
            <a:ext cx="2408555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Gradient ascent</a:t>
            </a:r>
            <a:r>
              <a:rPr sz="2000" spc="-5" dirty="0">
                <a:latin typeface="Arial"/>
                <a:cs typeface="Arial"/>
              </a:rPr>
              <a:t>:  Generate </a:t>
            </a:r>
            <a:r>
              <a:rPr sz="2000" dirty="0">
                <a:latin typeface="Arial"/>
                <a:cs typeface="Arial"/>
              </a:rPr>
              <a:t>a synthetic  </a:t>
            </a:r>
            <a:r>
              <a:rPr sz="2000" spc="-5" dirty="0">
                <a:latin typeface="Arial"/>
                <a:cs typeface="Arial"/>
              </a:rPr>
              <a:t>image that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maximally  </a:t>
            </a:r>
            <a:r>
              <a:rPr sz="2000" spc="-5" dirty="0">
                <a:latin typeface="Arial"/>
                <a:cs typeface="Arial"/>
              </a:rPr>
              <a:t>activates </a:t>
            </a:r>
            <a:r>
              <a:rPr sz="2000" dirty="0">
                <a:latin typeface="Arial"/>
                <a:cs typeface="Arial"/>
              </a:rPr>
              <a:t>a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neuron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1835697" y="3767371"/>
            <a:ext cx="33671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600" spc="170" dirty="0">
                <a:latin typeface="Lucida Sans"/>
                <a:cs typeface="Lucida Sans"/>
              </a:rPr>
              <a:t>I* </a:t>
            </a:r>
            <a:r>
              <a:rPr sz="3600" spc="-265" dirty="0">
                <a:latin typeface="Lucida Sans"/>
                <a:cs typeface="Lucida Sans"/>
              </a:rPr>
              <a:t>= </a:t>
            </a:r>
            <a:r>
              <a:rPr sz="3600" spc="-25" dirty="0" err="1" smtClean="0">
                <a:latin typeface="Lucida Sans"/>
                <a:cs typeface="Lucida Sans"/>
              </a:rPr>
              <a:t>arg</a:t>
            </a:r>
            <a:r>
              <a:rPr lang="en-US" sz="3600" spc="-25" dirty="0" smtClean="0">
                <a:latin typeface="Lucida Sans"/>
                <a:cs typeface="Lucida Sans"/>
              </a:rPr>
              <a:t> </a:t>
            </a:r>
            <a:r>
              <a:rPr sz="3600" spc="-610" dirty="0" smtClean="0">
                <a:latin typeface="Lucida Sans"/>
                <a:cs typeface="Lucida Sans"/>
              </a:rPr>
              <a:t> </a:t>
            </a:r>
            <a:r>
              <a:rPr sz="3600" spc="40" dirty="0" err="1" smtClean="0">
                <a:latin typeface="Lucida Sans"/>
                <a:cs typeface="Lucida Sans"/>
              </a:rPr>
              <a:t>max</a:t>
            </a:r>
            <a:r>
              <a:rPr sz="3600" spc="60" baseline="-31250" dirty="0" err="1" smtClean="0">
                <a:latin typeface="Lucida Sans"/>
                <a:cs typeface="Lucida Sans"/>
              </a:rPr>
              <a:t>I</a:t>
            </a:r>
            <a:endParaRPr sz="3600" baseline="-31250" dirty="0">
              <a:latin typeface="Lucida Sans"/>
              <a:cs typeface="Lucida Sans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5003446" y="3816909"/>
            <a:ext cx="794480" cy="512961"/>
          </a:xfrm>
          <a:prstGeom prst="rect">
            <a:avLst/>
          </a:prstGeom>
          <a:ln w="28574">
            <a:solidFill>
              <a:srgbClr val="FF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5560">
              <a:lnSpc>
                <a:spcPts val="4029"/>
              </a:lnSpc>
            </a:pPr>
            <a:r>
              <a:rPr sz="3600" spc="105" dirty="0">
                <a:latin typeface="Lucida Sans"/>
                <a:cs typeface="Lucida Sans"/>
              </a:rPr>
              <a:t>f(I)</a:t>
            </a:r>
            <a:endParaRPr sz="3600">
              <a:latin typeface="Lucida Sans"/>
              <a:cs typeface="Lucida Sans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5797926" y="3767371"/>
            <a:ext cx="199571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65" dirty="0">
                <a:latin typeface="Lucida Sans"/>
                <a:cs typeface="Lucida Sans"/>
              </a:rPr>
              <a:t>+</a:t>
            </a:r>
            <a:r>
              <a:rPr sz="3600" spc="-295" dirty="0">
                <a:latin typeface="Lucida Sans"/>
                <a:cs typeface="Lucida Sans"/>
              </a:rPr>
              <a:t> </a:t>
            </a:r>
            <a:r>
              <a:rPr sz="3600" spc="125" dirty="0">
                <a:latin typeface="Lucida Sans"/>
                <a:cs typeface="Lucida Sans"/>
              </a:rPr>
              <a:t>R(I)</a:t>
            </a:r>
            <a:endParaRPr sz="3600" dirty="0">
              <a:latin typeface="Lucida Sans"/>
              <a:cs typeface="Lucida Sans"/>
            </a:endParaRPr>
          </a:p>
        </p:txBody>
      </p:sp>
      <p:sp>
        <p:nvSpPr>
          <p:cNvPr id="12" name="object 8"/>
          <p:cNvSpPr txBox="1"/>
          <p:nvPr/>
        </p:nvSpPr>
        <p:spPr>
          <a:xfrm>
            <a:off x="2618745" y="5198080"/>
            <a:ext cx="18376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Neuron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value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9"/>
          <p:cNvSpPr txBox="1"/>
          <p:nvPr/>
        </p:nvSpPr>
        <p:spPr>
          <a:xfrm>
            <a:off x="4870271" y="5176541"/>
            <a:ext cx="34461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Natural image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regularizer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0"/>
          <p:cNvSpPr/>
          <p:nvPr/>
        </p:nvSpPr>
        <p:spPr>
          <a:xfrm>
            <a:off x="3581620" y="4528674"/>
            <a:ext cx="1346200" cy="608965"/>
          </a:xfrm>
          <a:custGeom>
            <a:avLst/>
            <a:gdLst/>
            <a:ahLst/>
            <a:cxnLst/>
            <a:rect l="l" t="t" r="r" b="b"/>
            <a:pathLst>
              <a:path w="1346200" h="608964">
                <a:moveTo>
                  <a:pt x="0" y="608573"/>
                </a:moveTo>
                <a:lnTo>
                  <a:pt x="1346172" y="0"/>
                </a:lnTo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4894063" y="4460968"/>
            <a:ext cx="166179" cy="1250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6782782" y="4653485"/>
            <a:ext cx="110489" cy="476250"/>
          </a:xfrm>
          <a:custGeom>
            <a:avLst/>
            <a:gdLst/>
            <a:ahLst/>
            <a:cxnLst/>
            <a:rect l="l" t="t" r="r" b="b"/>
            <a:pathLst>
              <a:path w="110490" h="476250">
                <a:moveTo>
                  <a:pt x="109913" y="475848"/>
                </a:moveTo>
                <a:lnTo>
                  <a:pt x="0" y="0"/>
                </a:lnTo>
              </a:path>
            </a:pathLst>
          </a:custGeom>
          <a:ln w="2857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6722507" y="4512849"/>
            <a:ext cx="120549" cy="1655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95667" y="692696"/>
            <a:ext cx="66846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latin typeface="Arial"/>
                <a:cs typeface="Arial"/>
              </a:rPr>
              <a:t>Visualizing </a:t>
            </a:r>
            <a:r>
              <a:rPr sz="2800" spc="-5" dirty="0">
                <a:latin typeface="Arial"/>
                <a:cs typeface="Arial"/>
              </a:rPr>
              <a:t>CNN features: Gradient</a:t>
            </a:r>
            <a:r>
              <a:rPr sz="2800" spc="-24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Ascent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18" name="object 2"/>
          <p:cNvSpPr/>
          <p:nvPr/>
        </p:nvSpPr>
        <p:spPr>
          <a:xfrm>
            <a:off x="3924162" y="2858371"/>
            <a:ext cx="3877641" cy="12186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4"/>
          <p:cNvSpPr/>
          <p:nvPr/>
        </p:nvSpPr>
        <p:spPr>
          <a:xfrm>
            <a:off x="5492577" y="1785770"/>
            <a:ext cx="3189099" cy="6024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6"/>
          <p:cNvSpPr/>
          <p:nvPr/>
        </p:nvSpPr>
        <p:spPr>
          <a:xfrm>
            <a:off x="6690077" y="1823871"/>
            <a:ext cx="794385" cy="430530"/>
          </a:xfrm>
          <a:custGeom>
            <a:avLst/>
            <a:gdLst/>
            <a:ahLst/>
            <a:cxnLst/>
            <a:rect l="l" t="t" r="r" b="b"/>
            <a:pathLst>
              <a:path w="794384" h="430530">
                <a:moveTo>
                  <a:pt x="0" y="0"/>
                </a:moveTo>
                <a:lnTo>
                  <a:pt x="794099" y="0"/>
                </a:lnTo>
                <a:lnTo>
                  <a:pt x="794099" y="430499"/>
                </a:lnTo>
                <a:lnTo>
                  <a:pt x="0" y="4304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7"/>
          <p:cNvSpPr txBox="1"/>
          <p:nvPr/>
        </p:nvSpPr>
        <p:spPr>
          <a:xfrm>
            <a:off x="5543277" y="2406901"/>
            <a:ext cx="3439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score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for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class c (before</a:t>
            </a:r>
            <a:r>
              <a:rPr sz="1800" spc="-1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Softmax)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8"/>
          <p:cNvSpPr/>
          <p:nvPr/>
        </p:nvSpPr>
        <p:spPr>
          <a:xfrm>
            <a:off x="3297749" y="3485485"/>
            <a:ext cx="412750" cy="0"/>
          </a:xfrm>
          <a:custGeom>
            <a:avLst/>
            <a:gdLst/>
            <a:ahLst/>
            <a:cxnLst/>
            <a:rect l="l" t="t" r="r" b="b"/>
            <a:pathLst>
              <a:path w="412750">
                <a:moveTo>
                  <a:pt x="0" y="0"/>
                </a:moveTo>
                <a:lnTo>
                  <a:pt x="41265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/>
          <p:cNvSpPr/>
          <p:nvPr/>
        </p:nvSpPr>
        <p:spPr>
          <a:xfrm>
            <a:off x="3710399" y="3469752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5"/>
                </a:moveTo>
                <a:lnTo>
                  <a:pt x="0" y="0"/>
                </a:lnTo>
                <a:lnTo>
                  <a:pt x="43225" y="15732"/>
                </a:lnTo>
                <a:lnTo>
                  <a:pt x="0" y="31465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/>
          <p:cNvSpPr/>
          <p:nvPr/>
        </p:nvSpPr>
        <p:spPr>
          <a:xfrm>
            <a:off x="3710399" y="3469752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5"/>
                </a:moveTo>
                <a:lnTo>
                  <a:pt x="43225" y="15732"/>
                </a:lnTo>
                <a:lnTo>
                  <a:pt x="0" y="0"/>
                </a:lnTo>
                <a:lnTo>
                  <a:pt x="0" y="31465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/>
          <p:cNvSpPr txBox="1"/>
          <p:nvPr/>
        </p:nvSpPr>
        <p:spPr>
          <a:xfrm>
            <a:off x="1341301" y="2741982"/>
            <a:ext cx="1580515" cy="1355090"/>
          </a:xfrm>
          <a:prstGeom prst="rect">
            <a:avLst/>
          </a:prstGeom>
          <a:solidFill>
            <a:srgbClr val="CCCCCC"/>
          </a:solidFill>
          <a:ln w="9524">
            <a:solidFill>
              <a:srgbClr val="66666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350520">
              <a:lnSpc>
                <a:spcPct val="100000"/>
              </a:lnSpc>
              <a:spcBef>
                <a:spcPts val="1000"/>
              </a:spcBef>
            </a:pPr>
            <a:r>
              <a:rPr sz="1400" dirty="0">
                <a:latin typeface="Arial"/>
                <a:cs typeface="Arial"/>
              </a:rPr>
              <a:t>zero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image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" name="object 12"/>
          <p:cNvSpPr txBox="1"/>
          <p:nvPr/>
        </p:nvSpPr>
        <p:spPr>
          <a:xfrm>
            <a:off x="323528" y="2170151"/>
            <a:ext cx="28282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31800" algn="l"/>
              </a:tabLst>
            </a:pPr>
            <a:r>
              <a:rPr sz="1800" spc="-5" dirty="0">
                <a:latin typeface="Arial"/>
                <a:cs typeface="Arial"/>
              </a:rPr>
              <a:t>1.	Initialize image to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zeros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13"/>
          <p:cNvSpPr txBox="1"/>
          <p:nvPr/>
        </p:nvSpPr>
        <p:spPr>
          <a:xfrm>
            <a:off x="377202" y="4244821"/>
            <a:ext cx="7272020" cy="1128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Repeat:</a:t>
            </a:r>
            <a:endParaRPr sz="1800">
              <a:latin typeface="Arial"/>
              <a:cs typeface="Arial"/>
            </a:endParaRPr>
          </a:p>
          <a:p>
            <a:pPr marL="266065" indent="-254000">
              <a:lnSpc>
                <a:spcPct val="100000"/>
              </a:lnSpc>
              <a:spcBef>
                <a:spcPts val="15"/>
              </a:spcBef>
              <a:buAutoNum type="arabicPeriod" startAt="2"/>
              <a:tabLst>
                <a:tab pos="266700" algn="l"/>
              </a:tabLst>
            </a:pPr>
            <a:r>
              <a:rPr sz="1800" spc="-5" dirty="0">
                <a:latin typeface="Arial"/>
                <a:cs typeface="Arial"/>
              </a:rPr>
              <a:t>Forward image to </a:t>
            </a:r>
            <a:r>
              <a:rPr sz="1800" dirty="0">
                <a:latin typeface="Arial"/>
                <a:cs typeface="Arial"/>
              </a:rPr>
              <a:t>compute current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scores</a:t>
            </a:r>
            <a:endParaRPr sz="1800">
              <a:latin typeface="Arial"/>
              <a:cs typeface="Arial"/>
            </a:endParaRPr>
          </a:p>
          <a:p>
            <a:pPr marL="266065" indent="-254000">
              <a:lnSpc>
                <a:spcPct val="100000"/>
              </a:lnSpc>
              <a:spcBef>
                <a:spcPts val="15"/>
              </a:spcBef>
              <a:buAutoNum type="arabicPeriod" startAt="2"/>
              <a:tabLst>
                <a:tab pos="266700" algn="l"/>
              </a:tabLst>
            </a:pPr>
            <a:r>
              <a:rPr sz="1800" spc="-5" dirty="0">
                <a:latin typeface="Arial"/>
                <a:cs typeface="Arial"/>
              </a:rPr>
              <a:t>Backprop to get gradient of neuron </a:t>
            </a:r>
            <a:r>
              <a:rPr sz="1800" dirty="0">
                <a:latin typeface="Arial"/>
                <a:cs typeface="Arial"/>
              </a:rPr>
              <a:t>value </a:t>
            </a:r>
            <a:r>
              <a:rPr sz="1800" spc="-5" dirty="0">
                <a:latin typeface="Arial"/>
                <a:cs typeface="Arial"/>
              </a:rPr>
              <a:t>with </a:t>
            </a:r>
            <a:r>
              <a:rPr sz="1800" dirty="0">
                <a:latin typeface="Arial"/>
                <a:cs typeface="Arial"/>
              </a:rPr>
              <a:t>respect </a:t>
            </a:r>
            <a:r>
              <a:rPr sz="1800" spc="-5" dirty="0">
                <a:latin typeface="Arial"/>
                <a:cs typeface="Arial"/>
              </a:rPr>
              <a:t>to image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pixels</a:t>
            </a:r>
            <a:endParaRPr sz="1800">
              <a:latin typeface="Arial"/>
              <a:cs typeface="Arial"/>
            </a:endParaRPr>
          </a:p>
          <a:p>
            <a:pPr marL="266065" indent="-254000">
              <a:lnSpc>
                <a:spcPct val="100000"/>
              </a:lnSpc>
              <a:spcBef>
                <a:spcPts val="15"/>
              </a:spcBef>
              <a:buAutoNum type="arabicPeriod" startAt="2"/>
              <a:tabLst>
                <a:tab pos="266700" algn="l"/>
              </a:tabLst>
            </a:pPr>
            <a:r>
              <a:rPr sz="1800" dirty="0">
                <a:latin typeface="Arial"/>
                <a:cs typeface="Arial"/>
              </a:rPr>
              <a:t>Make a small </a:t>
            </a:r>
            <a:r>
              <a:rPr sz="1800" spc="-5" dirty="0">
                <a:latin typeface="Arial"/>
                <a:cs typeface="Arial"/>
              </a:rPr>
              <a:t>update to the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image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14"/>
          <p:cNvSpPr/>
          <p:nvPr/>
        </p:nvSpPr>
        <p:spPr>
          <a:xfrm>
            <a:off x="3341751" y="4104707"/>
            <a:ext cx="3982720" cy="0"/>
          </a:xfrm>
          <a:custGeom>
            <a:avLst/>
            <a:gdLst/>
            <a:ahLst/>
            <a:cxnLst/>
            <a:rect l="l" t="t" r="r" b="b"/>
            <a:pathLst>
              <a:path w="3982720">
                <a:moveTo>
                  <a:pt x="3982649" y="0"/>
                </a:moveTo>
                <a:lnTo>
                  <a:pt x="0" y="0"/>
                </a:lnTo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/>
          <p:cNvSpPr/>
          <p:nvPr/>
        </p:nvSpPr>
        <p:spPr>
          <a:xfrm>
            <a:off x="3298526" y="4088974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43225" y="31465"/>
                </a:moveTo>
                <a:lnTo>
                  <a:pt x="0" y="15732"/>
                </a:lnTo>
                <a:lnTo>
                  <a:pt x="43225" y="0"/>
                </a:lnTo>
                <a:lnTo>
                  <a:pt x="43225" y="3146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6"/>
          <p:cNvSpPr/>
          <p:nvPr/>
        </p:nvSpPr>
        <p:spPr>
          <a:xfrm>
            <a:off x="3298526" y="4088974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43225" y="0"/>
                </a:moveTo>
                <a:lnTo>
                  <a:pt x="0" y="15732"/>
                </a:lnTo>
                <a:lnTo>
                  <a:pt x="43225" y="31465"/>
                </a:lnTo>
                <a:lnTo>
                  <a:pt x="43225" y="0"/>
                </a:lnTo>
                <a:close/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95667" y="692696"/>
            <a:ext cx="66846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latin typeface="Arial"/>
                <a:cs typeface="Arial"/>
              </a:rPr>
              <a:t>Visualizing </a:t>
            </a:r>
            <a:r>
              <a:rPr sz="2800" spc="-5" dirty="0">
                <a:latin typeface="Arial"/>
                <a:cs typeface="Arial"/>
              </a:rPr>
              <a:t>CNN features: Gradient</a:t>
            </a:r>
            <a:r>
              <a:rPr sz="2800" spc="-24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Ascent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31" name="object 2"/>
          <p:cNvSpPr/>
          <p:nvPr/>
        </p:nvSpPr>
        <p:spPr>
          <a:xfrm>
            <a:off x="462849" y="1817070"/>
            <a:ext cx="3189099" cy="6024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4"/>
          <p:cNvSpPr/>
          <p:nvPr/>
        </p:nvSpPr>
        <p:spPr>
          <a:xfrm>
            <a:off x="2739350" y="1817070"/>
            <a:ext cx="913130" cy="475615"/>
          </a:xfrm>
          <a:custGeom>
            <a:avLst/>
            <a:gdLst/>
            <a:ahLst/>
            <a:cxnLst/>
            <a:rect l="l" t="t" r="r" b="b"/>
            <a:pathLst>
              <a:path w="913129" h="475615">
                <a:moveTo>
                  <a:pt x="0" y="0"/>
                </a:moveTo>
                <a:lnTo>
                  <a:pt x="912599" y="0"/>
                </a:lnTo>
                <a:lnTo>
                  <a:pt x="912599" y="475199"/>
                </a:lnTo>
                <a:lnTo>
                  <a:pt x="0" y="475199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5"/>
          <p:cNvSpPr txBox="1"/>
          <p:nvPr/>
        </p:nvSpPr>
        <p:spPr>
          <a:xfrm>
            <a:off x="682625" y="2579799"/>
            <a:ext cx="248094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Simple </a:t>
            </a:r>
            <a:r>
              <a:rPr sz="1400" dirty="0">
                <a:latin typeface="Arial"/>
                <a:cs typeface="Arial"/>
              </a:rPr>
              <a:t>regularizer: </a:t>
            </a:r>
            <a:r>
              <a:rPr sz="1400" spc="-5" dirty="0">
                <a:latin typeface="Arial"/>
                <a:cs typeface="Arial"/>
              </a:rPr>
              <a:t>Penalize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L2  norm of generated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image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224671" y="5690361"/>
            <a:ext cx="3771265" cy="186911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 marR="174625">
              <a:lnSpc>
                <a:spcPct val="104200"/>
              </a:lnSpc>
              <a:spcBef>
                <a:spcPts val="10"/>
              </a:spcBef>
            </a:pPr>
            <a:r>
              <a:rPr sz="600" spc="-5" dirty="0">
                <a:latin typeface="Arial"/>
                <a:cs typeface="Arial"/>
              </a:rPr>
              <a:t>Simonyan, </a:t>
            </a:r>
            <a:r>
              <a:rPr sz="600" spc="-10" dirty="0">
                <a:latin typeface="Arial"/>
                <a:cs typeface="Arial"/>
              </a:rPr>
              <a:t>Vedaldi, </a:t>
            </a:r>
            <a:r>
              <a:rPr sz="600" spc="-5" dirty="0">
                <a:latin typeface="Arial"/>
                <a:cs typeface="Arial"/>
              </a:rPr>
              <a:t>and Zisserman, </a:t>
            </a:r>
            <a:r>
              <a:rPr sz="600" dirty="0">
                <a:latin typeface="Arial"/>
                <a:cs typeface="Arial"/>
              </a:rPr>
              <a:t>“Deep </a:t>
            </a:r>
            <a:r>
              <a:rPr sz="600" spc="-5" dirty="0">
                <a:latin typeface="Arial"/>
                <a:cs typeface="Arial"/>
              </a:rPr>
              <a:t>Inside Convolutional Networks: </a:t>
            </a:r>
            <a:r>
              <a:rPr sz="600" spc="-10" dirty="0">
                <a:latin typeface="Arial"/>
                <a:cs typeface="Arial"/>
              </a:rPr>
              <a:t>Visualising </a:t>
            </a:r>
            <a:r>
              <a:rPr sz="600" spc="-5" dirty="0">
                <a:latin typeface="Arial"/>
                <a:cs typeface="Arial"/>
              </a:rPr>
              <a:t>Image Classification  </a:t>
            </a:r>
            <a:r>
              <a:rPr sz="600" dirty="0">
                <a:latin typeface="Arial"/>
                <a:cs typeface="Arial"/>
              </a:rPr>
              <a:t>Models </a:t>
            </a:r>
            <a:r>
              <a:rPr sz="600" spc="-5" dirty="0">
                <a:latin typeface="Arial"/>
                <a:cs typeface="Arial"/>
              </a:rPr>
              <a:t>and Saliency </a:t>
            </a:r>
            <a:r>
              <a:rPr sz="600" dirty="0">
                <a:latin typeface="Arial"/>
                <a:cs typeface="Arial"/>
              </a:rPr>
              <a:t>Maps”, </a:t>
            </a:r>
            <a:r>
              <a:rPr sz="600" spc="-5" dirty="0">
                <a:latin typeface="Arial"/>
                <a:cs typeface="Arial"/>
              </a:rPr>
              <a:t>ICLR </a:t>
            </a:r>
            <a:r>
              <a:rPr sz="600" spc="-10" dirty="0">
                <a:latin typeface="Arial"/>
                <a:cs typeface="Arial"/>
              </a:rPr>
              <a:t>Workshop</a:t>
            </a:r>
            <a:r>
              <a:rPr sz="600" spc="-2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2014</a:t>
            </a:r>
            <a:r>
              <a:rPr sz="600" spc="-5" dirty="0" smtClean="0">
                <a:latin typeface="Arial"/>
                <a:cs typeface="Arial"/>
              </a:rPr>
              <a:t>.</a:t>
            </a:r>
            <a:endParaRPr sz="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95667" y="692696"/>
            <a:ext cx="66846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latin typeface="Arial"/>
                <a:cs typeface="Arial"/>
              </a:rPr>
              <a:t>Visualizing </a:t>
            </a:r>
            <a:r>
              <a:rPr sz="2800" spc="-5" dirty="0">
                <a:latin typeface="Arial"/>
                <a:cs typeface="Arial"/>
              </a:rPr>
              <a:t>CNN features: Gradient</a:t>
            </a:r>
            <a:r>
              <a:rPr sz="2800" spc="-24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Ascent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31" name="object 2"/>
          <p:cNvSpPr/>
          <p:nvPr/>
        </p:nvSpPr>
        <p:spPr>
          <a:xfrm>
            <a:off x="462849" y="1817070"/>
            <a:ext cx="3189099" cy="6024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4"/>
          <p:cNvSpPr/>
          <p:nvPr/>
        </p:nvSpPr>
        <p:spPr>
          <a:xfrm>
            <a:off x="2739350" y="1817070"/>
            <a:ext cx="913130" cy="475615"/>
          </a:xfrm>
          <a:custGeom>
            <a:avLst/>
            <a:gdLst/>
            <a:ahLst/>
            <a:cxnLst/>
            <a:rect l="l" t="t" r="r" b="b"/>
            <a:pathLst>
              <a:path w="913129" h="475615">
                <a:moveTo>
                  <a:pt x="0" y="0"/>
                </a:moveTo>
                <a:lnTo>
                  <a:pt x="912599" y="0"/>
                </a:lnTo>
                <a:lnTo>
                  <a:pt x="912599" y="475199"/>
                </a:lnTo>
                <a:lnTo>
                  <a:pt x="0" y="475199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5"/>
          <p:cNvSpPr txBox="1"/>
          <p:nvPr/>
        </p:nvSpPr>
        <p:spPr>
          <a:xfrm>
            <a:off x="682625" y="2579799"/>
            <a:ext cx="248094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Simple </a:t>
            </a:r>
            <a:r>
              <a:rPr sz="1400" dirty="0">
                <a:latin typeface="Arial"/>
                <a:cs typeface="Arial"/>
              </a:rPr>
              <a:t>regularizer: </a:t>
            </a:r>
            <a:r>
              <a:rPr sz="1400" spc="-5" dirty="0">
                <a:latin typeface="Arial"/>
                <a:cs typeface="Arial"/>
              </a:rPr>
              <a:t>Penalize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L2  norm of generated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image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3887086" y="1790855"/>
            <a:ext cx="4963273" cy="35783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 txBox="1"/>
          <p:nvPr/>
        </p:nvSpPr>
        <p:spPr>
          <a:xfrm>
            <a:off x="224671" y="5690361"/>
            <a:ext cx="3771265" cy="186911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 marR="174625">
              <a:lnSpc>
                <a:spcPct val="104200"/>
              </a:lnSpc>
              <a:spcBef>
                <a:spcPts val="10"/>
              </a:spcBef>
            </a:pPr>
            <a:r>
              <a:rPr sz="600" spc="-5" dirty="0">
                <a:latin typeface="Arial"/>
                <a:cs typeface="Arial"/>
              </a:rPr>
              <a:t>Simonyan, </a:t>
            </a:r>
            <a:r>
              <a:rPr sz="600" spc="-10" dirty="0">
                <a:latin typeface="Arial"/>
                <a:cs typeface="Arial"/>
              </a:rPr>
              <a:t>Vedaldi, </a:t>
            </a:r>
            <a:r>
              <a:rPr sz="600" spc="-5" dirty="0">
                <a:latin typeface="Arial"/>
                <a:cs typeface="Arial"/>
              </a:rPr>
              <a:t>and Zisserman, </a:t>
            </a:r>
            <a:r>
              <a:rPr sz="600" dirty="0">
                <a:latin typeface="Arial"/>
                <a:cs typeface="Arial"/>
              </a:rPr>
              <a:t>“Deep </a:t>
            </a:r>
            <a:r>
              <a:rPr sz="600" spc="-5" dirty="0">
                <a:latin typeface="Arial"/>
                <a:cs typeface="Arial"/>
              </a:rPr>
              <a:t>Inside Convolutional Networks: </a:t>
            </a:r>
            <a:r>
              <a:rPr sz="600" spc="-10" dirty="0">
                <a:latin typeface="Arial"/>
                <a:cs typeface="Arial"/>
              </a:rPr>
              <a:t>Visualising </a:t>
            </a:r>
            <a:r>
              <a:rPr sz="600" spc="-5" dirty="0">
                <a:latin typeface="Arial"/>
                <a:cs typeface="Arial"/>
              </a:rPr>
              <a:t>Image Classification  </a:t>
            </a:r>
            <a:r>
              <a:rPr sz="600" dirty="0">
                <a:latin typeface="Arial"/>
                <a:cs typeface="Arial"/>
              </a:rPr>
              <a:t>Models </a:t>
            </a:r>
            <a:r>
              <a:rPr sz="600" spc="-5" dirty="0">
                <a:latin typeface="Arial"/>
                <a:cs typeface="Arial"/>
              </a:rPr>
              <a:t>and Saliency </a:t>
            </a:r>
            <a:r>
              <a:rPr sz="600" dirty="0">
                <a:latin typeface="Arial"/>
                <a:cs typeface="Arial"/>
              </a:rPr>
              <a:t>Maps”, </a:t>
            </a:r>
            <a:r>
              <a:rPr sz="600" spc="-5" dirty="0">
                <a:latin typeface="Arial"/>
                <a:cs typeface="Arial"/>
              </a:rPr>
              <a:t>ICLR </a:t>
            </a:r>
            <a:r>
              <a:rPr sz="600" spc="-10" dirty="0">
                <a:latin typeface="Arial"/>
                <a:cs typeface="Arial"/>
              </a:rPr>
              <a:t>Workshop</a:t>
            </a:r>
            <a:r>
              <a:rPr sz="600" spc="-2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2014</a:t>
            </a:r>
            <a:r>
              <a:rPr sz="600" spc="-5" dirty="0" smtClean="0">
                <a:latin typeface="Arial"/>
                <a:cs typeface="Arial"/>
              </a:rPr>
              <a:t>.</a:t>
            </a:r>
            <a:endParaRPr sz="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95667" y="692696"/>
            <a:ext cx="66846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latin typeface="Arial"/>
                <a:cs typeface="Arial"/>
              </a:rPr>
              <a:t>Visualizing </a:t>
            </a:r>
            <a:r>
              <a:rPr sz="2800" spc="-5" dirty="0">
                <a:latin typeface="Arial"/>
                <a:cs typeface="Arial"/>
              </a:rPr>
              <a:t>CNN features: Gradient</a:t>
            </a:r>
            <a:r>
              <a:rPr sz="2800" spc="-24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Ascent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31" name="object 2"/>
          <p:cNvSpPr/>
          <p:nvPr/>
        </p:nvSpPr>
        <p:spPr>
          <a:xfrm>
            <a:off x="462849" y="1817070"/>
            <a:ext cx="3189099" cy="6024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4"/>
          <p:cNvSpPr/>
          <p:nvPr/>
        </p:nvSpPr>
        <p:spPr>
          <a:xfrm>
            <a:off x="2739350" y="1817070"/>
            <a:ext cx="913130" cy="475615"/>
          </a:xfrm>
          <a:custGeom>
            <a:avLst/>
            <a:gdLst/>
            <a:ahLst/>
            <a:cxnLst/>
            <a:rect l="l" t="t" r="r" b="b"/>
            <a:pathLst>
              <a:path w="913129" h="475615">
                <a:moveTo>
                  <a:pt x="0" y="0"/>
                </a:moveTo>
                <a:lnTo>
                  <a:pt x="912599" y="0"/>
                </a:lnTo>
                <a:lnTo>
                  <a:pt x="912599" y="475199"/>
                </a:lnTo>
                <a:lnTo>
                  <a:pt x="0" y="475199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5"/>
          <p:cNvSpPr txBox="1"/>
          <p:nvPr/>
        </p:nvSpPr>
        <p:spPr>
          <a:xfrm>
            <a:off x="682625" y="2579799"/>
            <a:ext cx="248094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Simple </a:t>
            </a:r>
            <a:r>
              <a:rPr sz="1400" dirty="0">
                <a:latin typeface="Arial"/>
                <a:cs typeface="Arial"/>
              </a:rPr>
              <a:t>regularizer: </a:t>
            </a:r>
            <a:r>
              <a:rPr sz="1400" spc="-5" dirty="0">
                <a:latin typeface="Arial"/>
                <a:cs typeface="Arial"/>
              </a:rPr>
              <a:t>Penalize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L2  norm of generated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image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6"/>
          <p:cNvSpPr/>
          <p:nvPr/>
        </p:nvSpPr>
        <p:spPr>
          <a:xfrm>
            <a:off x="3900650" y="1748145"/>
            <a:ext cx="5083199" cy="36341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7"/>
          <p:cNvSpPr txBox="1"/>
          <p:nvPr/>
        </p:nvSpPr>
        <p:spPr>
          <a:xfrm>
            <a:off x="131967" y="5760433"/>
            <a:ext cx="3503929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5" dirty="0">
                <a:latin typeface="Arial"/>
                <a:cs typeface="Arial"/>
              </a:rPr>
              <a:t>Yosinski </a:t>
            </a:r>
            <a:r>
              <a:rPr sz="600" spc="-5" dirty="0">
                <a:latin typeface="Arial"/>
                <a:cs typeface="Arial"/>
              </a:rPr>
              <a:t>et al, </a:t>
            </a:r>
            <a:r>
              <a:rPr sz="600" dirty="0">
                <a:latin typeface="Arial"/>
                <a:cs typeface="Arial"/>
              </a:rPr>
              <a:t>“Understanding </a:t>
            </a:r>
            <a:r>
              <a:rPr sz="600" spc="-5" dirty="0">
                <a:latin typeface="Arial"/>
                <a:cs typeface="Arial"/>
              </a:rPr>
              <a:t>Neural Networks Through Deep </a:t>
            </a:r>
            <a:r>
              <a:rPr sz="600" spc="-10" dirty="0">
                <a:latin typeface="Arial"/>
                <a:cs typeface="Arial"/>
              </a:rPr>
              <a:t>Visualization”, </a:t>
            </a:r>
            <a:r>
              <a:rPr sz="600" spc="-5" dirty="0">
                <a:latin typeface="Arial"/>
                <a:cs typeface="Arial"/>
              </a:rPr>
              <a:t>ICML DL </a:t>
            </a:r>
            <a:r>
              <a:rPr sz="600" spc="-10" dirty="0">
                <a:latin typeface="Arial"/>
                <a:cs typeface="Arial"/>
              </a:rPr>
              <a:t>Workshop</a:t>
            </a:r>
            <a:r>
              <a:rPr sz="600" spc="15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2014.</a:t>
            </a:r>
            <a:endParaRPr sz="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95667" y="692696"/>
            <a:ext cx="66846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latin typeface="Arial"/>
                <a:cs typeface="Arial"/>
              </a:rPr>
              <a:t>Visualizing </a:t>
            </a:r>
            <a:r>
              <a:rPr sz="2800" spc="-5" dirty="0">
                <a:latin typeface="Arial"/>
                <a:cs typeface="Arial"/>
              </a:rPr>
              <a:t>CNN features: Gradient</a:t>
            </a:r>
            <a:r>
              <a:rPr sz="2800" spc="-24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Ascent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31" name="object 2"/>
          <p:cNvSpPr/>
          <p:nvPr/>
        </p:nvSpPr>
        <p:spPr>
          <a:xfrm>
            <a:off x="462849" y="1817070"/>
            <a:ext cx="3189099" cy="6024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/>
          <p:cNvSpPr txBox="1"/>
          <p:nvPr/>
        </p:nvSpPr>
        <p:spPr>
          <a:xfrm>
            <a:off x="317133" y="3068960"/>
            <a:ext cx="3246755" cy="14960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188595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Better </a:t>
            </a:r>
            <a:r>
              <a:rPr sz="1400" dirty="0">
                <a:latin typeface="Arial"/>
                <a:cs typeface="Arial"/>
              </a:rPr>
              <a:t>regularizer: </a:t>
            </a:r>
            <a:r>
              <a:rPr sz="1400" spc="-5" dirty="0">
                <a:latin typeface="Arial"/>
                <a:cs typeface="Arial"/>
              </a:rPr>
              <a:t>Penalize L2 norm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of  image; also during optimization  periodically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50">
              <a:latin typeface="Times New Roman"/>
              <a:cs typeface="Times New Roman"/>
            </a:endParaRPr>
          </a:p>
          <a:p>
            <a:pPr marL="469900" indent="-446405">
              <a:lnSpc>
                <a:spcPts val="1664"/>
              </a:lnSpc>
              <a:buAutoNum type="arabicParenBoth"/>
              <a:tabLst>
                <a:tab pos="469265" algn="l"/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Gaussian blur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image</a:t>
            </a:r>
            <a:endParaRPr sz="1400">
              <a:latin typeface="Arial"/>
              <a:cs typeface="Arial"/>
            </a:endParaRPr>
          </a:p>
          <a:p>
            <a:pPr marL="469900" indent="-446405">
              <a:lnSpc>
                <a:spcPts val="1650"/>
              </a:lnSpc>
              <a:buAutoNum type="arabicParenBoth"/>
              <a:tabLst>
                <a:tab pos="469265" algn="l"/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Clip pixels with </a:t>
            </a:r>
            <a:r>
              <a:rPr sz="1400" dirty="0">
                <a:latin typeface="Arial"/>
                <a:cs typeface="Arial"/>
              </a:rPr>
              <a:t>small values </a:t>
            </a:r>
            <a:r>
              <a:rPr sz="1400" spc="-5" dirty="0">
                <a:latin typeface="Arial"/>
                <a:cs typeface="Arial"/>
              </a:rPr>
              <a:t>to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0</a:t>
            </a:r>
            <a:endParaRPr sz="1400">
              <a:latin typeface="Arial"/>
              <a:cs typeface="Arial"/>
            </a:endParaRPr>
          </a:p>
          <a:p>
            <a:pPr marL="469900" indent="-446405">
              <a:lnSpc>
                <a:spcPts val="1664"/>
              </a:lnSpc>
              <a:buAutoNum type="arabicParenBoth"/>
              <a:tabLst>
                <a:tab pos="469265" algn="l"/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Clip pixels with </a:t>
            </a:r>
            <a:r>
              <a:rPr sz="1400" dirty="0">
                <a:latin typeface="Arial"/>
                <a:cs typeface="Arial"/>
              </a:rPr>
              <a:t>small </a:t>
            </a:r>
            <a:r>
              <a:rPr sz="1400" spc="-5" dirty="0">
                <a:latin typeface="Arial"/>
                <a:cs typeface="Arial"/>
              </a:rPr>
              <a:t>gradients to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0</a:t>
            </a:r>
            <a:endParaRPr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95667" y="692696"/>
            <a:ext cx="66846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latin typeface="Arial"/>
                <a:cs typeface="Arial"/>
              </a:rPr>
              <a:t>Visualizing </a:t>
            </a:r>
            <a:r>
              <a:rPr sz="2800" spc="-5" dirty="0">
                <a:latin typeface="Arial"/>
                <a:cs typeface="Arial"/>
              </a:rPr>
              <a:t>CNN features: Gradient</a:t>
            </a:r>
            <a:r>
              <a:rPr sz="2800" spc="-24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Ascent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31" name="object 2"/>
          <p:cNvSpPr/>
          <p:nvPr/>
        </p:nvSpPr>
        <p:spPr>
          <a:xfrm>
            <a:off x="462849" y="1817070"/>
            <a:ext cx="3189099" cy="6024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/>
          <p:cNvSpPr txBox="1"/>
          <p:nvPr/>
        </p:nvSpPr>
        <p:spPr>
          <a:xfrm>
            <a:off x="317133" y="3068960"/>
            <a:ext cx="3246755" cy="14960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188595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Better </a:t>
            </a:r>
            <a:r>
              <a:rPr sz="1400" dirty="0">
                <a:latin typeface="Arial"/>
                <a:cs typeface="Arial"/>
              </a:rPr>
              <a:t>regularizer: </a:t>
            </a:r>
            <a:r>
              <a:rPr sz="1400" spc="-5" dirty="0">
                <a:latin typeface="Arial"/>
                <a:cs typeface="Arial"/>
              </a:rPr>
              <a:t>Penalize L2 norm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of  image; also during optimization  periodically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50">
              <a:latin typeface="Times New Roman"/>
              <a:cs typeface="Times New Roman"/>
            </a:endParaRPr>
          </a:p>
          <a:p>
            <a:pPr marL="469900" indent="-446405">
              <a:lnSpc>
                <a:spcPts val="1664"/>
              </a:lnSpc>
              <a:buAutoNum type="arabicParenBoth"/>
              <a:tabLst>
                <a:tab pos="469265" algn="l"/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Gaussian blur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image</a:t>
            </a:r>
            <a:endParaRPr sz="1400">
              <a:latin typeface="Arial"/>
              <a:cs typeface="Arial"/>
            </a:endParaRPr>
          </a:p>
          <a:p>
            <a:pPr marL="469900" indent="-446405">
              <a:lnSpc>
                <a:spcPts val="1650"/>
              </a:lnSpc>
              <a:buAutoNum type="arabicParenBoth"/>
              <a:tabLst>
                <a:tab pos="469265" algn="l"/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Clip pixels with </a:t>
            </a:r>
            <a:r>
              <a:rPr sz="1400" dirty="0">
                <a:latin typeface="Arial"/>
                <a:cs typeface="Arial"/>
              </a:rPr>
              <a:t>small values </a:t>
            </a:r>
            <a:r>
              <a:rPr sz="1400" spc="-5" dirty="0">
                <a:latin typeface="Arial"/>
                <a:cs typeface="Arial"/>
              </a:rPr>
              <a:t>to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0</a:t>
            </a:r>
            <a:endParaRPr sz="1400">
              <a:latin typeface="Arial"/>
              <a:cs typeface="Arial"/>
            </a:endParaRPr>
          </a:p>
          <a:p>
            <a:pPr marL="469900" indent="-446405">
              <a:lnSpc>
                <a:spcPts val="1664"/>
              </a:lnSpc>
              <a:buAutoNum type="arabicParenBoth"/>
              <a:tabLst>
                <a:tab pos="469265" algn="l"/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Clip pixels with </a:t>
            </a:r>
            <a:r>
              <a:rPr sz="1400" dirty="0">
                <a:latin typeface="Arial"/>
                <a:cs typeface="Arial"/>
              </a:rPr>
              <a:t>small </a:t>
            </a:r>
            <a:r>
              <a:rPr sz="1400" spc="-5" dirty="0">
                <a:latin typeface="Arial"/>
                <a:cs typeface="Arial"/>
              </a:rPr>
              <a:t>gradients to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0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5"/>
          <p:cNvSpPr/>
          <p:nvPr/>
        </p:nvSpPr>
        <p:spPr>
          <a:xfrm>
            <a:off x="4770721" y="1845905"/>
            <a:ext cx="3689711" cy="38153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95667" y="692696"/>
            <a:ext cx="66846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latin typeface="Arial"/>
                <a:cs typeface="Arial"/>
              </a:rPr>
              <a:t>Visualizing </a:t>
            </a:r>
            <a:r>
              <a:rPr sz="2800" spc="-5" dirty="0">
                <a:latin typeface="Arial"/>
                <a:cs typeface="Arial"/>
              </a:rPr>
              <a:t>CNN features: Gradient</a:t>
            </a:r>
            <a:r>
              <a:rPr sz="2800" spc="-24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Ascent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31" name="object 2"/>
          <p:cNvSpPr/>
          <p:nvPr/>
        </p:nvSpPr>
        <p:spPr>
          <a:xfrm>
            <a:off x="462849" y="1817070"/>
            <a:ext cx="3189099" cy="6024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/>
          <p:cNvSpPr txBox="1"/>
          <p:nvPr/>
        </p:nvSpPr>
        <p:spPr>
          <a:xfrm>
            <a:off x="317133" y="3068960"/>
            <a:ext cx="3246755" cy="14960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188595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Better </a:t>
            </a:r>
            <a:r>
              <a:rPr sz="1400" dirty="0">
                <a:latin typeface="Arial"/>
                <a:cs typeface="Arial"/>
              </a:rPr>
              <a:t>regularizer: </a:t>
            </a:r>
            <a:r>
              <a:rPr sz="1400" spc="-5" dirty="0">
                <a:latin typeface="Arial"/>
                <a:cs typeface="Arial"/>
              </a:rPr>
              <a:t>Penalize L2 norm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of  image; also during optimization  periodically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50">
              <a:latin typeface="Times New Roman"/>
              <a:cs typeface="Times New Roman"/>
            </a:endParaRPr>
          </a:p>
          <a:p>
            <a:pPr marL="469900" indent="-446405">
              <a:lnSpc>
                <a:spcPts val="1664"/>
              </a:lnSpc>
              <a:buAutoNum type="arabicParenBoth"/>
              <a:tabLst>
                <a:tab pos="469265" algn="l"/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Gaussian blur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image</a:t>
            </a:r>
            <a:endParaRPr sz="1400">
              <a:latin typeface="Arial"/>
              <a:cs typeface="Arial"/>
            </a:endParaRPr>
          </a:p>
          <a:p>
            <a:pPr marL="469900" indent="-446405">
              <a:lnSpc>
                <a:spcPts val="1650"/>
              </a:lnSpc>
              <a:buAutoNum type="arabicParenBoth"/>
              <a:tabLst>
                <a:tab pos="469265" algn="l"/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Clip pixels with </a:t>
            </a:r>
            <a:r>
              <a:rPr sz="1400" dirty="0">
                <a:latin typeface="Arial"/>
                <a:cs typeface="Arial"/>
              </a:rPr>
              <a:t>small values </a:t>
            </a:r>
            <a:r>
              <a:rPr sz="1400" spc="-5" dirty="0">
                <a:latin typeface="Arial"/>
                <a:cs typeface="Arial"/>
              </a:rPr>
              <a:t>to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0</a:t>
            </a:r>
            <a:endParaRPr sz="1400">
              <a:latin typeface="Arial"/>
              <a:cs typeface="Arial"/>
            </a:endParaRPr>
          </a:p>
          <a:p>
            <a:pPr marL="469900" indent="-446405">
              <a:lnSpc>
                <a:spcPts val="1664"/>
              </a:lnSpc>
              <a:buAutoNum type="arabicParenBoth"/>
              <a:tabLst>
                <a:tab pos="469265" algn="l"/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Clip pixels with </a:t>
            </a:r>
            <a:r>
              <a:rPr sz="1400" dirty="0">
                <a:latin typeface="Arial"/>
                <a:cs typeface="Arial"/>
              </a:rPr>
              <a:t>small </a:t>
            </a:r>
            <a:r>
              <a:rPr sz="1400" spc="-5" dirty="0">
                <a:latin typeface="Arial"/>
                <a:cs typeface="Arial"/>
              </a:rPr>
              <a:t>gradients to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0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5"/>
          <p:cNvSpPr/>
          <p:nvPr/>
        </p:nvSpPr>
        <p:spPr>
          <a:xfrm>
            <a:off x="4727584" y="1885579"/>
            <a:ext cx="3660840" cy="38476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95667" y="692696"/>
            <a:ext cx="66846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latin typeface="Arial"/>
                <a:cs typeface="Arial"/>
              </a:rPr>
              <a:t>Visualizing </a:t>
            </a:r>
            <a:r>
              <a:rPr sz="2800" spc="-5" dirty="0">
                <a:latin typeface="Arial"/>
                <a:cs typeface="Arial"/>
              </a:rPr>
              <a:t>CNN features: Gradient</a:t>
            </a:r>
            <a:r>
              <a:rPr sz="2800" spc="-24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Ascent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7" name="object 2"/>
          <p:cNvSpPr/>
          <p:nvPr/>
        </p:nvSpPr>
        <p:spPr>
          <a:xfrm>
            <a:off x="604429" y="1976119"/>
            <a:ext cx="8072027" cy="3419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5"/>
          <p:cNvSpPr txBox="1"/>
          <p:nvPr/>
        </p:nvSpPr>
        <p:spPr>
          <a:xfrm>
            <a:off x="215230" y="5670897"/>
            <a:ext cx="4287520" cy="97463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600" spc="-15" dirty="0">
                <a:latin typeface="Arial"/>
                <a:cs typeface="Arial"/>
              </a:rPr>
              <a:t>Yosinski </a:t>
            </a:r>
            <a:r>
              <a:rPr sz="600" spc="-5" dirty="0">
                <a:latin typeface="Arial"/>
                <a:cs typeface="Arial"/>
              </a:rPr>
              <a:t>et al, </a:t>
            </a:r>
            <a:r>
              <a:rPr sz="600" dirty="0">
                <a:latin typeface="Arial"/>
                <a:cs typeface="Arial"/>
              </a:rPr>
              <a:t>“Understanding </a:t>
            </a:r>
            <a:r>
              <a:rPr sz="600" spc="-5" dirty="0">
                <a:latin typeface="Arial"/>
                <a:cs typeface="Arial"/>
              </a:rPr>
              <a:t>Neural Networks Through Deep </a:t>
            </a:r>
            <a:r>
              <a:rPr sz="600" spc="-10" dirty="0">
                <a:latin typeface="Arial"/>
                <a:cs typeface="Arial"/>
              </a:rPr>
              <a:t>Visualization”, </a:t>
            </a:r>
            <a:r>
              <a:rPr sz="600" spc="-5" dirty="0">
                <a:latin typeface="Arial"/>
                <a:cs typeface="Arial"/>
              </a:rPr>
              <a:t>ICML DL </a:t>
            </a:r>
            <a:r>
              <a:rPr sz="600" spc="-10" dirty="0">
                <a:latin typeface="Arial"/>
                <a:cs typeface="Arial"/>
              </a:rPr>
              <a:t>Workshop</a:t>
            </a:r>
            <a:r>
              <a:rPr sz="600" spc="-3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2014</a:t>
            </a:r>
            <a:r>
              <a:rPr sz="600" spc="-5" dirty="0" smtClean="0">
                <a:latin typeface="Arial"/>
                <a:cs typeface="Arial"/>
              </a:rPr>
              <a:t>.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9" name="object 4"/>
          <p:cNvSpPr txBox="1"/>
          <p:nvPr/>
        </p:nvSpPr>
        <p:spPr>
          <a:xfrm>
            <a:off x="1748454" y="1484784"/>
            <a:ext cx="5851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Use the </a:t>
            </a:r>
            <a:r>
              <a:rPr sz="1800" dirty="0">
                <a:latin typeface="Arial"/>
                <a:cs typeface="Arial"/>
              </a:rPr>
              <a:t>same </a:t>
            </a:r>
            <a:r>
              <a:rPr sz="1800" spc="-5" dirty="0">
                <a:latin typeface="Arial"/>
                <a:cs typeface="Arial"/>
              </a:rPr>
              <a:t>approach to </a:t>
            </a:r>
            <a:r>
              <a:rPr sz="1800" dirty="0">
                <a:latin typeface="Arial"/>
                <a:cs typeface="Arial"/>
              </a:rPr>
              <a:t>visualize </a:t>
            </a:r>
            <a:r>
              <a:rPr sz="1800" spc="-5" dirty="0">
                <a:latin typeface="Arial"/>
                <a:cs typeface="Arial"/>
              </a:rPr>
              <a:t>intermediate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features</a:t>
            </a:r>
            <a:endParaRPr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95667" y="692696"/>
            <a:ext cx="66846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latin typeface="Arial"/>
                <a:cs typeface="Arial"/>
              </a:rPr>
              <a:t>Visualizing </a:t>
            </a:r>
            <a:r>
              <a:rPr sz="2800" spc="-5" dirty="0">
                <a:latin typeface="Arial"/>
                <a:cs typeface="Arial"/>
              </a:rPr>
              <a:t>CNN features: Gradient</a:t>
            </a:r>
            <a:r>
              <a:rPr sz="2800" spc="-24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Ascent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10" name="object 3"/>
          <p:cNvSpPr txBox="1"/>
          <p:nvPr/>
        </p:nvSpPr>
        <p:spPr>
          <a:xfrm>
            <a:off x="530982" y="1869662"/>
            <a:ext cx="6081395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Adding </a:t>
            </a:r>
            <a:r>
              <a:rPr sz="1800" dirty="0">
                <a:latin typeface="Arial"/>
                <a:cs typeface="Arial"/>
              </a:rPr>
              <a:t>“multi-faceted” visualization </a:t>
            </a:r>
            <a:r>
              <a:rPr sz="1800" spc="-5" dirty="0">
                <a:latin typeface="Arial"/>
                <a:cs typeface="Arial"/>
              </a:rPr>
              <a:t>gives even nicer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results:  (Plus more careful regularization,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center-bias)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4"/>
          <p:cNvSpPr/>
          <p:nvPr/>
        </p:nvSpPr>
        <p:spPr>
          <a:xfrm>
            <a:off x="360682" y="2823530"/>
            <a:ext cx="4038939" cy="25056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5"/>
          <p:cNvSpPr/>
          <p:nvPr/>
        </p:nvSpPr>
        <p:spPr>
          <a:xfrm>
            <a:off x="4791249" y="2805918"/>
            <a:ext cx="4101231" cy="25232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6"/>
          <p:cNvSpPr txBox="1"/>
          <p:nvPr/>
        </p:nvSpPr>
        <p:spPr>
          <a:xfrm>
            <a:off x="270957" y="5589364"/>
            <a:ext cx="6791959" cy="97463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600" spc="-5" dirty="0">
                <a:latin typeface="Arial"/>
                <a:cs typeface="Arial"/>
              </a:rPr>
              <a:t>Nguyen et al, </a:t>
            </a:r>
            <a:r>
              <a:rPr sz="600" dirty="0">
                <a:latin typeface="Arial"/>
                <a:cs typeface="Arial"/>
              </a:rPr>
              <a:t>“Multifaceted </a:t>
            </a:r>
            <a:r>
              <a:rPr sz="600" spc="-5" dirty="0">
                <a:latin typeface="Arial"/>
                <a:cs typeface="Arial"/>
              </a:rPr>
              <a:t>Feature </a:t>
            </a:r>
            <a:r>
              <a:rPr sz="600" spc="-10" dirty="0">
                <a:latin typeface="Arial"/>
                <a:cs typeface="Arial"/>
              </a:rPr>
              <a:t>Visualization: </a:t>
            </a:r>
            <a:r>
              <a:rPr sz="600" spc="-5" dirty="0">
                <a:latin typeface="Arial"/>
                <a:cs typeface="Arial"/>
              </a:rPr>
              <a:t>Uncovering the </a:t>
            </a:r>
            <a:r>
              <a:rPr sz="600" spc="-10" dirty="0">
                <a:latin typeface="Arial"/>
                <a:cs typeface="Arial"/>
              </a:rPr>
              <a:t>Different Types </a:t>
            </a:r>
            <a:r>
              <a:rPr sz="600" spc="-5" dirty="0">
                <a:latin typeface="Arial"/>
                <a:cs typeface="Arial"/>
              </a:rPr>
              <a:t>of Features Learned By Each Neuron in Deep Neural Networks”, ICML </a:t>
            </a:r>
            <a:r>
              <a:rPr sz="600" spc="-10" dirty="0">
                <a:latin typeface="Arial"/>
                <a:cs typeface="Arial"/>
              </a:rPr>
              <a:t>Visualization </a:t>
            </a:r>
            <a:r>
              <a:rPr sz="600" spc="-5" dirty="0">
                <a:latin typeface="Arial"/>
                <a:cs typeface="Arial"/>
              </a:rPr>
              <a:t>for Deep Learning </a:t>
            </a:r>
            <a:r>
              <a:rPr sz="600" spc="-10" dirty="0">
                <a:latin typeface="Arial"/>
                <a:cs typeface="Arial"/>
              </a:rPr>
              <a:t>Workshop</a:t>
            </a:r>
            <a:r>
              <a:rPr sz="60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2016</a:t>
            </a:r>
            <a:r>
              <a:rPr sz="600" spc="-5" dirty="0" smtClean="0">
                <a:latin typeface="Arial"/>
                <a:cs typeface="Arial"/>
              </a:rPr>
              <a:t>.</a:t>
            </a:r>
            <a:endParaRPr sz="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95667" y="692696"/>
            <a:ext cx="66846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latin typeface="Arial"/>
                <a:cs typeface="Arial"/>
              </a:rPr>
              <a:t>Visualizing </a:t>
            </a:r>
            <a:r>
              <a:rPr sz="2800" spc="-5" dirty="0">
                <a:latin typeface="Arial"/>
                <a:cs typeface="Arial"/>
              </a:rPr>
              <a:t>CNN features: Gradient</a:t>
            </a:r>
            <a:r>
              <a:rPr sz="2800" spc="-24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Ascent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9" name="object 3"/>
          <p:cNvSpPr/>
          <p:nvPr/>
        </p:nvSpPr>
        <p:spPr>
          <a:xfrm>
            <a:off x="1086792" y="1615758"/>
            <a:ext cx="7229624" cy="37275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/>
          <p:cNvSpPr txBox="1"/>
          <p:nvPr/>
        </p:nvSpPr>
        <p:spPr>
          <a:xfrm>
            <a:off x="299592" y="5733380"/>
            <a:ext cx="6791959" cy="97463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600" spc="-5" dirty="0">
                <a:latin typeface="Arial"/>
                <a:cs typeface="Arial"/>
              </a:rPr>
              <a:t>Nguyen et al, </a:t>
            </a:r>
            <a:r>
              <a:rPr sz="600" dirty="0">
                <a:latin typeface="Arial"/>
                <a:cs typeface="Arial"/>
              </a:rPr>
              <a:t>“Multifaceted </a:t>
            </a:r>
            <a:r>
              <a:rPr sz="600" spc="-5" dirty="0">
                <a:latin typeface="Arial"/>
                <a:cs typeface="Arial"/>
              </a:rPr>
              <a:t>Feature </a:t>
            </a:r>
            <a:r>
              <a:rPr sz="600" spc="-10" dirty="0">
                <a:latin typeface="Arial"/>
                <a:cs typeface="Arial"/>
              </a:rPr>
              <a:t>Visualization: </a:t>
            </a:r>
            <a:r>
              <a:rPr sz="600" spc="-5" dirty="0">
                <a:latin typeface="Arial"/>
                <a:cs typeface="Arial"/>
              </a:rPr>
              <a:t>Uncovering the </a:t>
            </a:r>
            <a:r>
              <a:rPr sz="600" spc="-10" dirty="0">
                <a:latin typeface="Arial"/>
                <a:cs typeface="Arial"/>
              </a:rPr>
              <a:t>Different Types </a:t>
            </a:r>
            <a:r>
              <a:rPr sz="600" spc="-5" dirty="0">
                <a:latin typeface="Arial"/>
                <a:cs typeface="Arial"/>
              </a:rPr>
              <a:t>of Features Learned By Each Neuron in Deep Neural Networks”, ICML </a:t>
            </a:r>
            <a:r>
              <a:rPr sz="600" spc="-10" dirty="0">
                <a:latin typeface="Arial"/>
                <a:cs typeface="Arial"/>
              </a:rPr>
              <a:t>Visualization </a:t>
            </a:r>
            <a:r>
              <a:rPr sz="600" spc="-5" dirty="0">
                <a:latin typeface="Arial"/>
                <a:cs typeface="Arial"/>
              </a:rPr>
              <a:t>for Deep Learning </a:t>
            </a:r>
            <a:r>
              <a:rPr sz="600" spc="-10" dirty="0">
                <a:latin typeface="Arial"/>
                <a:cs typeface="Arial"/>
              </a:rPr>
              <a:t>Workshop</a:t>
            </a:r>
            <a:r>
              <a:rPr sz="60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2016</a:t>
            </a:r>
            <a:r>
              <a:rPr sz="600" spc="-5" dirty="0" smtClean="0">
                <a:latin typeface="Arial"/>
                <a:cs typeface="Arial"/>
              </a:rPr>
              <a:t>.</a:t>
            </a:r>
            <a:endParaRPr sz="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95667" y="692696"/>
            <a:ext cx="66846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latin typeface="Arial"/>
                <a:cs typeface="Arial"/>
              </a:rPr>
              <a:t>Visualizing </a:t>
            </a:r>
            <a:r>
              <a:rPr sz="2800" spc="-5" dirty="0">
                <a:latin typeface="Arial"/>
                <a:cs typeface="Arial"/>
              </a:rPr>
              <a:t>CNN features: Gradient</a:t>
            </a:r>
            <a:r>
              <a:rPr sz="2800" spc="-24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Ascent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7" name="object 2"/>
          <p:cNvSpPr txBox="1"/>
          <p:nvPr/>
        </p:nvSpPr>
        <p:spPr>
          <a:xfrm>
            <a:off x="118052" y="5498306"/>
            <a:ext cx="4097020" cy="1099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sz="600" spc="-5" dirty="0">
                <a:latin typeface="Arial"/>
                <a:cs typeface="Arial"/>
              </a:rPr>
              <a:t>Nguyen et al, </a:t>
            </a:r>
            <a:r>
              <a:rPr sz="600" dirty="0">
                <a:latin typeface="Arial"/>
                <a:cs typeface="Arial"/>
              </a:rPr>
              <a:t>“Synthesizing </a:t>
            </a:r>
            <a:r>
              <a:rPr sz="600" spc="-5" dirty="0">
                <a:latin typeface="Arial"/>
                <a:cs typeface="Arial"/>
              </a:rPr>
              <a:t>the preferred inputs for neurons in neural networks </a:t>
            </a:r>
            <a:r>
              <a:rPr sz="600" dirty="0">
                <a:latin typeface="Arial"/>
                <a:cs typeface="Arial"/>
              </a:rPr>
              <a:t>via </a:t>
            </a:r>
            <a:r>
              <a:rPr sz="600" spc="-5" dirty="0">
                <a:latin typeface="Arial"/>
                <a:cs typeface="Arial"/>
              </a:rPr>
              <a:t>deep generator networks,” NIPS </a:t>
            </a:r>
            <a:r>
              <a:rPr sz="600" spc="-5" dirty="0" smtClean="0">
                <a:latin typeface="Arial"/>
                <a:cs typeface="Arial"/>
              </a:rPr>
              <a:t>2016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8" name="object 3"/>
          <p:cNvSpPr/>
          <p:nvPr/>
        </p:nvSpPr>
        <p:spPr>
          <a:xfrm>
            <a:off x="107504" y="1988839"/>
            <a:ext cx="8847453" cy="35306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/>
          <p:cNvSpPr txBox="1">
            <a:spLocks/>
          </p:cNvSpPr>
          <p:nvPr/>
        </p:nvSpPr>
        <p:spPr>
          <a:xfrm>
            <a:off x="429752" y="1484784"/>
            <a:ext cx="6795134" cy="387927"/>
          </a:xfrm>
          <a:prstGeom prst="rect">
            <a:avLst/>
          </a:prstGeom>
        </p:spPr>
        <p:txBody>
          <a:bodyPr vert="horz" wrap="square" lIns="0" tIns="109855" rIns="0" bIns="0" rtlCol="0" anchor="b">
            <a:spAutoFit/>
          </a:bodyPr>
          <a:lstStyle/>
          <a:p>
            <a:pPr marL="1529080" marR="0" lvl="0" indent="0" algn="l" defTabSz="914400" rtl="0" eaLnBrk="1" fontAlgn="auto" latinLnBrk="0" hangingPunct="1">
              <a:lnSpc>
                <a:spcPct val="100000"/>
              </a:lnSpc>
              <a:spcBef>
                <a:spcPts val="4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-5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Optimize in FC6 latent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space </a:t>
            </a:r>
            <a:r>
              <a:rPr kumimoji="0" lang="en-US" sz="1800" b="0" i="0" u="none" strike="noStrike" kern="1200" cap="none" spc="-5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instead of pixel</a:t>
            </a:r>
            <a:r>
              <a:rPr kumimoji="0" lang="en-US" sz="1800" b="0" i="0" u="none" strike="noStrike" kern="1200" cap="none" spc="-75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space: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6" y="764704"/>
            <a:ext cx="61525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Fooling Images </a:t>
            </a:r>
            <a:r>
              <a:rPr sz="2800" dirty="0">
                <a:latin typeface="Arial"/>
                <a:cs typeface="Arial"/>
              </a:rPr>
              <a:t>/ </a:t>
            </a:r>
            <a:r>
              <a:rPr sz="2800" spc="-10" dirty="0">
                <a:latin typeface="Arial"/>
                <a:cs typeface="Arial"/>
              </a:rPr>
              <a:t>Adversarial</a:t>
            </a:r>
            <a:r>
              <a:rPr sz="2800" spc="-26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Examples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1728554" y="2600062"/>
            <a:ext cx="5939790" cy="1477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3410" indent="-601345">
              <a:lnSpc>
                <a:spcPts val="2865"/>
              </a:lnSpc>
              <a:spcBef>
                <a:spcPts val="100"/>
              </a:spcBef>
              <a:buAutoNum type="arabicParenBoth"/>
              <a:tabLst>
                <a:tab pos="613410" algn="l"/>
                <a:tab pos="614045" algn="l"/>
              </a:tabLst>
            </a:pPr>
            <a:r>
              <a:rPr sz="2400" spc="-5" dirty="0">
                <a:latin typeface="Arial"/>
                <a:cs typeface="Arial"/>
              </a:rPr>
              <a:t>Start from an arbitrary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image</a:t>
            </a:r>
            <a:endParaRPr sz="2400">
              <a:latin typeface="Arial"/>
              <a:cs typeface="Arial"/>
            </a:endParaRPr>
          </a:p>
          <a:p>
            <a:pPr marL="613410" indent="-601345">
              <a:lnSpc>
                <a:spcPts val="2850"/>
              </a:lnSpc>
              <a:buAutoNum type="arabicParenBoth"/>
              <a:tabLst>
                <a:tab pos="613410" algn="l"/>
                <a:tab pos="614045" algn="l"/>
              </a:tabLst>
            </a:pPr>
            <a:r>
              <a:rPr sz="2400" spc="-5" dirty="0">
                <a:latin typeface="Arial"/>
                <a:cs typeface="Arial"/>
              </a:rPr>
              <a:t>Pick an arbitrary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class</a:t>
            </a:r>
            <a:endParaRPr sz="2400">
              <a:latin typeface="Arial"/>
              <a:cs typeface="Arial"/>
            </a:endParaRPr>
          </a:p>
          <a:p>
            <a:pPr marL="613410" indent="-601345">
              <a:lnSpc>
                <a:spcPts val="2850"/>
              </a:lnSpc>
              <a:buAutoNum type="arabicParenBoth"/>
              <a:tabLst>
                <a:tab pos="613410" algn="l"/>
                <a:tab pos="614045" algn="l"/>
              </a:tabLst>
            </a:pPr>
            <a:r>
              <a:rPr sz="2400" dirty="0">
                <a:latin typeface="Arial"/>
                <a:cs typeface="Arial"/>
              </a:rPr>
              <a:t>Modify </a:t>
            </a:r>
            <a:r>
              <a:rPr sz="2400" spc="-5" dirty="0">
                <a:latin typeface="Arial"/>
                <a:cs typeface="Arial"/>
              </a:rPr>
              <a:t>the image to </a:t>
            </a:r>
            <a:r>
              <a:rPr sz="2400" dirty="0">
                <a:latin typeface="Arial"/>
                <a:cs typeface="Arial"/>
              </a:rPr>
              <a:t>maximize </a:t>
            </a:r>
            <a:r>
              <a:rPr sz="2400" spc="-5" dirty="0">
                <a:latin typeface="Arial"/>
                <a:cs typeface="Arial"/>
              </a:rPr>
              <a:t>the</a:t>
            </a:r>
            <a:r>
              <a:rPr sz="2400" spc="-1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class</a:t>
            </a:r>
            <a:endParaRPr sz="2400">
              <a:latin typeface="Arial"/>
              <a:cs typeface="Arial"/>
            </a:endParaRPr>
          </a:p>
          <a:p>
            <a:pPr marL="613410" indent="-601345">
              <a:lnSpc>
                <a:spcPts val="2865"/>
              </a:lnSpc>
              <a:buAutoNum type="arabicParenBoth"/>
              <a:tabLst>
                <a:tab pos="613410" algn="l"/>
                <a:tab pos="614045" algn="l"/>
              </a:tabLst>
            </a:pPr>
            <a:r>
              <a:rPr sz="2400" spc="-5" dirty="0">
                <a:latin typeface="Arial"/>
                <a:cs typeface="Arial"/>
              </a:rPr>
              <a:t>Repeat until network is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fooled</a:t>
            </a:r>
            <a:endParaRPr sz="2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6" y="764704"/>
            <a:ext cx="61525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Fooling Images </a:t>
            </a:r>
            <a:r>
              <a:rPr sz="2800" dirty="0">
                <a:latin typeface="Arial"/>
                <a:cs typeface="Arial"/>
              </a:rPr>
              <a:t>/ </a:t>
            </a:r>
            <a:r>
              <a:rPr sz="2800" spc="-10" dirty="0">
                <a:latin typeface="Arial"/>
                <a:cs typeface="Arial"/>
              </a:rPr>
              <a:t>Adversarial</a:t>
            </a:r>
            <a:r>
              <a:rPr sz="2800" spc="-26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Examples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8" name="object 3"/>
          <p:cNvSpPr/>
          <p:nvPr/>
        </p:nvSpPr>
        <p:spPr>
          <a:xfrm>
            <a:off x="1043608" y="1834074"/>
            <a:ext cx="6938406" cy="3611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 txBox="1"/>
          <p:nvPr/>
        </p:nvSpPr>
        <p:spPr>
          <a:xfrm>
            <a:off x="2159223" y="5649560"/>
            <a:ext cx="4645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Check out </a:t>
            </a:r>
            <a:r>
              <a:rPr sz="1800" u="heavy" spc="-5" dirty="0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latin typeface="Arial"/>
                <a:cs typeface="Arial"/>
                <a:hlinkClick r:id="rId3"/>
              </a:rPr>
              <a:t>Ian </a:t>
            </a:r>
            <a:r>
              <a:rPr sz="1800" u="heavy" spc="-10" dirty="0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latin typeface="Arial"/>
                <a:cs typeface="Arial"/>
                <a:hlinkClick r:id="rId3"/>
              </a:rPr>
              <a:t>Goodfellow’s </a:t>
            </a:r>
            <a:r>
              <a:rPr sz="1800" u="heavy" spc="-5" dirty="0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latin typeface="Arial"/>
                <a:cs typeface="Arial"/>
                <a:hlinkClick r:id="rId3"/>
              </a:rPr>
              <a:t>lecture</a:t>
            </a:r>
            <a:r>
              <a:rPr sz="1800" spc="-5" dirty="0">
                <a:solidFill>
                  <a:srgbClr val="1155CC"/>
                </a:solidFill>
                <a:latin typeface="Arial"/>
                <a:cs typeface="Arial"/>
                <a:hlinkClick r:id="rId3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from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2017</a:t>
            </a:r>
            <a:endParaRPr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384725" y="715885"/>
            <a:ext cx="7850505" cy="1504643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lang="en-US" sz="2800" spc="-5" dirty="0" smtClean="0">
                <a:latin typeface="Arial"/>
                <a:cs typeface="Arial"/>
              </a:rPr>
              <a:t>  </a:t>
            </a:r>
            <a:r>
              <a:rPr sz="2800" spc="-5" dirty="0" err="1" smtClean="0">
                <a:latin typeface="Arial"/>
                <a:cs typeface="Arial"/>
              </a:rPr>
              <a:t>DeepDream</a:t>
            </a:r>
            <a:r>
              <a:rPr sz="2800" spc="-5" dirty="0">
                <a:latin typeface="Arial"/>
                <a:cs typeface="Arial"/>
              </a:rPr>
              <a:t>: </a:t>
            </a:r>
            <a:r>
              <a:rPr sz="2800" spc="-10" dirty="0">
                <a:latin typeface="Arial"/>
                <a:cs typeface="Arial"/>
              </a:rPr>
              <a:t>Amplify </a:t>
            </a:r>
            <a:r>
              <a:rPr sz="2800" spc="-5" dirty="0">
                <a:latin typeface="Arial"/>
                <a:cs typeface="Arial"/>
              </a:rPr>
              <a:t>existing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spc="-5" dirty="0" smtClean="0">
                <a:latin typeface="Arial"/>
                <a:cs typeface="Arial"/>
              </a:rPr>
              <a:t>features</a:t>
            </a:r>
            <a:r>
              <a:rPr lang="en-US" sz="2800" spc="-5" dirty="0" smtClean="0">
                <a:latin typeface="Arial"/>
                <a:cs typeface="Arial"/>
              </a:rPr>
              <a:t/>
            </a:r>
            <a:br>
              <a:rPr lang="en-US" sz="2800" spc="-5" dirty="0" smtClean="0">
                <a:latin typeface="Arial"/>
                <a:cs typeface="Arial"/>
              </a:rPr>
            </a:br>
            <a:endParaRPr sz="2800" dirty="0">
              <a:latin typeface="Arial"/>
              <a:cs typeface="Arial"/>
            </a:endParaRPr>
          </a:p>
          <a:p>
            <a:pPr marL="384175" marR="5080">
              <a:lnSpc>
                <a:spcPct val="100699"/>
              </a:lnSpc>
              <a:spcBef>
                <a:spcPts val="215"/>
              </a:spcBef>
            </a:pPr>
            <a:r>
              <a:rPr sz="1800" spc="-5" dirty="0">
                <a:solidFill>
                  <a:schemeClr val="tx1"/>
                </a:solidFill>
                <a:latin typeface="Arial"/>
                <a:cs typeface="Arial"/>
              </a:rPr>
              <a:t>Rather than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synthesizing </a:t>
            </a:r>
            <a:r>
              <a:rPr sz="1800" spc="-5" dirty="0">
                <a:solidFill>
                  <a:schemeClr val="tx1"/>
                </a:solidFill>
                <a:latin typeface="Arial"/>
                <a:cs typeface="Arial"/>
              </a:rPr>
              <a:t>an image to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maximize a specific </a:t>
            </a:r>
            <a:r>
              <a:rPr sz="1800" spc="-5" dirty="0">
                <a:solidFill>
                  <a:schemeClr val="tx1"/>
                </a:solidFill>
                <a:latin typeface="Arial"/>
                <a:cs typeface="Arial"/>
              </a:rPr>
              <a:t>neuron, instead  try to </a:t>
            </a:r>
            <a:r>
              <a:rPr sz="1800" b="1" spc="-5" dirty="0">
                <a:solidFill>
                  <a:schemeClr val="tx1"/>
                </a:solidFill>
                <a:latin typeface="Arial"/>
                <a:cs typeface="Arial"/>
              </a:rPr>
              <a:t>amplify </a:t>
            </a:r>
            <a:r>
              <a:rPr sz="1800" spc="-5" dirty="0">
                <a:solidFill>
                  <a:schemeClr val="tx1"/>
                </a:solidFill>
                <a:latin typeface="Arial"/>
                <a:cs typeface="Arial"/>
              </a:rPr>
              <a:t>the neuron activations at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some </a:t>
            </a:r>
            <a:r>
              <a:rPr sz="1800" spc="-5" dirty="0">
                <a:solidFill>
                  <a:schemeClr val="tx1"/>
                </a:solidFill>
                <a:latin typeface="Arial"/>
                <a:cs typeface="Arial"/>
              </a:rPr>
              <a:t>layer in the</a:t>
            </a:r>
            <a:r>
              <a:rPr sz="1800" spc="-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chemeClr val="tx1"/>
                </a:solidFill>
                <a:latin typeface="Arial"/>
                <a:cs typeface="Arial"/>
              </a:rPr>
              <a:t>network</a:t>
            </a:r>
            <a:endParaRPr sz="18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1121909" y="2344949"/>
            <a:ext cx="3083299" cy="17313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4402573" y="3300741"/>
            <a:ext cx="747395" cy="0"/>
          </a:xfrm>
          <a:custGeom>
            <a:avLst/>
            <a:gdLst/>
            <a:ahLst/>
            <a:cxnLst/>
            <a:rect l="l" t="t" r="r" b="b"/>
            <a:pathLst>
              <a:path w="747395">
                <a:moveTo>
                  <a:pt x="0" y="0"/>
                </a:moveTo>
                <a:lnTo>
                  <a:pt x="7472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5140347" y="3259751"/>
            <a:ext cx="105500" cy="819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4536662" y="3490901"/>
            <a:ext cx="708025" cy="0"/>
          </a:xfrm>
          <a:custGeom>
            <a:avLst/>
            <a:gdLst/>
            <a:ahLst/>
            <a:cxnLst/>
            <a:rect l="l" t="t" r="r" b="b"/>
            <a:pathLst>
              <a:path w="708025">
                <a:moveTo>
                  <a:pt x="707699" y="0"/>
                </a:moveTo>
                <a:lnTo>
                  <a:pt x="0" y="0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4440686" y="3449910"/>
            <a:ext cx="105500" cy="819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7636250" y="3227026"/>
            <a:ext cx="238125" cy="264160"/>
          </a:xfrm>
          <a:custGeom>
            <a:avLst/>
            <a:gdLst/>
            <a:ahLst/>
            <a:cxnLst/>
            <a:rect l="l" t="t" r="r" b="b"/>
            <a:pathLst>
              <a:path w="238125" h="264160">
                <a:moveTo>
                  <a:pt x="0" y="0"/>
                </a:moveTo>
                <a:lnTo>
                  <a:pt x="58974" y="5595"/>
                </a:lnTo>
                <a:lnTo>
                  <a:pt x="114636" y="21066"/>
                </a:lnTo>
                <a:lnTo>
                  <a:pt x="163682" y="44437"/>
                </a:lnTo>
                <a:lnTo>
                  <a:pt x="202813" y="73733"/>
                </a:lnTo>
                <a:lnTo>
                  <a:pt x="228728" y="106979"/>
                </a:lnTo>
                <a:lnTo>
                  <a:pt x="238124" y="142199"/>
                </a:lnTo>
                <a:lnTo>
                  <a:pt x="232811" y="168723"/>
                </a:lnTo>
                <a:lnTo>
                  <a:pt x="194317" y="218438"/>
                </a:lnTo>
                <a:lnTo>
                  <a:pt x="155403" y="244855"/>
                </a:lnTo>
                <a:lnTo>
                  <a:pt x="118267" y="262083"/>
                </a:lnTo>
                <a:lnTo>
                  <a:pt x="113327" y="263946"/>
                </a:lnTo>
                <a:lnTo>
                  <a:pt x="113071" y="264038"/>
                </a:lnTo>
              </a:path>
            </a:pathLst>
          </a:custGeom>
          <a:ln w="19049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7654728" y="3450577"/>
            <a:ext cx="109723" cy="809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255642" y="4398669"/>
            <a:ext cx="4964430" cy="764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Choose an image and </a:t>
            </a:r>
            <a:r>
              <a:rPr sz="1600" dirty="0">
                <a:latin typeface="Arial"/>
                <a:cs typeface="Arial"/>
              </a:rPr>
              <a:t>a </a:t>
            </a:r>
            <a:r>
              <a:rPr sz="1600" spc="-5" dirty="0">
                <a:latin typeface="Arial"/>
                <a:cs typeface="Arial"/>
              </a:rPr>
              <a:t>layer in </a:t>
            </a:r>
            <a:r>
              <a:rPr sz="1600" dirty="0">
                <a:latin typeface="Arial"/>
                <a:cs typeface="Arial"/>
              </a:rPr>
              <a:t>a </a:t>
            </a:r>
            <a:r>
              <a:rPr sz="1600" spc="-5" dirty="0">
                <a:latin typeface="Arial"/>
                <a:cs typeface="Arial"/>
              </a:rPr>
              <a:t>CNN;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repeat:</a:t>
            </a:r>
            <a:endParaRPr sz="1600">
              <a:latin typeface="Arial"/>
              <a:cs typeface="Arial"/>
            </a:endParaRPr>
          </a:p>
          <a:p>
            <a:pPr marL="469900" indent="-398145">
              <a:lnSpc>
                <a:spcPct val="100000"/>
              </a:lnSpc>
              <a:spcBef>
                <a:spcPts val="3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1600" spc="-5" dirty="0">
                <a:latin typeface="Arial"/>
                <a:cs typeface="Arial"/>
              </a:rPr>
              <a:t>Forward: </a:t>
            </a:r>
            <a:r>
              <a:rPr sz="1600" dirty="0">
                <a:latin typeface="Arial"/>
                <a:cs typeface="Arial"/>
              </a:rPr>
              <a:t>compute </a:t>
            </a:r>
            <a:r>
              <a:rPr sz="1600" spc="-5" dirty="0">
                <a:latin typeface="Arial"/>
                <a:cs typeface="Arial"/>
              </a:rPr>
              <a:t>activations at </a:t>
            </a:r>
            <a:r>
              <a:rPr sz="1600" dirty="0">
                <a:latin typeface="Arial"/>
                <a:cs typeface="Arial"/>
              </a:rPr>
              <a:t>chosen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layer</a:t>
            </a:r>
            <a:endParaRPr sz="1600">
              <a:latin typeface="Arial"/>
              <a:cs typeface="Arial"/>
            </a:endParaRPr>
          </a:p>
          <a:p>
            <a:pPr marL="469900" indent="-398145">
              <a:lnSpc>
                <a:spcPct val="100000"/>
              </a:lnSpc>
              <a:spcBef>
                <a:spcPts val="3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1600" spc="-5" dirty="0">
                <a:latin typeface="Arial"/>
                <a:cs typeface="Arial"/>
              </a:rPr>
              <a:t>Set gradient of </a:t>
            </a:r>
            <a:r>
              <a:rPr sz="1600" dirty="0">
                <a:latin typeface="Arial"/>
                <a:cs typeface="Arial"/>
              </a:rPr>
              <a:t>chosen </a:t>
            </a:r>
            <a:r>
              <a:rPr sz="1600" spc="-5" dirty="0">
                <a:latin typeface="Arial"/>
                <a:cs typeface="Arial"/>
              </a:rPr>
              <a:t>layer </a:t>
            </a:r>
            <a:r>
              <a:rPr sz="1600" i="1" spc="-5" dirty="0">
                <a:latin typeface="Arial"/>
                <a:cs typeface="Arial"/>
              </a:rPr>
              <a:t>equal to its</a:t>
            </a:r>
            <a:r>
              <a:rPr sz="1600" i="1" spc="-55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activation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1"/>
          <p:cNvSpPr/>
          <p:nvPr/>
        </p:nvSpPr>
        <p:spPr>
          <a:xfrm>
            <a:off x="5367145" y="2806532"/>
            <a:ext cx="2021166" cy="12186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 txBox="1"/>
          <p:nvPr/>
        </p:nvSpPr>
        <p:spPr>
          <a:xfrm>
            <a:off x="314818" y="5160868"/>
            <a:ext cx="194945" cy="500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70"/>
              </a:lnSpc>
            </a:pPr>
            <a:r>
              <a:rPr sz="1600" spc="-5" dirty="0">
                <a:latin typeface="Arial"/>
                <a:cs typeface="Arial"/>
              </a:rPr>
              <a:t>3.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600" spc="-5" dirty="0">
                <a:latin typeface="Arial"/>
                <a:cs typeface="Arial"/>
              </a:rPr>
              <a:t>4.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3"/>
          <p:cNvSpPr txBox="1"/>
          <p:nvPr/>
        </p:nvSpPr>
        <p:spPr>
          <a:xfrm>
            <a:off x="712843" y="5160868"/>
            <a:ext cx="3533140" cy="500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70"/>
              </a:lnSpc>
            </a:pPr>
            <a:r>
              <a:rPr sz="1600" spc="-5" dirty="0">
                <a:latin typeface="Arial"/>
                <a:cs typeface="Arial"/>
              </a:rPr>
              <a:t>Backward: Compute gradient on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image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600" spc="-5" dirty="0">
                <a:latin typeface="Arial"/>
                <a:cs typeface="Arial"/>
              </a:rPr>
              <a:t>Update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image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4"/>
          <p:cNvSpPr txBox="1"/>
          <p:nvPr/>
        </p:nvSpPr>
        <p:spPr>
          <a:xfrm>
            <a:off x="6165925" y="5398611"/>
            <a:ext cx="2776855" cy="214161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just">
              <a:lnSpc>
                <a:spcPts val="830"/>
              </a:lnSpc>
              <a:spcBef>
                <a:spcPts val="70"/>
              </a:spcBef>
            </a:pPr>
            <a:r>
              <a:rPr sz="700" spc="-5" dirty="0">
                <a:latin typeface="Arial"/>
                <a:cs typeface="Arial"/>
              </a:rPr>
              <a:t>Mordvintsev, Olah, and </a:t>
            </a:r>
            <a:r>
              <a:rPr sz="700" spc="-10" dirty="0">
                <a:latin typeface="Arial"/>
                <a:cs typeface="Arial"/>
              </a:rPr>
              <a:t>Tyka, </a:t>
            </a:r>
            <a:r>
              <a:rPr sz="700" dirty="0">
                <a:latin typeface="Arial"/>
                <a:cs typeface="Arial"/>
              </a:rPr>
              <a:t>“Inceptionism: </a:t>
            </a:r>
            <a:r>
              <a:rPr sz="700" spc="-5" dirty="0">
                <a:latin typeface="Arial"/>
                <a:cs typeface="Arial"/>
              </a:rPr>
              <a:t>Going Deeper into Neural  Networks”, </a:t>
            </a:r>
            <a:r>
              <a:rPr sz="700" u="sng" spc="-5" dirty="0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latin typeface="Arial"/>
                <a:cs typeface="Arial"/>
                <a:hlinkClick r:id="rId8"/>
              </a:rPr>
              <a:t>Google Research Blog</a:t>
            </a:r>
            <a:r>
              <a:rPr sz="700" spc="-5" dirty="0">
                <a:latin typeface="Arial"/>
                <a:cs typeface="Arial"/>
              </a:rPr>
              <a:t>. </a:t>
            </a:r>
            <a:endParaRPr sz="7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384725" y="715885"/>
            <a:ext cx="7850505" cy="1504643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lang="en-US" sz="2800" spc="-5" dirty="0" smtClean="0">
                <a:latin typeface="Arial"/>
                <a:cs typeface="Arial"/>
              </a:rPr>
              <a:t>  </a:t>
            </a:r>
            <a:r>
              <a:rPr sz="2800" spc="-5" dirty="0" err="1" smtClean="0">
                <a:latin typeface="Arial"/>
                <a:cs typeface="Arial"/>
              </a:rPr>
              <a:t>DeepDream</a:t>
            </a:r>
            <a:r>
              <a:rPr sz="2800" spc="-5" dirty="0">
                <a:latin typeface="Arial"/>
                <a:cs typeface="Arial"/>
              </a:rPr>
              <a:t>: </a:t>
            </a:r>
            <a:r>
              <a:rPr sz="2800" spc="-10" dirty="0">
                <a:latin typeface="Arial"/>
                <a:cs typeface="Arial"/>
              </a:rPr>
              <a:t>Amplify </a:t>
            </a:r>
            <a:r>
              <a:rPr sz="2800" spc="-5" dirty="0">
                <a:latin typeface="Arial"/>
                <a:cs typeface="Arial"/>
              </a:rPr>
              <a:t>existing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spc="-5" dirty="0" smtClean="0">
                <a:latin typeface="Arial"/>
                <a:cs typeface="Arial"/>
              </a:rPr>
              <a:t>features</a:t>
            </a:r>
            <a:r>
              <a:rPr lang="en-US" sz="2800" spc="-5" dirty="0" smtClean="0">
                <a:latin typeface="Arial"/>
                <a:cs typeface="Arial"/>
              </a:rPr>
              <a:t/>
            </a:r>
            <a:br>
              <a:rPr lang="en-US" sz="2800" spc="-5" dirty="0" smtClean="0">
                <a:latin typeface="Arial"/>
                <a:cs typeface="Arial"/>
              </a:rPr>
            </a:br>
            <a:endParaRPr sz="2800" dirty="0">
              <a:latin typeface="Arial"/>
              <a:cs typeface="Arial"/>
            </a:endParaRPr>
          </a:p>
          <a:p>
            <a:pPr marL="384175" marR="5080">
              <a:lnSpc>
                <a:spcPct val="100699"/>
              </a:lnSpc>
              <a:spcBef>
                <a:spcPts val="215"/>
              </a:spcBef>
            </a:pPr>
            <a:r>
              <a:rPr sz="1800" spc="-5" dirty="0">
                <a:solidFill>
                  <a:schemeClr val="tx1"/>
                </a:solidFill>
                <a:latin typeface="Arial"/>
                <a:cs typeface="Arial"/>
              </a:rPr>
              <a:t>Rather than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synthesizing </a:t>
            </a:r>
            <a:r>
              <a:rPr sz="1800" spc="-5" dirty="0">
                <a:solidFill>
                  <a:schemeClr val="tx1"/>
                </a:solidFill>
                <a:latin typeface="Arial"/>
                <a:cs typeface="Arial"/>
              </a:rPr>
              <a:t>an image to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maximize a specific </a:t>
            </a:r>
            <a:r>
              <a:rPr sz="1800" spc="-5" dirty="0">
                <a:solidFill>
                  <a:schemeClr val="tx1"/>
                </a:solidFill>
                <a:latin typeface="Arial"/>
                <a:cs typeface="Arial"/>
              </a:rPr>
              <a:t>neuron, instead  try to </a:t>
            </a:r>
            <a:r>
              <a:rPr sz="1800" b="1" spc="-5" dirty="0">
                <a:solidFill>
                  <a:schemeClr val="tx1"/>
                </a:solidFill>
                <a:latin typeface="Arial"/>
                <a:cs typeface="Arial"/>
              </a:rPr>
              <a:t>amplify </a:t>
            </a:r>
            <a:r>
              <a:rPr sz="1800" spc="-5" dirty="0">
                <a:solidFill>
                  <a:schemeClr val="tx1"/>
                </a:solidFill>
                <a:latin typeface="Arial"/>
                <a:cs typeface="Arial"/>
              </a:rPr>
              <a:t>the neuron activations at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some </a:t>
            </a:r>
            <a:r>
              <a:rPr sz="1800" spc="-5" dirty="0">
                <a:solidFill>
                  <a:schemeClr val="tx1"/>
                </a:solidFill>
                <a:latin typeface="Arial"/>
                <a:cs typeface="Arial"/>
              </a:rPr>
              <a:t>layer in the</a:t>
            </a:r>
            <a:r>
              <a:rPr sz="1800" spc="-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chemeClr val="tx1"/>
                </a:solidFill>
                <a:latin typeface="Arial"/>
                <a:cs typeface="Arial"/>
              </a:rPr>
              <a:t>network</a:t>
            </a:r>
            <a:endParaRPr sz="18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1121909" y="2344949"/>
            <a:ext cx="3083299" cy="17313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4402573" y="3300741"/>
            <a:ext cx="747395" cy="0"/>
          </a:xfrm>
          <a:custGeom>
            <a:avLst/>
            <a:gdLst/>
            <a:ahLst/>
            <a:cxnLst/>
            <a:rect l="l" t="t" r="r" b="b"/>
            <a:pathLst>
              <a:path w="747395">
                <a:moveTo>
                  <a:pt x="0" y="0"/>
                </a:moveTo>
                <a:lnTo>
                  <a:pt x="7472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5140347" y="3259751"/>
            <a:ext cx="105500" cy="819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4536662" y="3490901"/>
            <a:ext cx="708025" cy="0"/>
          </a:xfrm>
          <a:custGeom>
            <a:avLst/>
            <a:gdLst/>
            <a:ahLst/>
            <a:cxnLst/>
            <a:rect l="l" t="t" r="r" b="b"/>
            <a:pathLst>
              <a:path w="708025">
                <a:moveTo>
                  <a:pt x="707699" y="0"/>
                </a:moveTo>
                <a:lnTo>
                  <a:pt x="0" y="0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4440686" y="3449910"/>
            <a:ext cx="105500" cy="819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7636250" y="3227026"/>
            <a:ext cx="238125" cy="264160"/>
          </a:xfrm>
          <a:custGeom>
            <a:avLst/>
            <a:gdLst/>
            <a:ahLst/>
            <a:cxnLst/>
            <a:rect l="l" t="t" r="r" b="b"/>
            <a:pathLst>
              <a:path w="238125" h="264160">
                <a:moveTo>
                  <a:pt x="0" y="0"/>
                </a:moveTo>
                <a:lnTo>
                  <a:pt x="58974" y="5595"/>
                </a:lnTo>
                <a:lnTo>
                  <a:pt x="114636" y="21066"/>
                </a:lnTo>
                <a:lnTo>
                  <a:pt x="163682" y="44437"/>
                </a:lnTo>
                <a:lnTo>
                  <a:pt x="202813" y="73733"/>
                </a:lnTo>
                <a:lnTo>
                  <a:pt x="228728" y="106979"/>
                </a:lnTo>
                <a:lnTo>
                  <a:pt x="238124" y="142199"/>
                </a:lnTo>
                <a:lnTo>
                  <a:pt x="232811" y="168723"/>
                </a:lnTo>
                <a:lnTo>
                  <a:pt x="194317" y="218438"/>
                </a:lnTo>
                <a:lnTo>
                  <a:pt x="155403" y="244855"/>
                </a:lnTo>
                <a:lnTo>
                  <a:pt x="118267" y="262083"/>
                </a:lnTo>
                <a:lnTo>
                  <a:pt x="113327" y="263946"/>
                </a:lnTo>
                <a:lnTo>
                  <a:pt x="113071" y="264038"/>
                </a:lnTo>
              </a:path>
            </a:pathLst>
          </a:custGeom>
          <a:ln w="19049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7654728" y="3450577"/>
            <a:ext cx="109723" cy="809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179512" y="4470677"/>
            <a:ext cx="4964430" cy="764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Choose an image and </a:t>
            </a:r>
            <a:r>
              <a:rPr sz="1600" dirty="0">
                <a:latin typeface="Arial"/>
                <a:cs typeface="Arial"/>
              </a:rPr>
              <a:t>a </a:t>
            </a:r>
            <a:r>
              <a:rPr sz="1600" spc="-5" dirty="0">
                <a:latin typeface="Arial"/>
                <a:cs typeface="Arial"/>
              </a:rPr>
              <a:t>layer in </a:t>
            </a:r>
            <a:r>
              <a:rPr sz="1600" dirty="0">
                <a:latin typeface="Arial"/>
                <a:cs typeface="Arial"/>
              </a:rPr>
              <a:t>a </a:t>
            </a:r>
            <a:r>
              <a:rPr sz="1600" spc="-5" dirty="0">
                <a:latin typeface="Arial"/>
                <a:cs typeface="Arial"/>
              </a:rPr>
              <a:t>CNN;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repeat:</a:t>
            </a:r>
            <a:endParaRPr sz="1600">
              <a:latin typeface="Arial"/>
              <a:cs typeface="Arial"/>
            </a:endParaRPr>
          </a:p>
          <a:p>
            <a:pPr marL="469900" indent="-398145">
              <a:lnSpc>
                <a:spcPct val="100000"/>
              </a:lnSpc>
              <a:spcBef>
                <a:spcPts val="3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1600" spc="-5" dirty="0">
                <a:latin typeface="Arial"/>
                <a:cs typeface="Arial"/>
              </a:rPr>
              <a:t>Forward: </a:t>
            </a:r>
            <a:r>
              <a:rPr sz="1600" dirty="0">
                <a:latin typeface="Arial"/>
                <a:cs typeface="Arial"/>
              </a:rPr>
              <a:t>compute </a:t>
            </a:r>
            <a:r>
              <a:rPr sz="1600" spc="-5" dirty="0">
                <a:latin typeface="Arial"/>
                <a:cs typeface="Arial"/>
              </a:rPr>
              <a:t>activations at </a:t>
            </a:r>
            <a:r>
              <a:rPr sz="1600" dirty="0">
                <a:latin typeface="Arial"/>
                <a:cs typeface="Arial"/>
              </a:rPr>
              <a:t>chosen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layer</a:t>
            </a:r>
            <a:endParaRPr sz="1600">
              <a:latin typeface="Arial"/>
              <a:cs typeface="Arial"/>
            </a:endParaRPr>
          </a:p>
          <a:p>
            <a:pPr marL="469900" indent="-398145">
              <a:lnSpc>
                <a:spcPct val="100000"/>
              </a:lnSpc>
              <a:spcBef>
                <a:spcPts val="3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1600" spc="-5" dirty="0">
                <a:latin typeface="Arial"/>
                <a:cs typeface="Arial"/>
              </a:rPr>
              <a:t>Set gradient of </a:t>
            </a:r>
            <a:r>
              <a:rPr sz="1600" dirty="0">
                <a:latin typeface="Arial"/>
                <a:cs typeface="Arial"/>
              </a:rPr>
              <a:t>chosen </a:t>
            </a:r>
            <a:r>
              <a:rPr sz="1600" spc="-5" dirty="0">
                <a:latin typeface="Arial"/>
                <a:cs typeface="Arial"/>
              </a:rPr>
              <a:t>layer </a:t>
            </a:r>
            <a:r>
              <a:rPr sz="1600" i="1" spc="-5" dirty="0">
                <a:latin typeface="Arial"/>
                <a:cs typeface="Arial"/>
              </a:rPr>
              <a:t>equal to its</a:t>
            </a:r>
            <a:r>
              <a:rPr sz="1600" i="1" spc="-55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activation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1"/>
          <p:cNvSpPr/>
          <p:nvPr/>
        </p:nvSpPr>
        <p:spPr>
          <a:xfrm>
            <a:off x="5367145" y="2806532"/>
            <a:ext cx="2021166" cy="12186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 txBox="1"/>
          <p:nvPr/>
        </p:nvSpPr>
        <p:spPr>
          <a:xfrm>
            <a:off x="238688" y="5232876"/>
            <a:ext cx="194945" cy="500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70"/>
              </a:lnSpc>
            </a:pPr>
            <a:r>
              <a:rPr sz="1600" spc="-5" dirty="0">
                <a:latin typeface="Arial"/>
                <a:cs typeface="Arial"/>
              </a:rPr>
              <a:t>3.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600" spc="-5" dirty="0">
                <a:latin typeface="Arial"/>
                <a:cs typeface="Arial"/>
              </a:rPr>
              <a:t>4.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3"/>
          <p:cNvSpPr txBox="1"/>
          <p:nvPr/>
        </p:nvSpPr>
        <p:spPr>
          <a:xfrm>
            <a:off x="636713" y="5232876"/>
            <a:ext cx="3533140" cy="500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70"/>
              </a:lnSpc>
            </a:pPr>
            <a:r>
              <a:rPr sz="1600" spc="-5" dirty="0">
                <a:latin typeface="Arial"/>
                <a:cs typeface="Arial"/>
              </a:rPr>
              <a:t>Backward: Compute gradient on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image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600" spc="-5" dirty="0">
                <a:latin typeface="Arial"/>
                <a:cs typeface="Arial"/>
              </a:rPr>
              <a:t>Update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image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0"/>
          <p:cNvSpPr txBox="1"/>
          <p:nvPr/>
        </p:nvSpPr>
        <p:spPr>
          <a:xfrm>
            <a:off x="5987974" y="4666208"/>
            <a:ext cx="274955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Equivalent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to:</a:t>
            </a:r>
            <a:endParaRPr sz="1800" dirty="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2200" spc="100" dirty="0">
                <a:latin typeface="Lucida Sans"/>
                <a:cs typeface="Lucida Sans"/>
              </a:rPr>
              <a:t>I* </a:t>
            </a:r>
            <a:r>
              <a:rPr sz="2200" spc="-165" dirty="0">
                <a:latin typeface="Lucida Sans"/>
                <a:cs typeface="Lucida Sans"/>
              </a:rPr>
              <a:t>= </a:t>
            </a:r>
            <a:r>
              <a:rPr sz="2200" spc="-15" dirty="0">
                <a:latin typeface="Lucida Sans"/>
                <a:cs typeface="Lucida Sans"/>
              </a:rPr>
              <a:t>arg </a:t>
            </a:r>
            <a:r>
              <a:rPr sz="2200" spc="25" dirty="0">
                <a:latin typeface="Lucida Sans"/>
                <a:cs typeface="Lucida Sans"/>
              </a:rPr>
              <a:t>max</a:t>
            </a:r>
            <a:r>
              <a:rPr sz="2175" spc="37" baseline="-32567" dirty="0">
                <a:latin typeface="Lucida Sans"/>
                <a:cs typeface="Lucida Sans"/>
              </a:rPr>
              <a:t>I </a:t>
            </a:r>
            <a:r>
              <a:rPr sz="2200" spc="20" dirty="0">
                <a:latin typeface="Times New Roman"/>
                <a:cs typeface="Times New Roman"/>
              </a:rPr>
              <a:t>∑</a:t>
            </a:r>
            <a:r>
              <a:rPr sz="2175" spc="30" baseline="-32567" dirty="0">
                <a:latin typeface="Lucida Sans"/>
                <a:cs typeface="Lucida Sans"/>
              </a:rPr>
              <a:t>i</a:t>
            </a:r>
            <a:r>
              <a:rPr sz="2175" spc="-247" baseline="-32567" dirty="0">
                <a:latin typeface="Lucida Sans"/>
                <a:cs typeface="Lucida Sans"/>
              </a:rPr>
              <a:t> </a:t>
            </a:r>
            <a:r>
              <a:rPr sz="2200" spc="30" dirty="0">
                <a:latin typeface="Lucida Sans"/>
                <a:cs typeface="Lucida Sans"/>
              </a:rPr>
              <a:t>f</a:t>
            </a:r>
            <a:r>
              <a:rPr sz="2175" spc="44" baseline="-32567" dirty="0">
                <a:latin typeface="Lucida Sans"/>
                <a:cs typeface="Lucida Sans"/>
              </a:rPr>
              <a:t>i</a:t>
            </a:r>
            <a:r>
              <a:rPr sz="2200" spc="30" dirty="0">
                <a:latin typeface="Lucida Sans"/>
                <a:cs typeface="Lucida Sans"/>
              </a:rPr>
              <a:t>(I)</a:t>
            </a:r>
            <a:r>
              <a:rPr sz="2175" spc="44" baseline="30651" dirty="0">
                <a:latin typeface="Lucida Sans"/>
                <a:cs typeface="Lucida Sans"/>
              </a:rPr>
              <a:t>2</a:t>
            </a:r>
            <a:endParaRPr sz="2175" baseline="30651" dirty="0">
              <a:latin typeface="Lucida Sans"/>
              <a:cs typeface="Lucida Sans"/>
            </a:endParaRPr>
          </a:p>
        </p:txBody>
      </p:sp>
      <p:sp>
        <p:nvSpPr>
          <p:cNvPr id="20" name="object 11"/>
          <p:cNvSpPr/>
          <p:nvPr/>
        </p:nvSpPr>
        <p:spPr>
          <a:xfrm>
            <a:off x="5171977" y="5205015"/>
            <a:ext cx="758825" cy="27305"/>
          </a:xfrm>
          <a:custGeom>
            <a:avLst/>
            <a:gdLst/>
            <a:ahLst/>
            <a:cxnLst/>
            <a:rect l="l" t="t" r="r" b="b"/>
            <a:pathLst>
              <a:path w="758825" h="27304">
                <a:moveTo>
                  <a:pt x="758472" y="0"/>
                </a:moveTo>
                <a:lnTo>
                  <a:pt x="0" y="27116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2"/>
          <p:cNvSpPr/>
          <p:nvPr/>
        </p:nvSpPr>
        <p:spPr>
          <a:xfrm>
            <a:off x="5076056" y="5191160"/>
            <a:ext cx="106569" cy="8194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395536" y="692696"/>
            <a:ext cx="7850505" cy="48859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lang="en-US" sz="2800" spc="-5" dirty="0" smtClean="0">
                <a:latin typeface="Arial"/>
                <a:cs typeface="Arial"/>
              </a:rPr>
              <a:t>  </a:t>
            </a:r>
            <a:r>
              <a:rPr sz="2800" spc="-5" dirty="0" err="1" smtClean="0">
                <a:latin typeface="Arial"/>
                <a:cs typeface="Arial"/>
              </a:rPr>
              <a:t>DeepDream</a:t>
            </a:r>
            <a:r>
              <a:rPr sz="2800" spc="-5" dirty="0">
                <a:latin typeface="Arial"/>
                <a:cs typeface="Arial"/>
              </a:rPr>
              <a:t>: </a:t>
            </a:r>
            <a:r>
              <a:rPr sz="2800" spc="-10" dirty="0">
                <a:latin typeface="Arial"/>
                <a:cs typeface="Arial"/>
              </a:rPr>
              <a:t>Amplify </a:t>
            </a:r>
            <a:r>
              <a:rPr sz="2800" spc="-5" dirty="0">
                <a:latin typeface="Arial"/>
                <a:cs typeface="Arial"/>
              </a:rPr>
              <a:t>existing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spc="-5" dirty="0" smtClean="0">
                <a:latin typeface="Arial"/>
                <a:cs typeface="Arial"/>
              </a:rPr>
              <a:t>features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19" name="object 2"/>
          <p:cNvSpPr/>
          <p:nvPr/>
        </p:nvSpPr>
        <p:spPr>
          <a:xfrm>
            <a:off x="140212" y="2060848"/>
            <a:ext cx="6291596" cy="33238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4"/>
          <p:cNvSpPr txBox="1"/>
          <p:nvPr/>
        </p:nvSpPr>
        <p:spPr>
          <a:xfrm>
            <a:off x="6564188" y="2165630"/>
            <a:ext cx="2400300" cy="55310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u="heavy" spc="-5" dirty="0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latin typeface="Arial"/>
                <a:cs typeface="Arial"/>
                <a:hlinkClick r:id="rId3"/>
              </a:rPr>
              <a:t>Code</a:t>
            </a:r>
            <a:r>
              <a:rPr sz="1800" spc="-5" dirty="0">
                <a:solidFill>
                  <a:srgbClr val="1155CC"/>
                </a:solidFill>
                <a:latin typeface="Arial"/>
                <a:cs typeface="Arial"/>
                <a:hlinkClick r:id="rId3"/>
              </a:rPr>
              <a:t> </a:t>
            </a:r>
            <a:r>
              <a:rPr sz="1800" spc="-5" dirty="0">
                <a:latin typeface="Arial"/>
                <a:cs typeface="Arial"/>
              </a:rPr>
              <a:t>is </a:t>
            </a:r>
            <a:r>
              <a:rPr sz="1800" dirty="0">
                <a:latin typeface="Arial"/>
                <a:cs typeface="Arial"/>
              </a:rPr>
              <a:t>very simple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but  it uses </a:t>
            </a:r>
            <a:r>
              <a:rPr sz="1800" dirty="0">
                <a:latin typeface="Arial"/>
                <a:cs typeface="Arial"/>
              </a:rPr>
              <a:t>a couple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tricks</a:t>
            </a:r>
            <a:r>
              <a:rPr sz="1800" spc="-5" dirty="0" smtClean="0">
                <a:latin typeface="Arial"/>
                <a:cs typeface="Arial"/>
              </a:rPr>
              <a:t>:</a:t>
            </a:r>
            <a:endParaRPr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395536" y="692696"/>
            <a:ext cx="7850505" cy="48859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lang="en-US" sz="2800" spc="-5" dirty="0" smtClean="0">
                <a:latin typeface="Arial"/>
                <a:cs typeface="Arial"/>
              </a:rPr>
              <a:t>  </a:t>
            </a:r>
            <a:r>
              <a:rPr sz="2800" spc="-5" dirty="0" err="1" smtClean="0">
                <a:latin typeface="Arial"/>
                <a:cs typeface="Arial"/>
              </a:rPr>
              <a:t>DeepDream</a:t>
            </a:r>
            <a:r>
              <a:rPr sz="2800" spc="-5" dirty="0">
                <a:latin typeface="Arial"/>
                <a:cs typeface="Arial"/>
              </a:rPr>
              <a:t>: </a:t>
            </a:r>
            <a:r>
              <a:rPr sz="2800" spc="-10" dirty="0">
                <a:latin typeface="Arial"/>
                <a:cs typeface="Arial"/>
              </a:rPr>
              <a:t>Amplify </a:t>
            </a:r>
            <a:r>
              <a:rPr sz="2800" spc="-5" dirty="0">
                <a:latin typeface="Arial"/>
                <a:cs typeface="Arial"/>
              </a:rPr>
              <a:t>existing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spc="-5" dirty="0" smtClean="0">
                <a:latin typeface="Arial"/>
                <a:cs typeface="Arial"/>
              </a:rPr>
              <a:t>features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19" name="object 2"/>
          <p:cNvSpPr/>
          <p:nvPr/>
        </p:nvSpPr>
        <p:spPr>
          <a:xfrm>
            <a:off x="140212" y="2060848"/>
            <a:ext cx="6291596" cy="33238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4"/>
          <p:cNvSpPr txBox="1"/>
          <p:nvPr/>
        </p:nvSpPr>
        <p:spPr>
          <a:xfrm>
            <a:off x="6564188" y="2165630"/>
            <a:ext cx="2400300" cy="55310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u="heavy" spc="-5" dirty="0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latin typeface="Arial"/>
                <a:cs typeface="Arial"/>
                <a:hlinkClick r:id="rId3"/>
              </a:rPr>
              <a:t>Code</a:t>
            </a:r>
            <a:r>
              <a:rPr sz="1800" spc="-5" dirty="0">
                <a:solidFill>
                  <a:srgbClr val="1155CC"/>
                </a:solidFill>
                <a:latin typeface="Arial"/>
                <a:cs typeface="Arial"/>
                <a:hlinkClick r:id="rId3"/>
              </a:rPr>
              <a:t> </a:t>
            </a:r>
            <a:r>
              <a:rPr sz="1800" spc="-5" dirty="0">
                <a:latin typeface="Arial"/>
                <a:cs typeface="Arial"/>
              </a:rPr>
              <a:t>is </a:t>
            </a:r>
            <a:r>
              <a:rPr sz="1800" dirty="0">
                <a:latin typeface="Arial"/>
                <a:cs typeface="Arial"/>
              </a:rPr>
              <a:t>very simple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but  it uses </a:t>
            </a:r>
            <a:r>
              <a:rPr sz="1800" dirty="0">
                <a:latin typeface="Arial"/>
                <a:cs typeface="Arial"/>
              </a:rPr>
              <a:t>a couple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tricks</a:t>
            </a:r>
            <a:r>
              <a:rPr sz="1800" spc="-5" dirty="0" smtClean="0">
                <a:latin typeface="Arial"/>
                <a:cs typeface="Arial"/>
              </a:rPr>
              <a:t>: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1" name="object 5"/>
          <p:cNvSpPr/>
          <p:nvPr/>
        </p:nvSpPr>
        <p:spPr>
          <a:xfrm>
            <a:off x="393542" y="3356992"/>
            <a:ext cx="5143500" cy="320675"/>
          </a:xfrm>
          <a:custGeom>
            <a:avLst/>
            <a:gdLst/>
            <a:ahLst/>
            <a:cxnLst/>
            <a:rect l="l" t="t" r="r" b="b"/>
            <a:pathLst>
              <a:path w="5143500" h="320675">
                <a:moveTo>
                  <a:pt x="0" y="0"/>
                </a:moveTo>
                <a:lnTo>
                  <a:pt x="5142899" y="0"/>
                </a:lnTo>
                <a:lnTo>
                  <a:pt x="5142899" y="320399"/>
                </a:lnTo>
                <a:lnTo>
                  <a:pt x="0" y="320399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6"/>
          <p:cNvSpPr/>
          <p:nvPr/>
        </p:nvSpPr>
        <p:spPr>
          <a:xfrm>
            <a:off x="411042" y="4587351"/>
            <a:ext cx="5143500" cy="320675"/>
          </a:xfrm>
          <a:custGeom>
            <a:avLst/>
            <a:gdLst/>
            <a:ahLst/>
            <a:cxnLst/>
            <a:rect l="l" t="t" r="r" b="b"/>
            <a:pathLst>
              <a:path w="5143500" h="320675">
                <a:moveTo>
                  <a:pt x="0" y="0"/>
                </a:moveTo>
                <a:lnTo>
                  <a:pt x="5142899" y="0"/>
                </a:lnTo>
                <a:lnTo>
                  <a:pt x="5142899" y="320399"/>
                </a:lnTo>
                <a:lnTo>
                  <a:pt x="0" y="320399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7"/>
          <p:cNvSpPr txBox="1"/>
          <p:nvPr/>
        </p:nvSpPr>
        <p:spPr>
          <a:xfrm>
            <a:off x="6533217" y="3373862"/>
            <a:ext cx="1207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Jitter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image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8"/>
          <p:cNvSpPr/>
          <p:nvPr/>
        </p:nvSpPr>
        <p:spPr>
          <a:xfrm>
            <a:off x="5739704" y="3543386"/>
            <a:ext cx="708025" cy="0"/>
          </a:xfrm>
          <a:custGeom>
            <a:avLst/>
            <a:gdLst/>
            <a:ahLst/>
            <a:cxnLst/>
            <a:rect l="l" t="t" r="r" b="b"/>
            <a:pathLst>
              <a:path w="708025">
                <a:moveTo>
                  <a:pt x="707699" y="0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9"/>
          <p:cNvSpPr/>
          <p:nvPr/>
        </p:nvSpPr>
        <p:spPr>
          <a:xfrm>
            <a:off x="5643728" y="3502395"/>
            <a:ext cx="105500" cy="819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0"/>
          <p:cNvSpPr/>
          <p:nvPr/>
        </p:nvSpPr>
        <p:spPr>
          <a:xfrm>
            <a:off x="5760655" y="3683180"/>
            <a:ext cx="824865" cy="951865"/>
          </a:xfrm>
          <a:custGeom>
            <a:avLst/>
            <a:gdLst/>
            <a:ahLst/>
            <a:cxnLst/>
            <a:rect l="l" t="t" r="r" b="b"/>
            <a:pathLst>
              <a:path w="824865" h="951864">
                <a:moveTo>
                  <a:pt x="824836" y="0"/>
                </a:moveTo>
                <a:lnTo>
                  <a:pt x="0" y="951628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1"/>
          <p:cNvSpPr/>
          <p:nvPr/>
        </p:nvSpPr>
        <p:spPr>
          <a:xfrm>
            <a:off x="5694507" y="4604676"/>
            <a:ext cx="99449" cy="10498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395536" y="692696"/>
            <a:ext cx="7850505" cy="48859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lang="en-US" sz="2800" spc="-5" dirty="0" smtClean="0">
                <a:latin typeface="Arial"/>
                <a:cs typeface="Arial"/>
              </a:rPr>
              <a:t>  </a:t>
            </a:r>
            <a:r>
              <a:rPr sz="2800" spc="-5" dirty="0" err="1" smtClean="0">
                <a:latin typeface="Arial"/>
                <a:cs typeface="Arial"/>
              </a:rPr>
              <a:t>DeepDream</a:t>
            </a:r>
            <a:r>
              <a:rPr sz="2800" spc="-5" dirty="0">
                <a:latin typeface="Arial"/>
                <a:cs typeface="Arial"/>
              </a:rPr>
              <a:t>: </a:t>
            </a:r>
            <a:r>
              <a:rPr sz="2800" spc="-10" dirty="0">
                <a:latin typeface="Arial"/>
                <a:cs typeface="Arial"/>
              </a:rPr>
              <a:t>Amplify </a:t>
            </a:r>
            <a:r>
              <a:rPr sz="2800" spc="-5" dirty="0">
                <a:latin typeface="Arial"/>
                <a:cs typeface="Arial"/>
              </a:rPr>
              <a:t>existing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spc="-5" dirty="0" smtClean="0">
                <a:latin typeface="Arial"/>
                <a:cs typeface="Arial"/>
              </a:rPr>
              <a:t>features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19" name="object 2"/>
          <p:cNvSpPr/>
          <p:nvPr/>
        </p:nvSpPr>
        <p:spPr>
          <a:xfrm>
            <a:off x="140212" y="2060848"/>
            <a:ext cx="6291596" cy="33238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4"/>
          <p:cNvSpPr txBox="1"/>
          <p:nvPr/>
        </p:nvSpPr>
        <p:spPr>
          <a:xfrm>
            <a:off x="6564188" y="2165630"/>
            <a:ext cx="2400300" cy="55310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u="heavy" spc="-5" dirty="0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latin typeface="Arial"/>
                <a:cs typeface="Arial"/>
                <a:hlinkClick r:id="rId3"/>
              </a:rPr>
              <a:t>Code</a:t>
            </a:r>
            <a:r>
              <a:rPr sz="1800" spc="-5" dirty="0">
                <a:solidFill>
                  <a:srgbClr val="1155CC"/>
                </a:solidFill>
                <a:latin typeface="Arial"/>
                <a:cs typeface="Arial"/>
                <a:hlinkClick r:id="rId3"/>
              </a:rPr>
              <a:t> </a:t>
            </a:r>
            <a:r>
              <a:rPr sz="1800" spc="-5" dirty="0">
                <a:latin typeface="Arial"/>
                <a:cs typeface="Arial"/>
              </a:rPr>
              <a:t>is </a:t>
            </a:r>
            <a:r>
              <a:rPr sz="1800" dirty="0">
                <a:latin typeface="Arial"/>
                <a:cs typeface="Arial"/>
              </a:rPr>
              <a:t>very simple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but  it uses </a:t>
            </a:r>
            <a:r>
              <a:rPr sz="1800" dirty="0">
                <a:latin typeface="Arial"/>
                <a:cs typeface="Arial"/>
              </a:rPr>
              <a:t>a couple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tricks</a:t>
            </a:r>
            <a:r>
              <a:rPr sz="1800" spc="-5" dirty="0" smtClean="0">
                <a:latin typeface="Arial"/>
                <a:cs typeface="Arial"/>
              </a:rPr>
              <a:t>: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1" name="object 5"/>
          <p:cNvSpPr/>
          <p:nvPr/>
        </p:nvSpPr>
        <p:spPr>
          <a:xfrm>
            <a:off x="393542" y="3356992"/>
            <a:ext cx="5143500" cy="320675"/>
          </a:xfrm>
          <a:custGeom>
            <a:avLst/>
            <a:gdLst/>
            <a:ahLst/>
            <a:cxnLst/>
            <a:rect l="l" t="t" r="r" b="b"/>
            <a:pathLst>
              <a:path w="5143500" h="320675">
                <a:moveTo>
                  <a:pt x="0" y="0"/>
                </a:moveTo>
                <a:lnTo>
                  <a:pt x="5142899" y="0"/>
                </a:lnTo>
                <a:lnTo>
                  <a:pt x="5142899" y="320399"/>
                </a:lnTo>
                <a:lnTo>
                  <a:pt x="0" y="320399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6"/>
          <p:cNvSpPr/>
          <p:nvPr/>
        </p:nvSpPr>
        <p:spPr>
          <a:xfrm>
            <a:off x="411042" y="4587351"/>
            <a:ext cx="5143500" cy="320675"/>
          </a:xfrm>
          <a:custGeom>
            <a:avLst/>
            <a:gdLst/>
            <a:ahLst/>
            <a:cxnLst/>
            <a:rect l="l" t="t" r="r" b="b"/>
            <a:pathLst>
              <a:path w="5143500" h="320675">
                <a:moveTo>
                  <a:pt x="0" y="0"/>
                </a:moveTo>
                <a:lnTo>
                  <a:pt x="5142899" y="0"/>
                </a:lnTo>
                <a:lnTo>
                  <a:pt x="5142899" y="320399"/>
                </a:lnTo>
                <a:lnTo>
                  <a:pt x="0" y="320399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7"/>
          <p:cNvSpPr txBox="1"/>
          <p:nvPr/>
        </p:nvSpPr>
        <p:spPr>
          <a:xfrm>
            <a:off x="6533217" y="3373862"/>
            <a:ext cx="1207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Jitter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image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8"/>
          <p:cNvSpPr/>
          <p:nvPr/>
        </p:nvSpPr>
        <p:spPr>
          <a:xfrm>
            <a:off x="5739704" y="3543386"/>
            <a:ext cx="708025" cy="0"/>
          </a:xfrm>
          <a:custGeom>
            <a:avLst/>
            <a:gdLst/>
            <a:ahLst/>
            <a:cxnLst/>
            <a:rect l="l" t="t" r="r" b="b"/>
            <a:pathLst>
              <a:path w="708025">
                <a:moveTo>
                  <a:pt x="707699" y="0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9"/>
          <p:cNvSpPr/>
          <p:nvPr/>
        </p:nvSpPr>
        <p:spPr>
          <a:xfrm>
            <a:off x="5643728" y="3502395"/>
            <a:ext cx="105500" cy="819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0"/>
          <p:cNvSpPr/>
          <p:nvPr/>
        </p:nvSpPr>
        <p:spPr>
          <a:xfrm>
            <a:off x="5760655" y="3683180"/>
            <a:ext cx="824865" cy="951865"/>
          </a:xfrm>
          <a:custGeom>
            <a:avLst/>
            <a:gdLst/>
            <a:ahLst/>
            <a:cxnLst/>
            <a:rect l="l" t="t" r="r" b="b"/>
            <a:pathLst>
              <a:path w="824865" h="951864">
                <a:moveTo>
                  <a:pt x="824836" y="0"/>
                </a:moveTo>
                <a:lnTo>
                  <a:pt x="0" y="951628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1"/>
          <p:cNvSpPr/>
          <p:nvPr/>
        </p:nvSpPr>
        <p:spPr>
          <a:xfrm>
            <a:off x="5694507" y="4604676"/>
            <a:ext cx="99449" cy="10498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1"/>
          <p:cNvSpPr txBox="1"/>
          <p:nvPr/>
        </p:nvSpPr>
        <p:spPr>
          <a:xfrm>
            <a:off x="6465111" y="3400559"/>
            <a:ext cx="2374900" cy="1182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769">
              <a:lnSpc>
                <a:spcPct val="100000"/>
              </a:lnSpc>
              <a:spcBef>
                <a:spcPts val="100"/>
              </a:spcBef>
            </a:pP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L1 Normalize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gradients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5" name="object 12"/>
          <p:cNvSpPr/>
          <p:nvPr/>
        </p:nvSpPr>
        <p:spPr>
          <a:xfrm>
            <a:off x="5724198" y="4420983"/>
            <a:ext cx="708025" cy="0"/>
          </a:xfrm>
          <a:custGeom>
            <a:avLst/>
            <a:gdLst/>
            <a:ahLst/>
            <a:cxnLst/>
            <a:rect l="l" t="t" r="r" b="b"/>
            <a:pathLst>
              <a:path w="708025">
                <a:moveTo>
                  <a:pt x="707699" y="0"/>
                </a:moveTo>
                <a:lnTo>
                  <a:pt x="0" y="0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3"/>
          <p:cNvSpPr/>
          <p:nvPr/>
        </p:nvSpPr>
        <p:spPr>
          <a:xfrm>
            <a:off x="5628222" y="4379992"/>
            <a:ext cx="105500" cy="819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/>
          <p:cNvSpPr/>
          <p:nvPr/>
        </p:nvSpPr>
        <p:spPr>
          <a:xfrm>
            <a:off x="395536" y="4308078"/>
            <a:ext cx="5143500" cy="273050"/>
          </a:xfrm>
          <a:custGeom>
            <a:avLst/>
            <a:gdLst/>
            <a:ahLst/>
            <a:cxnLst/>
            <a:rect l="l" t="t" r="r" b="b"/>
            <a:pathLst>
              <a:path w="5143500" h="273050">
                <a:moveTo>
                  <a:pt x="0" y="0"/>
                </a:moveTo>
                <a:lnTo>
                  <a:pt x="5142899" y="0"/>
                </a:lnTo>
                <a:lnTo>
                  <a:pt x="5142899" y="272999"/>
                </a:lnTo>
                <a:lnTo>
                  <a:pt x="0" y="272999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395536" y="692696"/>
            <a:ext cx="7850505" cy="48859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lang="en-US" sz="2800" spc="-5" dirty="0" smtClean="0">
                <a:latin typeface="Arial"/>
                <a:cs typeface="Arial"/>
              </a:rPr>
              <a:t>  </a:t>
            </a:r>
            <a:r>
              <a:rPr sz="2800" spc="-5" dirty="0" err="1" smtClean="0">
                <a:latin typeface="Arial"/>
                <a:cs typeface="Arial"/>
              </a:rPr>
              <a:t>DeepDream</a:t>
            </a:r>
            <a:r>
              <a:rPr sz="2800" spc="-5" dirty="0">
                <a:latin typeface="Arial"/>
                <a:cs typeface="Arial"/>
              </a:rPr>
              <a:t>: </a:t>
            </a:r>
            <a:r>
              <a:rPr sz="2800" spc="-10" dirty="0">
                <a:latin typeface="Arial"/>
                <a:cs typeface="Arial"/>
              </a:rPr>
              <a:t>Amplify </a:t>
            </a:r>
            <a:r>
              <a:rPr sz="2800" spc="-5" dirty="0">
                <a:latin typeface="Arial"/>
                <a:cs typeface="Arial"/>
              </a:rPr>
              <a:t>existing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spc="-5" dirty="0" smtClean="0">
                <a:latin typeface="Arial"/>
                <a:cs typeface="Arial"/>
              </a:rPr>
              <a:t>features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19" name="object 2"/>
          <p:cNvSpPr/>
          <p:nvPr/>
        </p:nvSpPr>
        <p:spPr>
          <a:xfrm>
            <a:off x="140212" y="2060848"/>
            <a:ext cx="6291596" cy="33238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4"/>
          <p:cNvSpPr txBox="1"/>
          <p:nvPr/>
        </p:nvSpPr>
        <p:spPr>
          <a:xfrm>
            <a:off x="6564188" y="2165630"/>
            <a:ext cx="2400300" cy="55310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u="heavy" spc="-5" dirty="0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latin typeface="Arial"/>
                <a:cs typeface="Arial"/>
                <a:hlinkClick r:id="rId3"/>
              </a:rPr>
              <a:t>Code</a:t>
            </a:r>
            <a:r>
              <a:rPr sz="1800" spc="-5" dirty="0">
                <a:solidFill>
                  <a:srgbClr val="1155CC"/>
                </a:solidFill>
                <a:latin typeface="Arial"/>
                <a:cs typeface="Arial"/>
                <a:hlinkClick r:id="rId3"/>
              </a:rPr>
              <a:t> </a:t>
            </a:r>
            <a:r>
              <a:rPr sz="1800" spc="-5" dirty="0">
                <a:latin typeface="Arial"/>
                <a:cs typeface="Arial"/>
              </a:rPr>
              <a:t>is </a:t>
            </a:r>
            <a:r>
              <a:rPr sz="1800" dirty="0">
                <a:latin typeface="Arial"/>
                <a:cs typeface="Arial"/>
              </a:rPr>
              <a:t>very simple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but  it uses </a:t>
            </a:r>
            <a:r>
              <a:rPr sz="1800" dirty="0">
                <a:latin typeface="Arial"/>
                <a:cs typeface="Arial"/>
              </a:rPr>
              <a:t>a couple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tricks</a:t>
            </a:r>
            <a:r>
              <a:rPr sz="1800" spc="-5" dirty="0" smtClean="0">
                <a:latin typeface="Arial"/>
                <a:cs typeface="Arial"/>
              </a:rPr>
              <a:t>: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1" name="object 5"/>
          <p:cNvSpPr/>
          <p:nvPr/>
        </p:nvSpPr>
        <p:spPr>
          <a:xfrm>
            <a:off x="393542" y="3356992"/>
            <a:ext cx="5143500" cy="320675"/>
          </a:xfrm>
          <a:custGeom>
            <a:avLst/>
            <a:gdLst/>
            <a:ahLst/>
            <a:cxnLst/>
            <a:rect l="l" t="t" r="r" b="b"/>
            <a:pathLst>
              <a:path w="5143500" h="320675">
                <a:moveTo>
                  <a:pt x="0" y="0"/>
                </a:moveTo>
                <a:lnTo>
                  <a:pt x="5142899" y="0"/>
                </a:lnTo>
                <a:lnTo>
                  <a:pt x="5142899" y="320399"/>
                </a:lnTo>
                <a:lnTo>
                  <a:pt x="0" y="320399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6"/>
          <p:cNvSpPr/>
          <p:nvPr/>
        </p:nvSpPr>
        <p:spPr>
          <a:xfrm>
            <a:off x="411042" y="4587351"/>
            <a:ext cx="5143500" cy="320675"/>
          </a:xfrm>
          <a:custGeom>
            <a:avLst/>
            <a:gdLst/>
            <a:ahLst/>
            <a:cxnLst/>
            <a:rect l="l" t="t" r="r" b="b"/>
            <a:pathLst>
              <a:path w="5143500" h="320675">
                <a:moveTo>
                  <a:pt x="0" y="0"/>
                </a:moveTo>
                <a:lnTo>
                  <a:pt x="5142899" y="0"/>
                </a:lnTo>
                <a:lnTo>
                  <a:pt x="5142899" y="320399"/>
                </a:lnTo>
                <a:lnTo>
                  <a:pt x="0" y="320399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7"/>
          <p:cNvSpPr txBox="1"/>
          <p:nvPr/>
        </p:nvSpPr>
        <p:spPr>
          <a:xfrm>
            <a:off x="6533217" y="3373862"/>
            <a:ext cx="1207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Jitter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image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8"/>
          <p:cNvSpPr/>
          <p:nvPr/>
        </p:nvSpPr>
        <p:spPr>
          <a:xfrm>
            <a:off x="5739704" y="3543386"/>
            <a:ext cx="708025" cy="0"/>
          </a:xfrm>
          <a:custGeom>
            <a:avLst/>
            <a:gdLst/>
            <a:ahLst/>
            <a:cxnLst/>
            <a:rect l="l" t="t" r="r" b="b"/>
            <a:pathLst>
              <a:path w="708025">
                <a:moveTo>
                  <a:pt x="707699" y="0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9"/>
          <p:cNvSpPr/>
          <p:nvPr/>
        </p:nvSpPr>
        <p:spPr>
          <a:xfrm>
            <a:off x="5643728" y="3502395"/>
            <a:ext cx="105500" cy="819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0"/>
          <p:cNvSpPr/>
          <p:nvPr/>
        </p:nvSpPr>
        <p:spPr>
          <a:xfrm>
            <a:off x="5760655" y="3683180"/>
            <a:ext cx="824865" cy="951865"/>
          </a:xfrm>
          <a:custGeom>
            <a:avLst/>
            <a:gdLst/>
            <a:ahLst/>
            <a:cxnLst/>
            <a:rect l="l" t="t" r="r" b="b"/>
            <a:pathLst>
              <a:path w="824865" h="951864">
                <a:moveTo>
                  <a:pt x="824836" y="0"/>
                </a:moveTo>
                <a:lnTo>
                  <a:pt x="0" y="951628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1"/>
          <p:cNvSpPr/>
          <p:nvPr/>
        </p:nvSpPr>
        <p:spPr>
          <a:xfrm>
            <a:off x="5694507" y="4604676"/>
            <a:ext cx="99449" cy="10498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1"/>
          <p:cNvSpPr txBox="1"/>
          <p:nvPr/>
        </p:nvSpPr>
        <p:spPr>
          <a:xfrm>
            <a:off x="6465111" y="3400559"/>
            <a:ext cx="2374900" cy="1182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769">
              <a:lnSpc>
                <a:spcPct val="100000"/>
              </a:lnSpc>
              <a:spcBef>
                <a:spcPts val="100"/>
              </a:spcBef>
            </a:pP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L1 Normalize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gradients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5" name="object 12"/>
          <p:cNvSpPr/>
          <p:nvPr/>
        </p:nvSpPr>
        <p:spPr>
          <a:xfrm>
            <a:off x="5724198" y="4420983"/>
            <a:ext cx="708025" cy="0"/>
          </a:xfrm>
          <a:custGeom>
            <a:avLst/>
            <a:gdLst/>
            <a:ahLst/>
            <a:cxnLst/>
            <a:rect l="l" t="t" r="r" b="b"/>
            <a:pathLst>
              <a:path w="708025">
                <a:moveTo>
                  <a:pt x="707699" y="0"/>
                </a:moveTo>
                <a:lnTo>
                  <a:pt x="0" y="0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3"/>
          <p:cNvSpPr/>
          <p:nvPr/>
        </p:nvSpPr>
        <p:spPr>
          <a:xfrm>
            <a:off x="5628222" y="4379992"/>
            <a:ext cx="105500" cy="819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/>
          <p:cNvSpPr/>
          <p:nvPr/>
        </p:nvSpPr>
        <p:spPr>
          <a:xfrm>
            <a:off x="395536" y="4308078"/>
            <a:ext cx="5143500" cy="273050"/>
          </a:xfrm>
          <a:custGeom>
            <a:avLst/>
            <a:gdLst/>
            <a:ahLst/>
            <a:cxnLst/>
            <a:rect l="l" t="t" r="r" b="b"/>
            <a:pathLst>
              <a:path w="5143500" h="273050">
                <a:moveTo>
                  <a:pt x="0" y="0"/>
                </a:moveTo>
                <a:lnTo>
                  <a:pt x="5142899" y="0"/>
                </a:lnTo>
                <a:lnTo>
                  <a:pt x="5142899" y="272999"/>
                </a:lnTo>
                <a:lnTo>
                  <a:pt x="0" y="272999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5"/>
          <p:cNvSpPr/>
          <p:nvPr/>
        </p:nvSpPr>
        <p:spPr>
          <a:xfrm>
            <a:off x="395536" y="4941168"/>
            <a:ext cx="5143500" cy="432048"/>
          </a:xfrm>
          <a:custGeom>
            <a:avLst/>
            <a:gdLst/>
            <a:ahLst/>
            <a:cxnLst/>
            <a:rect l="l" t="t" r="r" b="b"/>
            <a:pathLst>
              <a:path w="5143500" h="320675">
                <a:moveTo>
                  <a:pt x="0" y="0"/>
                </a:moveTo>
                <a:lnTo>
                  <a:pt x="5142899" y="0"/>
                </a:lnTo>
                <a:lnTo>
                  <a:pt x="5142899" y="320399"/>
                </a:lnTo>
                <a:lnTo>
                  <a:pt x="0" y="320399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chemeClr val="accent5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5652120" y="5157192"/>
            <a:ext cx="792088" cy="0"/>
          </a:xfrm>
          <a:prstGeom prst="straightConnector1">
            <a:avLst/>
          </a:prstGeom>
          <a:ln w="15875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bject 7"/>
          <p:cNvSpPr txBox="1"/>
          <p:nvPr/>
        </p:nvSpPr>
        <p:spPr>
          <a:xfrm>
            <a:off x="6516216" y="5001488"/>
            <a:ext cx="216024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pc="-5" dirty="0" smtClean="0">
                <a:latin typeface="Arial"/>
                <a:cs typeface="Arial"/>
              </a:rPr>
              <a:t>Clip pixel values</a:t>
            </a:r>
            <a:endParaRPr spc="-5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467544" y="1120156"/>
            <a:ext cx="8213228" cy="4613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467544" y="1124744"/>
            <a:ext cx="8223149" cy="4617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467725" y="1124744"/>
            <a:ext cx="8208559" cy="46130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467725" y="1124744"/>
            <a:ext cx="8208559" cy="4613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5"/>
          <p:cNvSpPr/>
          <p:nvPr/>
        </p:nvSpPr>
        <p:spPr>
          <a:xfrm>
            <a:off x="1538250" y="2530590"/>
            <a:ext cx="6271260" cy="1834514"/>
          </a:xfrm>
          <a:custGeom>
            <a:avLst/>
            <a:gdLst/>
            <a:ahLst/>
            <a:cxnLst/>
            <a:rect l="l" t="t" r="r" b="b"/>
            <a:pathLst>
              <a:path w="6271259" h="1834514">
                <a:moveTo>
                  <a:pt x="0" y="0"/>
                </a:moveTo>
                <a:lnTo>
                  <a:pt x="6271199" y="0"/>
                </a:lnTo>
                <a:lnTo>
                  <a:pt x="6271199" y="1833899"/>
                </a:lnTo>
                <a:lnTo>
                  <a:pt x="0" y="183389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6"/>
          <p:cNvSpPr/>
          <p:nvPr/>
        </p:nvSpPr>
        <p:spPr>
          <a:xfrm>
            <a:off x="1660999" y="2643014"/>
            <a:ext cx="6022698" cy="16184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395536" y="1124744"/>
            <a:ext cx="8223775" cy="46178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107504" y="1412776"/>
            <a:ext cx="8927975" cy="41764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06135" y="672624"/>
            <a:ext cx="27857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Feature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Inversion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633037" y="3082093"/>
            <a:ext cx="5172074" cy="742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1323600" y="3846194"/>
            <a:ext cx="3943349" cy="571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 txBox="1"/>
          <p:nvPr/>
        </p:nvSpPr>
        <p:spPr>
          <a:xfrm>
            <a:off x="73025" y="6002744"/>
            <a:ext cx="52400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Arial"/>
                <a:cs typeface="Arial"/>
              </a:rPr>
              <a:t>Mahendran </a:t>
            </a:r>
            <a:r>
              <a:rPr sz="900" spc="-5" dirty="0">
                <a:latin typeface="Arial"/>
                <a:cs typeface="Arial"/>
              </a:rPr>
              <a:t>and </a:t>
            </a:r>
            <a:r>
              <a:rPr sz="900" spc="-15" dirty="0">
                <a:latin typeface="Arial"/>
                <a:cs typeface="Arial"/>
              </a:rPr>
              <a:t>Vedaldi, </a:t>
            </a:r>
            <a:r>
              <a:rPr sz="900" dirty="0">
                <a:latin typeface="Arial"/>
                <a:cs typeface="Arial"/>
              </a:rPr>
              <a:t>“Understanding </a:t>
            </a:r>
            <a:r>
              <a:rPr sz="900" spc="-5" dirty="0">
                <a:latin typeface="Arial"/>
                <a:cs typeface="Arial"/>
              </a:rPr>
              <a:t>Deep Image Representations by Inverting Them”, CVPR</a:t>
            </a:r>
            <a:r>
              <a:rPr sz="900" spc="-45" dirty="0">
                <a:latin typeface="Arial"/>
                <a:cs typeface="Arial"/>
              </a:rPr>
              <a:t> </a:t>
            </a:r>
            <a:r>
              <a:rPr sz="900" spc="-5" dirty="0">
                <a:latin typeface="Arial"/>
                <a:cs typeface="Arial"/>
              </a:rPr>
              <a:t>2015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799537" y="4377831"/>
            <a:ext cx="5000624" cy="7905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4062850" y="3104123"/>
            <a:ext cx="2619375" cy="64769"/>
          </a:xfrm>
          <a:custGeom>
            <a:avLst/>
            <a:gdLst/>
            <a:ahLst/>
            <a:cxnLst/>
            <a:rect l="l" t="t" r="r" b="b"/>
            <a:pathLst>
              <a:path w="2619375" h="64769">
                <a:moveTo>
                  <a:pt x="0" y="64445"/>
                </a:moveTo>
                <a:lnTo>
                  <a:pt x="39639" y="64167"/>
                </a:lnTo>
                <a:lnTo>
                  <a:pt x="91577" y="62067"/>
                </a:lnTo>
                <a:lnTo>
                  <a:pt x="135077" y="55726"/>
                </a:lnTo>
                <a:lnTo>
                  <a:pt x="149454" y="52937"/>
                </a:lnTo>
                <a:lnTo>
                  <a:pt x="167542" y="49884"/>
                </a:lnTo>
                <a:lnTo>
                  <a:pt x="223901" y="43161"/>
                </a:lnTo>
                <a:lnTo>
                  <a:pt x="266698" y="39579"/>
                </a:lnTo>
                <a:lnTo>
                  <a:pt x="322259" y="35909"/>
                </a:lnTo>
                <a:lnTo>
                  <a:pt x="392845" y="32195"/>
                </a:lnTo>
                <a:lnTo>
                  <a:pt x="458171" y="29353"/>
                </a:lnTo>
                <a:lnTo>
                  <a:pt x="533429" y="26531"/>
                </a:lnTo>
                <a:lnTo>
                  <a:pt x="574728" y="25133"/>
                </a:lnTo>
                <a:lnTo>
                  <a:pt x="618443" y="23747"/>
                </a:lnTo>
                <a:lnTo>
                  <a:pt x="664553" y="22377"/>
                </a:lnTo>
                <a:lnTo>
                  <a:pt x="713035" y="21023"/>
                </a:lnTo>
                <a:lnTo>
                  <a:pt x="763867" y="19689"/>
                </a:lnTo>
                <a:lnTo>
                  <a:pt x="817027" y="18378"/>
                </a:lnTo>
                <a:lnTo>
                  <a:pt x="872493" y="17091"/>
                </a:lnTo>
                <a:lnTo>
                  <a:pt x="930243" y="15831"/>
                </a:lnTo>
                <a:lnTo>
                  <a:pt x="990254" y="14601"/>
                </a:lnTo>
                <a:lnTo>
                  <a:pt x="1052504" y="13402"/>
                </a:lnTo>
                <a:lnTo>
                  <a:pt x="1116971" y="12238"/>
                </a:lnTo>
                <a:lnTo>
                  <a:pt x="1183633" y="11111"/>
                </a:lnTo>
                <a:lnTo>
                  <a:pt x="1252468" y="10024"/>
                </a:lnTo>
                <a:lnTo>
                  <a:pt x="1298640" y="9335"/>
                </a:lnTo>
                <a:lnTo>
                  <a:pt x="1345725" y="8665"/>
                </a:lnTo>
                <a:lnTo>
                  <a:pt x="1393716" y="8014"/>
                </a:lnTo>
                <a:lnTo>
                  <a:pt x="1442609" y="7383"/>
                </a:lnTo>
                <a:lnTo>
                  <a:pt x="1492396" y="6773"/>
                </a:lnTo>
                <a:lnTo>
                  <a:pt x="1543072" y="6184"/>
                </a:lnTo>
                <a:lnTo>
                  <a:pt x="1594630" y="5617"/>
                </a:lnTo>
                <a:lnTo>
                  <a:pt x="1647063" y="5073"/>
                </a:lnTo>
                <a:lnTo>
                  <a:pt x="1700367" y="4552"/>
                </a:lnTo>
                <a:lnTo>
                  <a:pt x="1754534" y="4056"/>
                </a:lnTo>
                <a:lnTo>
                  <a:pt x="1809559" y="3584"/>
                </a:lnTo>
                <a:lnTo>
                  <a:pt x="1865434" y="3137"/>
                </a:lnTo>
                <a:lnTo>
                  <a:pt x="1922155" y="2717"/>
                </a:lnTo>
                <a:lnTo>
                  <a:pt x="1968859" y="2395"/>
                </a:lnTo>
                <a:lnTo>
                  <a:pt x="2016113" y="2092"/>
                </a:lnTo>
                <a:lnTo>
                  <a:pt x="2063914" y="1806"/>
                </a:lnTo>
                <a:lnTo>
                  <a:pt x="2112259" y="1540"/>
                </a:lnTo>
                <a:lnTo>
                  <a:pt x="2161144" y="1293"/>
                </a:lnTo>
                <a:lnTo>
                  <a:pt x="2210566" y="1065"/>
                </a:lnTo>
                <a:lnTo>
                  <a:pt x="2260522" y="857"/>
                </a:lnTo>
                <a:lnTo>
                  <a:pt x="2311009" y="670"/>
                </a:lnTo>
                <a:lnTo>
                  <a:pt x="2362023" y="503"/>
                </a:lnTo>
                <a:lnTo>
                  <a:pt x="2413560" y="357"/>
                </a:lnTo>
                <a:lnTo>
                  <a:pt x="2465618" y="233"/>
                </a:lnTo>
                <a:lnTo>
                  <a:pt x="2518193" y="130"/>
                </a:lnTo>
                <a:lnTo>
                  <a:pt x="2619299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672609" y="3063132"/>
            <a:ext cx="105515" cy="819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916149" y="1807424"/>
            <a:ext cx="7576184" cy="19869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Given </a:t>
            </a:r>
            <a:r>
              <a:rPr sz="1800" dirty="0">
                <a:latin typeface="Arial"/>
                <a:cs typeface="Arial"/>
              </a:rPr>
              <a:t>a </a:t>
            </a:r>
            <a:r>
              <a:rPr sz="1800" spc="-5" dirty="0">
                <a:latin typeface="Arial"/>
                <a:cs typeface="Arial"/>
              </a:rPr>
              <a:t>CNN feature </a:t>
            </a:r>
            <a:r>
              <a:rPr sz="1800" dirty="0">
                <a:latin typeface="Arial"/>
                <a:cs typeface="Arial"/>
              </a:rPr>
              <a:t>vector </a:t>
            </a:r>
            <a:r>
              <a:rPr sz="1800" spc="-5" dirty="0">
                <a:latin typeface="Arial"/>
                <a:cs typeface="Arial"/>
              </a:rPr>
              <a:t>for an image, find </a:t>
            </a:r>
            <a:r>
              <a:rPr sz="1800" dirty="0">
                <a:latin typeface="Arial"/>
                <a:cs typeface="Arial"/>
              </a:rPr>
              <a:t>a </a:t>
            </a:r>
            <a:r>
              <a:rPr sz="1800" spc="-5" dirty="0">
                <a:latin typeface="Arial"/>
                <a:cs typeface="Arial"/>
              </a:rPr>
              <a:t>new image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that:</a:t>
            </a:r>
            <a:endParaRPr sz="1800">
              <a:latin typeface="Arial"/>
              <a:cs typeface="Arial"/>
            </a:endParaRPr>
          </a:p>
          <a:p>
            <a:pPr marL="469900" indent="-304800">
              <a:lnSpc>
                <a:spcPct val="100000"/>
              </a:lnSpc>
              <a:spcBef>
                <a:spcPts val="15"/>
              </a:spcBef>
              <a:buChar char="-"/>
              <a:tabLst>
                <a:tab pos="469265" algn="l"/>
                <a:tab pos="469900" algn="l"/>
              </a:tabLst>
            </a:pPr>
            <a:r>
              <a:rPr sz="1800" dirty="0">
                <a:latin typeface="Arial"/>
                <a:cs typeface="Arial"/>
              </a:rPr>
              <a:t>Matches </a:t>
            </a:r>
            <a:r>
              <a:rPr sz="1800" spc="-5" dirty="0">
                <a:latin typeface="Arial"/>
                <a:cs typeface="Arial"/>
              </a:rPr>
              <a:t>the given feature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vector</a:t>
            </a:r>
            <a:endParaRPr sz="1800">
              <a:latin typeface="Arial"/>
              <a:cs typeface="Arial"/>
            </a:endParaRPr>
          </a:p>
          <a:p>
            <a:pPr marL="469900" indent="-304800">
              <a:lnSpc>
                <a:spcPct val="100000"/>
              </a:lnSpc>
              <a:spcBef>
                <a:spcPts val="15"/>
              </a:spcBef>
              <a:buChar char="-"/>
              <a:tabLst>
                <a:tab pos="469265" algn="l"/>
                <a:tab pos="469900" algn="l"/>
              </a:tabLst>
            </a:pPr>
            <a:r>
              <a:rPr sz="1800" dirty="0">
                <a:latin typeface="Arial"/>
                <a:cs typeface="Arial"/>
              </a:rPr>
              <a:t>“looks </a:t>
            </a:r>
            <a:r>
              <a:rPr sz="1800" spc="-5" dirty="0">
                <a:latin typeface="Arial"/>
                <a:cs typeface="Arial"/>
              </a:rPr>
              <a:t>natural” </a:t>
            </a:r>
            <a:r>
              <a:rPr sz="1800" dirty="0">
                <a:latin typeface="Arial"/>
                <a:cs typeface="Arial"/>
              </a:rPr>
              <a:t>(image </a:t>
            </a:r>
            <a:r>
              <a:rPr sz="1800" spc="-5" dirty="0">
                <a:latin typeface="Arial"/>
                <a:cs typeface="Arial"/>
              </a:rPr>
              <a:t>prior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regularization)</a:t>
            </a:r>
            <a:endParaRPr sz="1800">
              <a:latin typeface="Arial"/>
              <a:cs typeface="Arial"/>
            </a:endParaRPr>
          </a:p>
          <a:p>
            <a:pPr marL="5709920" marR="5080" indent="255904" algn="r">
              <a:lnSpc>
                <a:spcPts val="4720"/>
              </a:lnSpc>
              <a:spcBef>
                <a:spcPts val="155"/>
              </a:spcBef>
            </a:pPr>
            <a:r>
              <a:rPr sz="1400" spc="-5" dirty="0">
                <a:latin typeface="Arial"/>
                <a:cs typeface="Arial"/>
              </a:rPr>
              <a:t>Given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feature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vector  </a:t>
            </a:r>
            <a:r>
              <a:rPr sz="1400" spc="-5" dirty="0">
                <a:latin typeface="Arial"/>
                <a:cs typeface="Arial"/>
              </a:rPr>
              <a:t>Features of new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image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0"/>
          <p:cNvSpPr/>
          <p:nvPr/>
        </p:nvSpPr>
        <p:spPr>
          <a:xfrm>
            <a:off x="3494149" y="3577743"/>
            <a:ext cx="2932430" cy="125730"/>
          </a:xfrm>
          <a:custGeom>
            <a:avLst/>
            <a:gdLst/>
            <a:ahLst/>
            <a:cxnLst/>
            <a:rect l="l" t="t" r="r" b="b"/>
            <a:pathLst>
              <a:path w="2932429" h="125730">
                <a:moveTo>
                  <a:pt x="0" y="0"/>
                </a:moveTo>
                <a:lnTo>
                  <a:pt x="44083" y="1597"/>
                </a:lnTo>
                <a:lnTo>
                  <a:pt x="66561" y="13041"/>
                </a:lnTo>
                <a:lnTo>
                  <a:pt x="68734" y="17295"/>
                </a:lnTo>
                <a:lnTo>
                  <a:pt x="116285" y="38214"/>
                </a:lnTo>
                <a:lnTo>
                  <a:pt x="187947" y="50234"/>
                </a:lnTo>
                <a:lnTo>
                  <a:pt x="241893" y="56439"/>
                </a:lnTo>
                <a:lnTo>
                  <a:pt x="310255" y="62699"/>
                </a:lnTo>
                <a:lnTo>
                  <a:pt x="371891" y="67398"/>
                </a:lnTo>
                <a:lnTo>
                  <a:pt x="442455" y="72073"/>
                </a:lnTo>
                <a:lnTo>
                  <a:pt x="481031" y="74395"/>
                </a:lnTo>
                <a:lnTo>
                  <a:pt x="521776" y="76701"/>
                </a:lnTo>
                <a:lnTo>
                  <a:pt x="564668" y="78990"/>
                </a:lnTo>
                <a:lnTo>
                  <a:pt x="609685" y="81259"/>
                </a:lnTo>
                <a:lnTo>
                  <a:pt x="656808" y="83504"/>
                </a:lnTo>
                <a:lnTo>
                  <a:pt x="706015" y="85722"/>
                </a:lnTo>
                <a:lnTo>
                  <a:pt x="757284" y="87911"/>
                </a:lnTo>
                <a:lnTo>
                  <a:pt x="810594" y="90068"/>
                </a:lnTo>
                <a:lnTo>
                  <a:pt x="865925" y="92190"/>
                </a:lnTo>
                <a:lnTo>
                  <a:pt x="923254" y="94273"/>
                </a:lnTo>
                <a:lnTo>
                  <a:pt x="982562" y="96315"/>
                </a:lnTo>
                <a:lnTo>
                  <a:pt x="1043826" y="98313"/>
                </a:lnTo>
                <a:lnTo>
                  <a:pt x="1107026" y="100264"/>
                </a:lnTo>
                <a:lnTo>
                  <a:pt x="1172141" y="102165"/>
                </a:lnTo>
                <a:lnTo>
                  <a:pt x="1239149" y="104013"/>
                </a:lnTo>
                <a:lnTo>
                  <a:pt x="1308028" y="105806"/>
                </a:lnTo>
                <a:lnTo>
                  <a:pt x="1354978" y="106968"/>
                </a:lnTo>
                <a:lnTo>
                  <a:pt x="1402744" y="108104"/>
                </a:lnTo>
                <a:lnTo>
                  <a:pt x="1451320" y="109211"/>
                </a:lnTo>
                <a:lnTo>
                  <a:pt x="1500700" y="110290"/>
                </a:lnTo>
                <a:lnTo>
                  <a:pt x="1550877" y="111339"/>
                </a:lnTo>
                <a:lnTo>
                  <a:pt x="1601846" y="112358"/>
                </a:lnTo>
                <a:lnTo>
                  <a:pt x="1653600" y="113345"/>
                </a:lnTo>
                <a:lnTo>
                  <a:pt x="1706133" y="114300"/>
                </a:lnTo>
                <a:lnTo>
                  <a:pt x="1759438" y="115222"/>
                </a:lnTo>
                <a:lnTo>
                  <a:pt x="1813510" y="116111"/>
                </a:lnTo>
                <a:lnTo>
                  <a:pt x="1868341" y="116964"/>
                </a:lnTo>
                <a:lnTo>
                  <a:pt x="1923926" y="117781"/>
                </a:lnTo>
                <a:lnTo>
                  <a:pt x="1980259" y="118562"/>
                </a:lnTo>
                <a:lnTo>
                  <a:pt x="2037333" y="119306"/>
                </a:lnTo>
                <a:lnTo>
                  <a:pt x="2095141" y="120011"/>
                </a:lnTo>
                <a:lnTo>
                  <a:pt x="2143872" y="120569"/>
                </a:lnTo>
                <a:lnTo>
                  <a:pt x="2193105" y="121099"/>
                </a:lnTo>
                <a:lnTo>
                  <a:pt x="2242837" y="121601"/>
                </a:lnTo>
                <a:lnTo>
                  <a:pt x="2293064" y="122074"/>
                </a:lnTo>
                <a:lnTo>
                  <a:pt x="2343783" y="122518"/>
                </a:lnTo>
                <a:lnTo>
                  <a:pt x="2394989" y="122932"/>
                </a:lnTo>
                <a:lnTo>
                  <a:pt x="2446680" y="123316"/>
                </a:lnTo>
                <a:lnTo>
                  <a:pt x="2498851" y="123669"/>
                </a:lnTo>
                <a:lnTo>
                  <a:pt x="2551499" y="123991"/>
                </a:lnTo>
                <a:lnTo>
                  <a:pt x="2599288" y="124254"/>
                </a:lnTo>
                <a:lnTo>
                  <a:pt x="2647457" y="124490"/>
                </a:lnTo>
                <a:lnTo>
                  <a:pt x="2696004" y="124700"/>
                </a:lnTo>
                <a:lnTo>
                  <a:pt x="2744927" y="124884"/>
                </a:lnTo>
                <a:lnTo>
                  <a:pt x="2794222" y="125040"/>
                </a:lnTo>
                <a:lnTo>
                  <a:pt x="2856362" y="125196"/>
                </a:lnTo>
                <a:lnTo>
                  <a:pt x="2919074" y="125309"/>
                </a:lnTo>
                <a:lnTo>
                  <a:pt x="2931899" y="125322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6416504" y="3662076"/>
            <a:ext cx="105521" cy="819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 txBox="1"/>
          <p:nvPr/>
        </p:nvSpPr>
        <p:spPr>
          <a:xfrm>
            <a:off x="6311500" y="4788891"/>
            <a:ext cx="264414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sz="1400" spc="-35" dirty="0">
                <a:latin typeface="Arial"/>
                <a:cs typeface="Arial"/>
              </a:rPr>
              <a:t>Total </a:t>
            </a:r>
            <a:r>
              <a:rPr sz="1400" spc="-20" dirty="0">
                <a:latin typeface="Arial"/>
                <a:cs typeface="Arial"/>
              </a:rPr>
              <a:t>Variation </a:t>
            </a:r>
            <a:r>
              <a:rPr sz="1400" dirty="0">
                <a:latin typeface="Arial"/>
                <a:cs typeface="Arial"/>
              </a:rPr>
              <a:t>regularizer  (encourages spatial</a:t>
            </a:r>
            <a:r>
              <a:rPr sz="1400" spc="-1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smoothness)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3"/>
          <p:cNvSpPr/>
          <p:nvPr/>
        </p:nvSpPr>
        <p:spPr>
          <a:xfrm>
            <a:off x="5800162" y="4773119"/>
            <a:ext cx="326390" cy="176530"/>
          </a:xfrm>
          <a:custGeom>
            <a:avLst/>
            <a:gdLst/>
            <a:ahLst/>
            <a:cxnLst/>
            <a:rect l="l" t="t" r="r" b="b"/>
            <a:pathLst>
              <a:path w="326389" h="176529">
                <a:moveTo>
                  <a:pt x="0" y="0"/>
                </a:moveTo>
                <a:lnTo>
                  <a:pt x="59610" y="5552"/>
                </a:lnTo>
                <a:lnTo>
                  <a:pt x="108700" y="20623"/>
                </a:lnTo>
                <a:lnTo>
                  <a:pt x="149902" y="42832"/>
                </a:lnTo>
                <a:lnTo>
                  <a:pt x="185843" y="69801"/>
                </a:lnTo>
                <a:lnTo>
                  <a:pt x="219154" y="99149"/>
                </a:lnTo>
                <a:lnTo>
                  <a:pt x="239806" y="117643"/>
                </a:lnTo>
                <a:lnTo>
                  <a:pt x="261100" y="135556"/>
                </a:lnTo>
                <a:lnTo>
                  <a:pt x="308182" y="167315"/>
                </a:lnTo>
                <a:lnTo>
                  <a:pt x="321357" y="173984"/>
                </a:lnTo>
                <a:lnTo>
                  <a:pt x="322484" y="174513"/>
                </a:lnTo>
                <a:lnTo>
                  <a:pt x="323618" y="175036"/>
                </a:lnTo>
                <a:lnTo>
                  <a:pt x="324760" y="175552"/>
                </a:lnTo>
                <a:lnTo>
                  <a:pt x="326162" y="176172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6110708" y="4908896"/>
            <a:ext cx="109956" cy="8079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06135" y="672624"/>
            <a:ext cx="27857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Feature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Inversion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19" name="object 2"/>
          <p:cNvSpPr/>
          <p:nvPr/>
        </p:nvSpPr>
        <p:spPr>
          <a:xfrm>
            <a:off x="152400" y="2146996"/>
            <a:ext cx="8828590" cy="22829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4"/>
          <p:cNvSpPr txBox="1"/>
          <p:nvPr/>
        </p:nvSpPr>
        <p:spPr>
          <a:xfrm>
            <a:off x="2600650" y="1713784"/>
            <a:ext cx="37217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Reconstructing from </a:t>
            </a:r>
            <a:r>
              <a:rPr sz="1400" spc="-10" dirty="0">
                <a:latin typeface="Arial"/>
                <a:cs typeface="Arial"/>
              </a:rPr>
              <a:t>different </a:t>
            </a:r>
            <a:r>
              <a:rPr sz="1400" spc="-5" dirty="0">
                <a:latin typeface="Arial"/>
                <a:cs typeface="Arial"/>
              </a:rPr>
              <a:t>layers of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VGG-16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5"/>
          <p:cNvSpPr txBox="1"/>
          <p:nvPr/>
        </p:nvSpPr>
        <p:spPr>
          <a:xfrm>
            <a:off x="73025" y="5031988"/>
            <a:ext cx="5149850" cy="23495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600" dirty="0">
                <a:latin typeface="Arial"/>
                <a:cs typeface="Arial"/>
              </a:rPr>
              <a:t>Mahendran </a:t>
            </a:r>
            <a:r>
              <a:rPr sz="600" spc="-5" dirty="0">
                <a:latin typeface="Arial"/>
                <a:cs typeface="Arial"/>
              </a:rPr>
              <a:t>and </a:t>
            </a:r>
            <a:r>
              <a:rPr sz="600" spc="-10" dirty="0">
                <a:latin typeface="Arial"/>
                <a:cs typeface="Arial"/>
              </a:rPr>
              <a:t>Vedaldi, </a:t>
            </a:r>
            <a:r>
              <a:rPr sz="600" dirty="0">
                <a:latin typeface="Arial"/>
                <a:cs typeface="Arial"/>
              </a:rPr>
              <a:t>“Understanding </a:t>
            </a:r>
            <a:r>
              <a:rPr sz="600" spc="-5" dirty="0">
                <a:latin typeface="Arial"/>
                <a:cs typeface="Arial"/>
              </a:rPr>
              <a:t>Deep Image Representations by Inverting Them”, CVPR</a:t>
            </a:r>
            <a:r>
              <a:rPr sz="600" spc="-3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2015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spc="-5" dirty="0">
                <a:latin typeface="Arial"/>
                <a:cs typeface="Arial"/>
              </a:rPr>
              <a:t>Figure from </a:t>
            </a:r>
            <a:r>
              <a:rPr sz="600" dirty="0">
                <a:latin typeface="Arial"/>
                <a:cs typeface="Arial"/>
              </a:rPr>
              <a:t>Johnson, </a:t>
            </a:r>
            <a:r>
              <a:rPr sz="600" spc="-5" dirty="0">
                <a:latin typeface="Arial"/>
                <a:cs typeface="Arial"/>
              </a:rPr>
              <a:t>Alahi, and Fei-Fei, </a:t>
            </a:r>
            <a:r>
              <a:rPr sz="600" dirty="0">
                <a:latin typeface="Arial"/>
                <a:cs typeface="Arial"/>
              </a:rPr>
              <a:t>“Perceptual </a:t>
            </a:r>
            <a:r>
              <a:rPr sz="600" spc="-5" dirty="0">
                <a:latin typeface="Arial"/>
                <a:cs typeface="Arial"/>
              </a:rPr>
              <a:t>Losses for </a:t>
            </a:r>
            <a:r>
              <a:rPr sz="600" spc="-10" dirty="0">
                <a:latin typeface="Arial"/>
                <a:cs typeface="Arial"/>
              </a:rPr>
              <a:t>Real-Time </a:t>
            </a:r>
            <a:r>
              <a:rPr sz="600" spc="-5" dirty="0">
                <a:latin typeface="Arial"/>
                <a:cs typeface="Arial"/>
              </a:rPr>
              <a:t>Style Transfer and Super-Resolution”, ECCV 2016. Copyright </a:t>
            </a:r>
            <a:r>
              <a:rPr sz="600" spc="-10" dirty="0">
                <a:latin typeface="Arial"/>
                <a:cs typeface="Arial"/>
              </a:rPr>
              <a:t>Springer,</a:t>
            </a:r>
            <a:r>
              <a:rPr sz="600" spc="-25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2016.</a:t>
            </a:r>
            <a:endParaRPr sz="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827584" y="692696"/>
            <a:ext cx="28282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0" dirty="0">
                <a:latin typeface="Arial"/>
                <a:cs typeface="Arial"/>
              </a:rPr>
              <a:t>Texture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Synthesis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1874263" y="1883901"/>
            <a:ext cx="4719955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Given </a:t>
            </a:r>
            <a:r>
              <a:rPr sz="1800" dirty="0">
                <a:latin typeface="Arial"/>
                <a:cs typeface="Arial"/>
              </a:rPr>
              <a:t>a sample </a:t>
            </a:r>
            <a:r>
              <a:rPr sz="1800" spc="-5" dirty="0">
                <a:latin typeface="Arial"/>
                <a:cs typeface="Arial"/>
              </a:rPr>
              <a:t>patch of </a:t>
            </a:r>
            <a:r>
              <a:rPr sz="1800" dirty="0">
                <a:latin typeface="Arial"/>
                <a:cs typeface="Arial"/>
              </a:rPr>
              <a:t>some </a:t>
            </a:r>
            <a:r>
              <a:rPr sz="1800" spc="-5" dirty="0">
                <a:latin typeface="Arial"/>
                <a:cs typeface="Arial"/>
              </a:rPr>
              <a:t>texture, </a:t>
            </a:r>
            <a:r>
              <a:rPr sz="1800" dirty="0">
                <a:latin typeface="Arial"/>
                <a:cs typeface="Arial"/>
              </a:rPr>
              <a:t>can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we  generate </a:t>
            </a:r>
            <a:r>
              <a:rPr sz="1800" dirty="0">
                <a:latin typeface="Arial"/>
                <a:cs typeface="Arial"/>
              </a:rPr>
              <a:t>a </a:t>
            </a:r>
            <a:r>
              <a:rPr sz="1800" spc="-5" dirty="0">
                <a:latin typeface="Arial"/>
                <a:cs typeface="Arial"/>
              </a:rPr>
              <a:t>bigger image of the </a:t>
            </a:r>
            <a:r>
              <a:rPr sz="1800" dirty="0">
                <a:latin typeface="Arial"/>
                <a:cs typeface="Arial"/>
              </a:rPr>
              <a:t>same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texture?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2361513" y="3977945"/>
            <a:ext cx="609599" cy="6095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 txBox="1"/>
          <p:nvPr/>
        </p:nvSpPr>
        <p:spPr>
          <a:xfrm>
            <a:off x="2399396" y="4651425"/>
            <a:ext cx="533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Input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5440040" y="5158126"/>
            <a:ext cx="710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Output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7"/>
          <p:cNvSpPr/>
          <p:nvPr/>
        </p:nvSpPr>
        <p:spPr>
          <a:xfrm>
            <a:off x="3503237" y="4282744"/>
            <a:ext cx="642620" cy="0"/>
          </a:xfrm>
          <a:custGeom>
            <a:avLst/>
            <a:gdLst/>
            <a:ahLst/>
            <a:cxnLst/>
            <a:rect l="l" t="t" r="r" b="b"/>
            <a:pathLst>
              <a:path w="642620">
                <a:moveTo>
                  <a:pt x="0" y="0"/>
                </a:moveTo>
                <a:lnTo>
                  <a:pt x="641999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4135713" y="4241754"/>
            <a:ext cx="105500" cy="819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4587100" y="2767045"/>
            <a:ext cx="2379974" cy="23799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827584" y="701105"/>
            <a:ext cx="676875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0" dirty="0">
                <a:latin typeface="Arial"/>
                <a:cs typeface="Arial"/>
              </a:rPr>
              <a:t>Texture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spc="-5" dirty="0" smtClean="0">
                <a:latin typeface="Arial"/>
                <a:cs typeface="Arial"/>
              </a:rPr>
              <a:t>Synthesis</a:t>
            </a:r>
            <a:r>
              <a:rPr lang="en-US" sz="2800" spc="-5" dirty="0" smtClean="0">
                <a:latin typeface="Arial"/>
                <a:cs typeface="Arial"/>
              </a:rPr>
              <a:t>: Nearest</a:t>
            </a:r>
            <a:r>
              <a:rPr lang="en-US" sz="2800" spc="30" dirty="0" smtClean="0">
                <a:latin typeface="Arial"/>
                <a:cs typeface="Arial"/>
              </a:rPr>
              <a:t> </a:t>
            </a:r>
            <a:r>
              <a:rPr lang="en-US" sz="2800" spc="-5" dirty="0" smtClean="0">
                <a:latin typeface="Arial"/>
                <a:cs typeface="Arial"/>
              </a:rPr>
              <a:t>Neighbor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14" name="object 2"/>
          <p:cNvSpPr/>
          <p:nvPr/>
        </p:nvSpPr>
        <p:spPr>
          <a:xfrm>
            <a:off x="6209051" y="2754342"/>
            <a:ext cx="2379974" cy="23799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3"/>
          <p:cNvSpPr/>
          <p:nvPr/>
        </p:nvSpPr>
        <p:spPr>
          <a:xfrm>
            <a:off x="864739" y="3680193"/>
            <a:ext cx="609599" cy="6095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6" name="object 4"/>
          <p:cNvGraphicFramePr>
            <a:graphicFrameLocks noGrp="1"/>
          </p:cNvGraphicFramePr>
          <p:nvPr/>
        </p:nvGraphicFramePr>
        <p:xfrm>
          <a:off x="3294663" y="3355218"/>
          <a:ext cx="1241423" cy="7442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285"/>
                <a:gridCol w="248285"/>
                <a:gridCol w="248285"/>
                <a:gridCol w="248284"/>
                <a:gridCol w="248284"/>
              </a:tblGrid>
              <a:tr h="2480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80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80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4CCCC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7" name="object 5"/>
          <p:cNvSpPr/>
          <p:nvPr/>
        </p:nvSpPr>
        <p:spPr>
          <a:xfrm>
            <a:off x="6353864" y="2938117"/>
            <a:ext cx="1839595" cy="0"/>
          </a:xfrm>
          <a:custGeom>
            <a:avLst/>
            <a:gdLst/>
            <a:ahLst/>
            <a:cxnLst/>
            <a:rect l="l" t="t" r="r" b="b"/>
            <a:pathLst>
              <a:path w="1839595">
                <a:moveTo>
                  <a:pt x="0" y="0"/>
                </a:moveTo>
                <a:lnTo>
                  <a:pt x="1838999" y="0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6"/>
          <p:cNvSpPr/>
          <p:nvPr/>
        </p:nvSpPr>
        <p:spPr>
          <a:xfrm>
            <a:off x="8173814" y="2856137"/>
            <a:ext cx="211001" cy="1639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7"/>
          <p:cNvSpPr/>
          <p:nvPr/>
        </p:nvSpPr>
        <p:spPr>
          <a:xfrm>
            <a:off x="6365238" y="3183568"/>
            <a:ext cx="1839595" cy="0"/>
          </a:xfrm>
          <a:custGeom>
            <a:avLst/>
            <a:gdLst/>
            <a:ahLst/>
            <a:cxnLst/>
            <a:rect l="l" t="t" r="r" b="b"/>
            <a:pathLst>
              <a:path w="1839595">
                <a:moveTo>
                  <a:pt x="0" y="0"/>
                </a:moveTo>
                <a:lnTo>
                  <a:pt x="1838999" y="0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8"/>
          <p:cNvSpPr/>
          <p:nvPr/>
        </p:nvSpPr>
        <p:spPr>
          <a:xfrm>
            <a:off x="8185188" y="3101587"/>
            <a:ext cx="211001" cy="1639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9"/>
          <p:cNvSpPr/>
          <p:nvPr/>
        </p:nvSpPr>
        <p:spPr>
          <a:xfrm>
            <a:off x="6353864" y="3439342"/>
            <a:ext cx="939800" cy="0"/>
          </a:xfrm>
          <a:custGeom>
            <a:avLst/>
            <a:gdLst/>
            <a:ahLst/>
            <a:cxnLst/>
            <a:rect l="l" t="t" r="r" b="b"/>
            <a:pathLst>
              <a:path w="939800">
                <a:moveTo>
                  <a:pt x="0" y="0"/>
                </a:moveTo>
                <a:lnTo>
                  <a:pt x="939599" y="0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0"/>
          <p:cNvSpPr/>
          <p:nvPr/>
        </p:nvSpPr>
        <p:spPr>
          <a:xfrm>
            <a:off x="7274414" y="3357361"/>
            <a:ext cx="211001" cy="1639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1"/>
          <p:cNvSpPr txBox="1">
            <a:spLocks/>
          </p:cNvSpPr>
          <p:nvPr/>
        </p:nvSpPr>
        <p:spPr>
          <a:xfrm>
            <a:off x="623639" y="1173418"/>
            <a:ext cx="8124825" cy="1504707"/>
          </a:xfrm>
          <a:prstGeom prst="rect">
            <a:avLst/>
          </a:prstGeom>
        </p:spPr>
        <p:txBody>
          <a:bodyPr vert="horz" wrap="square" lIns="0" tIns="13716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marL="5405755" marR="5080" lvl="0" indent="0" algn="l" defTabSz="914400" rtl="0" eaLnBrk="1" fontAlgn="auto" latinLnBrk="0" hangingPunct="1">
              <a:lnSpc>
                <a:spcPts val="1650"/>
              </a:lnSpc>
              <a:spcBef>
                <a:spcPts val="5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Generate pixels one at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 </a:t>
            </a:r>
            <a:r>
              <a:rPr kumimoji="0" lang="en-US" sz="14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time in 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scanline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14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order; form neighborhood  of already generated pixels and 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copy </a:t>
            </a:r>
            <a:r>
              <a:rPr kumimoji="0" lang="en-US" sz="14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nearest neighbor from</a:t>
            </a:r>
            <a:r>
              <a:rPr kumimoji="0" lang="en-US" sz="1400" b="0" i="0" u="none" strike="noStrike" kern="1200" cap="none" spc="-6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14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input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24" name="object 12"/>
          <p:cNvSpPr txBox="1"/>
          <p:nvPr/>
        </p:nvSpPr>
        <p:spPr>
          <a:xfrm>
            <a:off x="280914" y="5384006"/>
            <a:ext cx="5149850" cy="349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8100"/>
              </a:lnSpc>
              <a:spcBef>
                <a:spcPts val="100"/>
              </a:spcBef>
            </a:pPr>
            <a:r>
              <a:rPr sz="900" spc="-10" dirty="0">
                <a:latin typeface="Arial"/>
                <a:cs typeface="Arial"/>
              </a:rPr>
              <a:t>Wei </a:t>
            </a:r>
            <a:r>
              <a:rPr sz="900" spc="-5" dirty="0">
                <a:latin typeface="Arial"/>
                <a:cs typeface="Arial"/>
              </a:rPr>
              <a:t>and </a:t>
            </a:r>
            <a:r>
              <a:rPr sz="900" spc="-15" dirty="0">
                <a:latin typeface="Arial"/>
                <a:cs typeface="Arial"/>
              </a:rPr>
              <a:t>Levoy, </a:t>
            </a:r>
            <a:r>
              <a:rPr sz="900" dirty="0">
                <a:latin typeface="Arial"/>
                <a:cs typeface="Arial"/>
              </a:rPr>
              <a:t>“Fast </a:t>
            </a:r>
            <a:r>
              <a:rPr sz="900" spc="-20" dirty="0">
                <a:latin typeface="Arial"/>
                <a:cs typeface="Arial"/>
              </a:rPr>
              <a:t>Texture </a:t>
            </a:r>
            <a:r>
              <a:rPr sz="900" spc="-5" dirty="0">
                <a:latin typeface="Arial"/>
                <a:cs typeface="Arial"/>
              </a:rPr>
              <a:t>Synthesis using Tree-structured </a:t>
            </a:r>
            <a:r>
              <a:rPr sz="900" spc="-15" dirty="0">
                <a:latin typeface="Arial"/>
                <a:cs typeface="Arial"/>
              </a:rPr>
              <a:t>Vector </a:t>
            </a:r>
            <a:r>
              <a:rPr sz="900" spc="-5" dirty="0">
                <a:latin typeface="Arial"/>
                <a:cs typeface="Arial"/>
              </a:rPr>
              <a:t>Quantization”, SIGGRAPH 2000  Efros and Leung, </a:t>
            </a:r>
            <a:r>
              <a:rPr sz="900" spc="-20" dirty="0">
                <a:latin typeface="Arial"/>
                <a:cs typeface="Arial"/>
              </a:rPr>
              <a:t>“Texture </a:t>
            </a:r>
            <a:r>
              <a:rPr sz="900" spc="-5" dirty="0">
                <a:latin typeface="Arial"/>
                <a:cs typeface="Arial"/>
              </a:rPr>
              <a:t>Synthesis by Non-parametric Sampling”, ICCV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spc="-5" dirty="0">
                <a:latin typeface="Arial"/>
                <a:cs typeface="Arial"/>
              </a:rPr>
              <a:t>1999</a:t>
            </a:r>
            <a:endParaRPr sz="9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827584" y="701105"/>
            <a:ext cx="676875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0" dirty="0">
                <a:latin typeface="Arial"/>
                <a:cs typeface="Arial"/>
              </a:rPr>
              <a:t>Texture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spc="-5" dirty="0" smtClean="0">
                <a:latin typeface="Arial"/>
                <a:cs typeface="Arial"/>
              </a:rPr>
              <a:t>Synthesis</a:t>
            </a:r>
            <a:r>
              <a:rPr lang="en-US" sz="2800" spc="-5" dirty="0" smtClean="0">
                <a:latin typeface="Arial"/>
                <a:cs typeface="Arial"/>
              </a:rPr>
              <a:t>: Nearest</a:t>
            </a:r>
            <a:r>
              <a:rPr lang="en-US" sz="2800" spc="30" dirty="0" smtClean="0">
                <a:latin typeface="Arial"/>
                <a:cs typeface="Arial"/>
              </a:rPr>
              <a:t> </a:t>
            </a:r>
            <a:r>
              <a:rPr lang="en-US" sz="2800" spc="-5" dirty="0" smtClean="0">
                <a:latin typeface="Arial"/>
                <a:cs typeface="Arial"/>
              </a:rPr>
              <a:t>Neighbor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25" name="object 3"/>
          <p:cNvSpPr/>
          <p:nvPr/>
        </p:nvSpPr>
        <p:spPr>
          <a:xfrm>
            <a:off x="121375" y="3435290"/>
            <a:ext cx="631649" cy="4545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1354975" y="2311952"/>
            <a:ext cx="2701224" cy="27012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5"/>
          <p:cNvSpPr/>
          <p:nvPr/>
        </p:nvSpPr>
        <p:spPr>
          <a:xfrm>
            <a:off x="894249" y="3591058"/>
            <a:ext cx="325151" cy="1639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6"/>
          <p:cNvSpPr/>
          <p:nvPr/>
        </p:nvSpPr>
        <p:spPr>
          <a:xfrm>
            <a:off x="4611800" y="3164752"/>
            <a:ext cx="965599" cy="9477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7"/>
          <p:cNvSpPr/>
          <p:nvPr/>
        </p:nvSpPr>
        <p:spPr>
          <a:xfrm>
            <a:off x="6269700" y="2288002"/>
            <a:ext cx="2701224" cy="27012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8"/>
          <p:cNvSpPr/>
          <p:nvPr/>
        </p:nvSpPr>
        <p:spPr>
          <a:xfrm>
            <a:off x="5719450" y="3556621"/>
            <a:ext cx="325151" cy="1639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11560" y="744632"/>
            <a:ext cx="611378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Neural </a:t>
            </a:r>
            <a:r>
              <a:rPr sz="2800" spc="-50" dirty="0">
                <a:latin typeface="Arial"/>
                <a:cs typeface="Arial"/>
              </a:rPr>
              <a:t>Texture </a:t>
            </a:r>
            <a:r>
              <a:rPr sz="2800" spc="-10" dirty="0">
                <a:latin typeface="Arial"/>
                <a:cs typeface="Arial"/>
              </a:rPr>
              <a:t>Synthesis: </a:t>
            </a:r>
            <a:r>
              <a:rPr sz="2800" spc="-5" dirty="0">
                <a:latin typeface="Arial"/>
                <a:cs typeface="Arial"/>
              </a:rPr>
              <a:t>Gram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Matrix</a:t>
            </a:r>
          </a:p>
        </p:txBody>
      </p:sp>
      <p:sp>
        <p:nvSpPr>
          <p:cNvPr id="7" name="object 3"/>
          <p:cNvSpPr/>
          <p:nvPr/>
        </p:nvSpPr>
        <p:spPr>
          <a:xfrm>
            <a:off x="1809682" y="2401595"/>
            <a:ext cx="2038796" cy="12186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 flipH="1">
            <a:off x="3486521" y="3270332"/>
            <a:ext cx="45719" cy="950755"/>
          </a:xfrm>
          <a:custGeom>
            <a:avLst/>
            <a:gdLst/>
            <a:ahLst/>
            <a:cxnLst/>
            <a:rect l="l" t="t" r="r" b="b"/>
            <a:pathLst>
              <a:path h="464819">
                <a:moveTo>
                  <a:pt x="0" y="464399"/>
                </a:moveTo>
                <a:lnTo>
                  <a:pt x="0" y="0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491250" y="3174358"/>
            <a:ext cx="81981" cy="105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915205" y="4368264"/>
            <a:ext cx="3597275" cy="445443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Each layer of CNN gives </a:t>
            </a:r>
            <a:r>
              <a:rPr sz="1400" dirty="0">
                <a:latin typeface="Arial"/>
                <a:cs typeface="Arial"/>
              </a:rPr>
              <a:t>C x H x W </a:t>
            </a:r>
            <a:r>
              <a:rPr sz="1400" spc="-5" dirty="0">
                <a:latin typeface="Arial"/>
                <a:cs typeface="Arial"/>
              </a:rPr>
              <a:t>tensor of  features; </a:t>
            </a:r>
            <a:r>
              <a:rPr sz="1400" dirty="0">
                <a:latin typeface="Arial"/>
                <a:cs typeface="Arial"/>
              </a:rPr>
              <a:t>H x W </a:t>
            </a:r>
            <a:r>
              <a:rPr sz="1400" spc="-5" dirty="0">
                <a:latin typeface="Arial"/>
                <a:cs typeface="Arial"/>
              </a:rPr>
              <a:t>grid of C-dimensional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 smtClean="0">
                <a:latin typeface="Arial"/>
                <a:cs typeface="Arial"/>
              </a:rPr>
              <a:t>vectors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1" name="object 7"/>
          <p:cNvSpPr/>
          <p:nvPr/>
        </p:nvSpPr>
        <p:spPr>
          <a:xfrm>
            <a:off x="154980" y="2414209"/>
            <a:ext cx="1532648" cy="11494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 txBox="1"/>
          <p:nvPr/>
        </p:nvSpPr>
        <p:spPr>
          <a:xfrm>
            <a:off x="319155" y="3582186"/>
            <a:ext cx="1193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u="sng" spc="-5" dirty="0">
                <a:solidFill>
                  <a:srgbClr val="666666"/>
                </a:solidFill>
                <a:uFill>
                  <a:solidFill>
                    <a:srgbClr val="666666"/>
                  </a:solidFill>
                </a:uFill>
                <a:latin typeface="Arial"/>
                <a:cs typeface="Arial"/>
              </a:rPr>
              <a:t>This image</a:t>
            </a:r>
            <a:r>
              <a:rPr sz="600" spc="-5" dirty="0">
                <a:solidFill>
                  <a:srgbClr val="666666"/>
                </a:solidFill>
                <a:latin typeface="Arial"/>
                <a:cs typeface="Arial"/>
              </a:rPr>
              <a:t> is in the public</a:t>
            </a:r>
            <a:r>
              <a:rPr sz="600" spc="-60" dirty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sz="600" spc="-5" dirty="0">
                <a:solidFill>
                  <a:srgbClr val="666666"/>
                </a:solidFill>
                <a:latin typeface="Arial"/>
                <a:cs typeface="Arial"/>
              </a:rPr>
              <a:t>domain.</a:t>
            </a:r>
            <a:endParaRPr sz="600">
              <a:latin typeface="Arial"/>
              <a:cs typeface="Arial"/>
            </a:endParaRPr>
          </a:p>
        </p:txBody>
      </p:sp>
      <p:sp>
        <p:nvSpPr>
          <p:cNvPr id="13" name="object 9"/>
          <p:cNvSpPr txBox="1"/>
          <p:nvPr/>
        </p:nvSpPr>
        <p:spPr>
          <a:xfrm>
            <a:off x="5940155" y="3309647"/>
            <a:ext cx="1543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w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6092580" y="2717772"/>
            <a:ext cx="1543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H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5145054" y="2176896"/>
            <a:ext cx="1543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C</a:t>
            </a:r>
            <a:endParaRPr sz="1400">
              <a:latin typeface="Arial"/>
              <a:cs typeface="Arial"/>
            </a:endParaRPr>
          </a:p>
        </p:txBody>
      </p:sp>
      <p:sp>
        <p:nvSpPr>
          <p:cNvPr id="44" name="object 40"/>
          <p:cNvSpPr/>
          <p:nvPr/>
        </p:nvSpPr>
        <p:spPr>
          <a:xfrm>
            <a:off x="5796136" y="2414213"/>
            <a:ext cx="252095" cy="1007110"/>
          </a:xfrm>
          <a:custGeom>
            <a:avLst/>
            <a:gdLst/>
            <a:ahLst/>
            <a:cxnLst/>
            <a:rect l="l" t="t" r="r" b="b"/>
            <a:pathLst>
              <a:path w="252095" h="1007110">
                <a:moveTo>
                  <a:pt x="0" y="1006500"/>
                </a:moveTo>
                <a:lnTo>
                  <a:pt x="0" y="251624"/>
                </a:lnTo>
                <a:lnTo>
                  <a:pt x="251624" y="0"/>
                </a:lnTo>
                <a:lnTo>
                  <a:pt x="251624" y="754875"/>
                </a:lnTo>
                <a:lnTo>
                  <a:pt x="0" y="1006500"/>
                </a:lnTo>
                <a:close/>
              </a:path>
            </a:pathLst>
          </a:custGeom>
          <a:solidFill>
            <a:srgbClr val="000000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1"/>
          <p:cNvSpPr/>
          <p:nvPr/>
        </p:nvSpPr>
        <p:spPr>
          <a:xfrm>
            <a:off x="4470379" y="2414213"/>
            <a:ext cx="1570355" cy="252095"/>
          </a:xfrm>
          <a:custGeom>
            <a:avLst/>
            <a:gdLst/>
            <a:ahLst/>
            <a:cxnLst/>
            <a:rect l="l" t="t" r="r" b="b"/>
            <a:pathLst>
              <a:path w="1570354" h="252094">
                <a:moveTo>
                  <a:pt x="1318574" y="251624"/>
                </a:moveTo>
                <a:lnTo>
                  <a:pt x="0" y="251624"/>
                </a:lnTo>
                <a:lnTo>
                  <a:pt x="251624" y="0"/>
                </a:lnTo>
                <a:lnTo>
                  <a:pt x="1570199" y="0"/>
                </a:lnTo>
                <a:lnTo>
                  <a:pt x="1318574" y="251624"/>
                </a:lnTo>
                <a:close/>
              </a:path>
            </a:pathLst>
          </a:custGeom>
          <a:solidFill>
            <a:srgbClr val="FFFFFF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2"/>
          <p:cNvSpPr/>
          <p:nvPr/>
        </p:nvSpPr>
        <p:spPr>
          <a:xfrm>
            <a:off x="4470379" y="2414213"/>
            <a:ext cx="1570355" cy="1007110"/>
          </a:xfrm>
          <a:custGeom>
            <a:avLst/>
            <a:gdLst/>
            <a:ahLst/>
            <a:cxnLst/>
            <a:rect l="l" t="t" r="r" b="b"/>
            <a:pathLst>
              <a:path w="1570354" h="1007110">
                <a:moveTo>
                  <a:pt x="0" y="251624"/>
                </a:moveTo>
                <a:lnTo>
                  <a:pt x="251624" y="0"/>
                </a:lnTo>
                <a:lnTo>
                  <a:pt x="1570199" y="0"/>
                </a:lnTo>
                <a:lnTo>
                  <a:pt x="1570199" y="754875"/>
                </a:lnTo>
                <a:lnTo>
                  <a:pt x="1318574" y="1006500"/>
                </a:lnTo>
                <a:lnTo>
                  <a:pt x="0" y="1006500"/>
                </a:lnTo>
                <a:lnTo>
                  <a:pt x="0" y="251624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3"/>
          <p:cNvSpPr/>
          <p:nvPr/>
        </p:nvSpPr>
        <p:spPr>
          <a:xfrm>
            <a:off x="4470379" y="2414213"/>
            <a:ext cx="1570355" cy="252095"/>
          </a:xfrm>
          <a:custGeom>
            <a:avLst/>
            <a:gdLst/>
            <a:ahLst/>
            <a:cxnLst/>
            <a:rect l="l" t="t" r="r" b="b"/>
            <a:pathLst>
              <a:path w="1570354" h="252094">
                <a:moveTo>
                  <a:pt x="0" y="251624"/>
                </a:moveTo>
                <a:lnTo>
                  <a:pt x="1318574" y="251624"/>
                </a:lnTo>
                <a:lnTo>
                  <a:pt x="15701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4"/>
          <p:cNvSpPr/>
          <p:nvPr/>
        </p:nvSpPr>
        <p:spPr>
          <a:xfrm>
            <a:off x="5788954" y="2665838"/>
            <a:ext cx="0" cy="755015"/>
          </a:xfrm>
          <a:custGeom>
            <a:avLst/>
            <a:gdLst/>
            <a:ahLst/>
            <a:cxnLst/>
            <a:rect l="l" t="t" r="r" b="b"/>
            <a:pathLst>
              <a:path h="755014">
                <a:moveTo>
                  <a:pt x="0" y="0"/>
                </a:moveTo>
                <a:lnTo>
                  <a:pt x="0" y="754875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11560" y="744632"/>
            <a:ext cx="611378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Neural </a:t>
            </a:r>
            <a:r>
              <a:rPr sz="2800" spc="-50" dirty="0">
                <a:latin typeface="Arial"/>
                <a:cs typeface="Arial"/>
              </a:rPr>
              <a:t>Texture </a:t>
            </a:r>
            <a:r>
              <a:rPr sz="2800" spc="-10" dirty="0">
                <a:latin typeface="Arial"/>
                <a:cs typeface="Arial"/>
              </a:rPr>
              <a:t>Synthesis: </a:t>
            </a:r>
            <a:r>
              <a:rPr sz="2800" spc="-5" dirty="0">
                <a:latin typeface="Arial"/>
                <a:cs typeface="Arial"/>
              </a:rPr>
              <a:t>Gram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Matrix</a:t>
            </a:r>
          </a:p>
        </p:txBody>
      </p:sp>
      <p:sp>
        <p:nvSpPr>
          <p:cNvPr id="7" name="object 3"/>
          <p:cNvSpPr/>
          <p:nvPr/>
        </p:nvSpPr>
        <p:spPr>
          <a:xfrm>
            <a:off x="1809682" y="2401595"/>
            <a:ext cx="2038796" cy="12186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 flipH="1">
            <a:off x="3486521" y="3270332"/>
            <a:ext cx="45719" cy="950755"/>
          </a:xfrm>
          <a:custGeom>
            <a:avLst/>
            <a:gdLst/>
            <a:ahLst/>
            <a:cxnLst/>
            <a:rect l="l" t="t" r="r" b="b"/>
            <a:pathLst>
              <a:path h="464819">
                <a:moveTo>
                  <a:pt x="0" y="464399"/>
                </a:moveTo>
                <a:lnTo>
                  <a:pt x="0" y="0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491250" y="3174358"/>
            <a:ext cx="81981" cy="105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915205" y="4368264"/>
            <a:ext cx="3597275" cy="10769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Each layer of CNN gives </a:t>
            </a:r>
            <a:r>
              <a:rPr sz="1400" dirty="0">
                <a:latin typeface="Arial"/>
                <a:cs typeface="Arial"/>
              </a:rPr>
              <a:t>C x H x W </a:t>
            </a:r>
            <a:r>
              <a:rPr sz="1400" spc="-5" dirty="0">
                <a:latin typeface="Arial"/>
                <a:cs typeface="Arial"/>
              </a:rPr>
              <a:t>tensor of  features; </a:t>
            </a:r>
            <a:r>
              <a:rPr sz="1400" dirty="0">
                <a:latin typeface="Arial"/>
                <a:cs typeface="Arial"/>
              </a:rPr>
              <a:t>H x W </a:t>
            </a:r>
            <a:r>
              <a:rPr sz="1400" spc="-5" dirty="0">
                <a:latin typeface="Arial"/>
                <a:cs typeface="Arial"/>
              </a:rPr>
              <a:t>grid of C-dimensional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vectors</a:t>
            </a: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marR="80010">
              <a:lnSpc>
                <a:spcPts val="1650"/>
              </a:lnSpc>
            </a:pPr>
            <a:r>
              <a:rPr sz="1400" spc="-5" dirty="0">
                <a:latin typeface="Arial"/>
                <a:cs typeface="Arial"/>
              </a:rPr>
              <a:t>Outer product of two C-dimensional </a:t>
            </a:r>
            <a:r>
              <a:rPr sz="1400" dirty="0">
                <a:latin typeface="Arial"/>
                <a:cs typeface="Arial"/>
              </a:rPr>
              <a:t>vectors  </a:t>
            </a:r>
            <a:r>
              <a:rPr sz="1400" spc="-5" dirty="0">
                <a:latin typeface="Arial"/>
                <a:cs typeface="Arial"/>
              </a:rPr>
              <a:t>gives </a:t>
            </a:r>
            <a:r>
              <a:rPr sz="1400" dirty="0">
                <a:latin typeface="Arial"/>
                <a:cs typeface="Arial"/>
              </a:rPr>
              <a:t>C x C matrix measuring</a:t>
            </a:r>
            <a:r>
              <a:rPr sz="1400" spc="-1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co-occurrence</a:t>
            </a:r>
          </a:p>
        </p:txBody>
      </p:sp>
      <p:sp>
        <p:nvSpPr>
          <p:cNvPr id="11" name="object 7"/>
          <p:cNvSpPr/>
          <p:nvPr/>
        </p:nvSpPr>
        <p:spPr>
          <a:xfrm>
            <a:off x="154980" y="2414209"/>
            <a:ext cx="1532648" cy="11494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 txBox="1"/>
          <p:nvPr/>
        </p:nvSpPr>
        <p:spPr>
          <a:xfrm>
            <a:off x="319155" y="3582186"/>
            <a:ext cx="1193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u="sng" spc="-5" dirty="0">
                <a:solidFill>
                  <a:srgbClr val="666666"/>
                </a:solidFill>
                <a:uFill>
                  <a:solidFill>
                    <a:srgbClr val="666666"/>
                  </a:solidFill>
                </a:uFill>
                <a:latin typeface="Arial"/>
                <a:cs typeface="Arial"/>
              </a:rPr>
              <a:t>This image</a:t>
            </a:r>
            <a:r>
              <a:rPr sz="600" spc="-5" dirty="0">
                <a:solidFill>
                  <a:srgbClr val="666666"/>
                </a:solidFill>
                <a:latin typeface="Arial"/>
                <a:cs typeface="Arial"/>
              </a:rPr>
              <a:t> is in the public</a:t>
            </a:r>
            <a:r>
              <a:rPr sz="600" spc="-60" dirty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sz="600" spc="-5" dirty="0">
                <a:solidFill>
                  <a:srgbClr val="666666"/>
                </a:solidFill>
                <a:latin typeface="Arial"/>
                <a:cs typeface="Arial"/>
              </a:rPr>
              <a:t>domain.</a:t>
            </a:r>
            <a:endParaRPr sz="600">
              <a:latin typeface="Arial"/>
              <a:cs typeface="Arial"/>
            </a:endParaRPr>
          </a:p>
        </p:txBody>
      </p:sp>
      <p:sp>
        <p:nvSpPr>
          <p:cNvPr id="13" name="object 9"/>
          <p:cNvSpPr txBox="1"/>
          <p:nvPr/>
        </p:nvSpPr>
        <p:spPr>
          <a:xfrm>
            <a:off x="5940155" y="3309647"/>
            <a:ext cx="1543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w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6092580" y="2717772"/>
            <a:ext cx="1543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H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5145054" y="2176896"/>
            <a:ext cx="1543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C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2"/>
          <p:cNvSpPr/>
          <p:nvPr/>
        </p:nvSpPr>
        <p:spPr>
          <a:xfrm>
            <a:off x="4470379" y="3179334"/>
            <a:ext cx="1409065" cy="97790"/>
          </a:xfrm>
          <a:custGeom>
            <a:avLst/>
            <a:gdLst/>
            <a:ahLst/>
            <a:cxnLst/>
            <a:rect l="l" t="t" r="r" b="b"/>
            <a:pathLst>
              <a:path w="1409064" h="97789">
                <a:moveTo>
                  <a:pt x="0" y="0"/>
                </a:moveTo>
                <a:lnTo>
                  <a:pt x="1409024" y="0"/>
                </a:lnTo>
                <a:lnTo>
                  <a:pt x="1409024" y="97424"/>
                </a:lnTo>
                <a:lnTo>
                  <a:pt x="0" y="97424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5879405" y="3146859"/>
            <a:ext cx="33020" cy="130175"/>
          </a:xfrm>
          <a:custGeom>
            <a:avLst/>
            <a:gdLst/>
            <a:ahLst/>
            <a:cxnLst/>
            <a:rect l="l" t="t" r="r" b="b"/>
            <a:pathLst>
              <a:path w="33020" h="130175">
                <a:moveTo>
                  <a:pt x="0" y="129899"/>
                </a:moveTo>
                <a:lnTo>
                  <a:pt x="0" y="32474"/>
                </a:lnTo>
                <a:lnTo>
                  <a:pt x="32474" y="0"/>
                </a:lnTo>
                <a:lnTo>
                  <a:pt x="32474" y="97424"/>
                </a:lnTo>
                <a:lnTo>
                  <a:pt x="0" y="129899"/>
                </a:lnTo>
                <a:close/>
              </a:path>
            </a:pathLst>
          </a:custGeom>
          <a:solidFill>
            <a:srgbClr val="A0AE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4470379" y="3163096"/>
            <a:ext cx="1442085" cy="0"/>
          </a:xfrm>
          <a:custGeom>
            <a:avLst/>
            <a:gdLst/>
            <a:ahLst/>
            <a:cxnLst/>
            <a:rect l="l" t="t" r="r" b="b"/>
            <a:pathLst>
              <a:path w="1442085">
                <a:moveTo>
                  <a:pt x="0" y="0"/>
                </a:moveTo>
                <a:lnTo>
                  <a:pt x="1441499" y="0"/>
                </a:lnTo>
              </a:path>
            </a:pathLst>
          </a:custGeom>
          <a:ln w="32474">
            <a:solidFill>
              <a:srgbClr val="D3E1F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4470379" y="3146859"/>
            <a:ext cx="1442085" cy="130175"/>
          </a:xfrm>
          <a:custGeom>
            <a:avLst/>
            <a:gdLst/>
            <a:ahLst/>
            <a:cxnLst/>
            <a:rect l="l" t="t" r="r" b="b"/>
            <a:pathLst>
              <a:path w="1442085" h="130175">
                <a:moveTo>
                  <a:pt x="0" y="32474"/>
                </a:moveTo>
                <a:lnTo>
                  <a:pt x="32474" y="0"/>
                </a:lnTo>
                <a:lnTo>
                  <a:pt x="1441499" y="0"/>
                </a:lnTo>
                <a:lnTo>
                  <a:pt x="1441499" y="97424"/>
                </a:lnTo>
                <a:lnTo>
                  <a:pt x="1409024" y="129899"/>
                </a:lnTo>
                <a:lnTo>
                  <a:pt x="0" y="129899"/>
                </a:lnTo>
                <a:lnTo>
                  <a:pt x="0" y="32474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4470379" y="3146859"/>
            <a:ext cx="1442085" cy="33020"/>
          </a:xfrm>
          <a:custGeom>
            <a:avLst/>
            <a:gdLst/>
            <a:ahLst/>
            <a:cxnLst/>
            <a:rect l="l" t="t" r="r" b="b"/>
            <a:pathLst>
              <a:path w="1442085" h="33019">
                <a:moveTo>
                  <a:pt x="0" y="32474"/>
                </a:moveTo>
                <a:lnTo>
                  <a:pt x="1409024" y="32474"/>
                </a:lnTo>
                <a:lnTo>
                  <a:pt x="14414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5879405" y="3179334"/>
            <a:ext cx="0" cy="97790"/>
          </a:xfrm>
          <a:custGeom>
            <a:avLst/>
            <a:gdLst/>
            <a:ahLst/>
            <a:cxnLst/>
            <a:rect l="l" t="t" r="r" b="b"/>
            <a:pathLst>
              <a:path h="97789">
                <a:moveTo>
                  <a:pt x="0" y="0"/>
                </a:moveTo>
                <a:lnTo>
                  <a:pt x="0" y="97424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4470379" y="2732044"/>
            <a:ext cx="1477010" cy="97790"/>
          </a:xfrm>
          <a:custGeom>
            <a:avLst/>
            <a:gdLst/>
            <a:ahLst/>
            <a:cxnLst/>
            <a:rect l="l" t="t" r="r" b="b"/>
            <a:pathLst>
              <a:path w="1477010" h="97789">
                <a:moveTo>
                  <a:pt x="0" y="0"/>
                </a:moveTo>
                <a:lnTo>
                  <a:pt x="1476524" y="0"/>
                </a:lnTo>
                <a:lnTo>
                  <a:pt x="1476524" y="97424"/>
                </a:lnTo>
                <a:lnTo>
                  <a:pt x="0" y="97424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5946904" y="2699569"/>
            <a:ext cx="33020" cy="130175"/>
          </a:xfrm>
          <a:custGeom>
            <a:avLst/>
            <a:gdLst/>
            <a:ahLst/>
            <a:cxnLst/>
            <a:rect l="l" t="t" r="r" b="b"/>
            <a:pathLst>
              <a:path w="33020" h="130175">
                <a:moveTo>
                  <a:pt x="0" y="129899"/>
                </a:moveTo>
                <a:lnTo>
                  <a:pt x="0" y="32474"/>
                </a:lnTo>
                <a:lnTo>
                  <a:pt x="32474" y="0"/>
                </a:lnTo>
                <a:lnTo>
                  <a:pt x="32474" y="97424"/>
                </a:lnTo>
                <a:lnTo>
                  <a:pt x="0" y="129899"/>
                </a:lnTo>
                <a:close/>
              </a:path>
            </a:pathLst>
          </a:custGeom>
          <a:solidFill>
            <a:srgbClr val="C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4470379" y="2715807"/>
            <a:ext cx="1509395" cy="0"/>
          </a:xfrm>
          <a:custGeom>
            <a:avLst/>
            <a:gdLst/>
            <a:ahLst/>
            <a:cxnLst/>
            <a:rect l="l" t="t" r="r" b="b"/>
            <a:pathLst>
              <a:path w="1509395">
                <a:moveTo>
                  <a:pt x="0" y="0"/>
                </a:moveTo>
                <a:lnTo>
                  <a:pt x="1508999" y="0"/>
                </a:lnTo>
              </a:path>
            </a:pathLst>
          </a:custGeom>
          <a:ln w="32474">
            <a:solidFill>
              <a:srgbClr val="F6D6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4470379" y="2699569"/>
            <a:ext cx="1509395" cy="130175"/>
          </a:xfrm>
          <a:custGeom>
            <a:avLst/>
            <a:gdLst/>
            <a:ahLst/>
            <a:cxnLst/>
            <a:rect l="l" t="t" r="r" b="b"/>
            <a:pathLst>
              <a:path w="1509395" h="130175">
                <a:moveTo>
                  <a:pt x="0" y="32474"/>
                </a:moveTo>
                <a:lnTo>
                  <a:pt x="32474" y="0"/>
                </a:lnTo>
                <a:lnTo>
                  <a:pt x="1508999" y="0"/>
                </a:lnTo>
                <a:lnTo>
                  <a:pt x="1508999" y="97424"/>
                </a:lnTo>
                <a:lnTo>
                  <a:pt x="1476524" y="129899"/>
                </a:lnTo>
                <a:lnTo>
                  <a:pt x="0" y="129899"/>
                </a:lnTo>
                <a:lnTo>
                  <a:pt x="0" y="32474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4470379" y="2699569"/>
            <a:ext cx="1509395" cy="33020"/>
          </a:xfrm>
          <a:custGeom>
            <a:avLst/>
            <a:gdLst/>
            <a:ahLst/>
            <a:cxnLst/>
            <a:rect l="l" t="t" r="r" b="b"/>
            <a:pathLst>
              <a:path w="1509395" h="33019">
                <a:moveTo>
                  <a:pt x="0" y="32474"/>
                </a:moveTo>
                <a:lnTo>
                  <a:pt x="1476524" y="32474"/>
                </a:lnTo>
                <a:lnTo>
                  <a:pt x="15089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5946904" y="2732044"/>
            <a:ext cx="0" cy="97790"/>
          </a:xfrm>
          <a:custGeom>
            <a:avLst/>
            <a:gdLst/>
            <a:ahLst/>
            <a:cxnLst/>
            <a:rect l="l" t="t" r="r" b="b"/>
            <a:pathLst>
              <a:path h="97789">
                <a:moveTo>
                  <a:pt x="0" y="0"/>
                </a:moveTo>
                <a:lnTo>
                  <a:pt x="0" y="97424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7356827" y="2242096"/>
            <a:ext cx="1417320" cy="1436370"/>
          </a:xfrm>
          <a:custGeom>
            <a:avLst/>
            <a:gdLst/>
            <a:ahLst/>
            <a:cxnLst/>
            <a:rect l="l" t="t" r="r" b="b"/>
            <a:pathLst>
              <a:path w="1417320" h="1436370">
                <a:moveTo>
                  <a:pt x="0" y="0"/>
                </a:moveTo>
                <a:lnTo>
                  <a:pt x="1417199" y="0"/>
                </a:lnTo>
                <a:lnTo>
                  <a:pt x="1417199" y="1436099"/>
                </a:lnTo>
                <a:lnTo>
                  <a:pt x="0" y="1436099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7356827" y="2242096"/>
            <a:ext cx="1417320" cy="1436370"/>
          </a:xfrm>
          <a:custGeom>
            <a:avLst/>
            <a:gdLst/>
            <a:ahLst/>
            <a:cxnLst/>
            <a:rect l="l" t="t" r="r" b="b"/>
            <a:pathLst>
              <a:path w="1417320" h="1436370">
                <a:moveTo>
                  <a:pt x="0" y="0"/>
                </a:moveTo>
                <a:lnTo>
                  <a:pt x="1417199" y="0"/>
                </a:lnTo>
                <a:lnTo>
                  <a:pt x="1417199" y="1436099"/>
                </a:lnTo>
                <a:lnTo>
                  <a:pt x="0" y="14360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7310927" y="2068844"/>
            <a:ext cx="1477010" cy="97790"/>
          </a:xfrm>
          <a:custGeom>
            <a:avLst/>
            <a:gdLst/>
            <a:ahLst/>
            <a:cxnLst/>
            <a:rect l="l" t="t" r="r" b="b"/>
            <a:pathLst>
              <a:path w="1477009" h="97790">
                <a:moveTo>
                  <a:pt x="0" y="0"/>
                </a:moveTo>
                <a:lnTo>
                  <a:pt x="1476524" y="0"/>
                </a:lnTo>
                <a:lnTo>
                  <a:pt x="1476524" y="97424"/>
                </a:lnTo>
                <a:lnTo>
                  <a:pt x="0" y="97424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8787452" y="2036369"/>
            <a:ext cx="33020" cy="130175"/>
          </a:xfrm>
          <a:custGeom>
            <a:avLst/>
            <a:gdLst/>
            <a:ahLst/>
            <a:cxnLst/>
            <a:rect l="l" t="t" r="r" b="b"/>
            <a:pathLst>
              <a:path w="33020" h="130175">
                <a:moveTo>
                  <a:pt x="0" y="129899"/>
                </a:moveTo>
                <a:lnTo>
                  <a:pt x="0" y="32474"/>
                </a:lnTo>
                <a:lnTo>
                  <a:pt x="32474" y="0"/>
                </a:lnTo>
                <a:lnTo>
                  <a:pt x="32474" y="97424"/>
                </a:lnTo>
                <a:lnTo>
                  <a:pt x="0" y="129899"/>
                </a:lnTo>
                <a:close/>
              </a:path>
            </a:pathLst>
          </a:custGeom>
          <a:solidFill>
            <a:srgbClr val="C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7310927" y="2052607"/>
            <a:ext cx="1509395" cy="0"/>
          </a:xfrm>
          <a:custGeom>
            <a:avLst/>
            <a:gdLst/>
            <a:ahLst/>
            <a:cxnLst/>
            <a:rect l="l" t="t" r="r" b="b"/>
            <a:pathLst>
              <a:path w="1509395">
                <a:moveTo>
                  <a:pt x="0" y="0"/>
                </a:moveTo>
                <a:lnTo>
                  <a:pt x="1508999" y="0"/>
                </a:lnTo>
              </a:path>
            </a:pathLst>
          </a:custGeom>
          <a:ln w="32474">
            <a:solidFill>
              <a:srgbClr val="F6D6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7310927" y="2036369"/>
            <a:ext cx="1509395" cy="130175"/>
          </a:xfrm>
          <a:custGeom>
            <a:avLst/>
            <a:gdLst/>
            <a:ahLst/>
            <a:cxnLst/>
            <a:rect l="l" t="t" r="r" b="b"/>
            <a:pathLst>
              <a:path w="1509395" h="130175">
                <a:moveTo>
                  <a:pt x="0" y="32474"/>
                </a:moveTo>
                <a:lnTo>
                  <a:pt x="32474" y="0"/>
                </a:lnTo>
                <a:lnTo>
                  <a:pt x="1508999" y="0"/>
                </a:lnTo>
                <a:lnTo>
                  <a:pt x="1508999" y="97424"/>
                </a:lnTo>
                <a:lnTo>
                  <a:pt x="1476524" y="129899"/>
                </a:lnTo>
                <a:lnTo>
                  <a:pt x="0" y="129899"/>
                </a:lnTo>
                <a:lnTo>
                  <a:pt x="0" y="32474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7310927" y="2036369"/>
            <a:ext cx="1509395" cy="33020"/>
          </a:xfrm>
          <a:custGeom>
            <a:avLst/>
            <a:gdLst/>
            <a:ahLst/>
            <a:cxnLst/>
            <a:rect l="l" t="t" r="r" b="b"/>
            <a:pathLst>
              <a:path w="1509395" h="33019">
                <a:moveTo>
                  <a:pt x="0" y="32474"/>
                </a:moveTo>
                <a:lnTo>
                  <a:pt x="1476524" y="32474"/>
                </a:lnTo>
                <a:lnTo>
                  <a:pt x="15089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8787452" y="2068844"/>
            <a:ext cx="0" cy="97790"/>
          </a:xfrm>
          <a:custGeom>
            <a:avLst/>
            <a:gdLst/>
            <a:ahLst/>
            <a:cxnLst/>
            <a:rect l="l" t="t" r="r" b="b"/>
            <a:pathLst>
              <a:path h="97790">
                <a:moveTo>
                  <a:pt x="0" y="0"/>
                </a:moveTo>
                <a:lnTo>
                  <a:pt x="0" y="97424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/>
          <p:nvPr/>
        </p:nvSpPr>
        <p:spPr>
          <a:xfrm>
            <a:off x="7180952" y="2300671"/>
            <a:ext cx="97790" cy="1409065"/>
          </a:xfrm>
          <a:custGeom>
            <a:avLst/>
            <a:gdLst/>
            <a:ahLst/>
            <a:cxnLst/>
            <a:rect l="l" t="t" r="r" b="b"/>
            <a:pathLst>
              <a:path w="97790" h="1409064">
                <a:moveTo>
                  <a:pt x="0" y="1409024"/>
                </a:moveTo>
                <a:lnTo>
                  <a:pt x="0" y="0"/>
                </a:lnTo>
                <a:lnTo>
                  <a:pt x="97424" y="0"/>
                </a:lnTo>
                <a:lnTo>
                  <a:pt x="97424" y="1409024"/>
                </a:lnTo>
                <a:lnTo>
                  <a:pt x="0" y="1409024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3"/>
          <p:cNvSpPr/>
          <p:nvPr/>
        </p:nvSpPr>
        <p:spPr>
          <a:xfrm>
            <a:off x="7148477" y="2268196"/>
            <a:ext cx="130175" cy="33020"/>
          </a:xfrm>
          <a:custGeom>
            <a:avLst/>
            <a:gdLst/>
            <a:ahLst/>
            <a:cxnLst/>
            <a:rect l="l" t="t" r="r" b="b"/>
            <a:pathLst>
              <a:path w="130175" h="33019">
                <a:moveTo>
                  <a:pt x="129899" y="32474"/>
                </a:moveTo>
                <a:lnTo>
                  <a:pt x="32474" y="32474"/>
                </a:lnTo>
                <a:lnTo>
                  <a:pt x="0" y="0"/>
                </a:lnTo>
                <a:lnTo>
                  <a:pt x="97424" y="0"/>
                </a:lnTo>
                <a:lnTo>
                  <a:pt x="129899" y="32474"/>
                </a:lnTo>
                <a:close/>
              </a:path>
            </a:pathLst>
          </a:custGeom>
          <a:solidFill>
            <a:srgbClr val="A0AE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4"/>
          <p:cNvSpPr/>
          <p:nvPr/>
        </p:nvSpPr>
        <p:spPr>
          <a:xfrm>
            <a:off x="7164715" y="2268196"/>
            <a:ext cx="0" cy="1442085"/>
          </a:xfrm>
          <a:custGeom>
            <a:avLst/>
            <a:gdLst/>
            <a:ahLst/>
            <a:cxnLst/>
            <a:rect l="l" t="t" r="r" b="b"/>
            <a:pathLst>
              <a:path h="1442085">
                <a:moveTo>
                  <a:pt x="0" y="0"/>
                </a:moveTo>
                <a:lnTo>
                  <a:pt x="0" y="1441499"/>
                </a:lnTo>
              </a:path>
            </a:pathLst>
          </a:custGeom>
          <a:ln w="32474">
            <a:solidFill>
              <a:srgbClr val="D3E1F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5"/>
          <p:cNvSpPr/>
          <p:nvPr/>
        </p:nvSpPr>
        <p:spPr>
          <a:xfrm>
            <a:off x="7148477" y="2268196"/>
            <a:ext cx="130175" cy="1442085"/>
          </a:xfrm>
          <a:custGeom>
            <a:avLst/>
            <a:gdLst/>
            <a:ahLst/>
            <a:cxnLst/>
            <a:rect l="l" t="t" r="r" b="b"/>
            <a:pathLst>
              <a:path w="130175" h="1442085">
                <a:moveTo>
                  <a:pt x="32474" y="1441499"/>
                </a:moveTo>
                <a:lnTo>
                  <a:pt x="0" y="1409024"/>
                </a:lnTo>
                <a:lnTo>
                  <a:pt x="0" y="0"/>
                </a:lnTo>
                <a:lnTo>
                  <a:pt x="97424" y="0"/>
                </a:lnTo>
                <a:lnTo>
                  <a:pt x="129899" y="32474"/>
                </a:lnTo>
                <a:lnTo>
                  <a:pt x="129899" y="1441499"/>
                </a:lnTo>
                <a:lnTo>
                  <a:pt x="32474" y="144149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6"/>
          <p:cNvSpPr/>
          <p:nvPr/>
        </p:nvSpPr>
        <p:spPr>
          <a:xfrm>
            <a:off x="7148477" y="2268196"/>
            <a:ext cx="33020" cy="1442085"/>
          </a:xfrm>
          <a:custGeom>
            <a:avLst/>
            <a:gdLst/>
            <a:ahLst/>
            <a:cxnLst/>
            <a:rect l="l" t="t" r="r" b="b"/>
            <a:pathLst>
              <a:path w="33020" h="1442085">
                <a:moveTo>
                  <a:pt x="32474" y="1441499"/>
                </a:moveTo>
                <a:lnTo>
                  <a:pt x="32474" y="32474"/>
                </a:ln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7"/>
          <p:cNvSpPr/>
          <p:nvPr/>
        </p:nvSpPr>
        <p:spPr>
          <a:xfrm>
            <a:off x="7180952" y="2300671"/>
            <a:ext cx="97790" cy="0"/>
          </a:xfrm>
          <a:custGeom>
            <a:avLst/>
            <a:gdLst/>
            <a:ahLst/>
            <a:cxnLst/>
            <a:rect l="l" t="t" r="r" b="b"/>
            <a:pathLst>
              <a:path w="97790">
                <a:moveTo>
                  <a:pt x="0" y="0"/>
                </a:moveTo>
                <a:lnTo>
                  <a:pt x="97424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8"/>
          <p:cNvSpPr txBox="1"/>
          <p:nvPr/>
        </p:nvSpPr>
        <p:spPr>
          <a:xfrm>
            <a:off x="7955004" y="1759672"/>
            <a:ext cx="1543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C</a:t>
            </a:r>
            <a:endParaRPr sz="1400">
              <a:latin typeface="Arial"/>
              <a:cs typeface="Arial"/>
            </a:endParaRPr>
          </a:p>
        </p:txBody>
      </p:sp>
      <p:sp>
        <p:nvSpPr>
          <p:cNvPr id="43" name="object 39"/>
          <p:cNvSpPr txBox="1"/>
          <p:nvPr/>
        </p:nvSpPr>
        <p:spPr>
          <a:xfrm>
            <a:off x="6824380" y="2812072"/>
            <a:ext cx="1543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C</a:t>
            </a:r>
            <a:endParaRPr sz="1400">
              <a:latin typeface="Arial"/>
              <a:cs typeface="Arial"/>
            </a:endParaRPr>
          </a:p>
        </p:txBody>
      </p:sp>
      <p:sp>
        <p:nvSpPr>
          <p:cNvPr id="44" name="object 40"/>
          <p:cNvSpPr/>
          <p:nvPr/>
        </p:nvSpPr>
        <p:spPr>
          <a:xfrm>
            <a:off x="5788954" y="2414213"/>
            <a:ext cx="252095" cy="1007110"/>
          </a:xfrm>
          <a:custGeom>
            <a:avLst/>
            <a:gdLst/>
            <a:ahLst/>
            <a:cxnLst/>
            <a:rect l="l" t="t" r="r" b="b"/>
            <a:pathLst>
              <a:path w="252095" h="1007110">
                <a:moveTo>
                  <a:pt x="0" y="1006500"/>
                </a:moveTo>
                <a:lnTo>
                  <a:pt x="0" y="251624"/>
                </a:lnTo>
                <a:lnTo>
                  <a:pt x="251624" y="0"/>
                </a:lnTo>
                <a:lnTo>
                  <a:pt x="251624" y="754875"/>
                </a:lnTo>
                <a:lnTo>
                  <a:pt x="0" y="1006500"/>
                </a:lnTo>
                <a:close/>
              </a:path>
            </a:pathLst>
          </a:custGeom>
          <a:solidFill>
            <a:srgbClr val="000000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1"/>
          <p:cNvSpPr/>
          <p:nvPr/>
        </p:nvSpPr>
        <p:spPr>
          <a:xfrm>
            <a:off x="4470379" y="2414213"/>
            <a:ext cx="1570355" cy="252095"/>
          </a:xfrm>
          <a:custGeom>
            <a:avLst/>
            <a:gdLst/>
            <a:ahLst/>
            <a:cxnLst/>
            <a:rect l="l" t="t" r="r" b="b"/>
            <a:pathLst>
              <a:path w="1570354" h="252094">
                <a:moveTo>
                  <a:pt x="1318574" y="251624"/>
                </a:moveTo>
                <a:lnTo>
                  <a:pt x="0" y="251624"/>
                </a:lnTo>
                <a:lnTo>
                  <a:pt x="251624" y="0"/>
                </a:lnTo>
                <a:lnTo>
                  <a:pt x="1570199" y="0"/>
                </a:lnTo>
                <a:lnTo>
                  <a:pt x="1318574" y="251624"/>
                </a:lnTo>
                <a:close/>
              </a:path>
            </a:pathLst>
          </a:custGeom>
          <a:solidFill>
            <a:srgbClr val="FFFFFF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2"/>
          <p:cNvSpPr/>
          <p:nvPr/>
        </p:nvSpPr>
        <p:spPr>
          <a:xfrm>
            <a:off x="4470379" y="2414213"/>
            <a:ext cx="1570355" cy="1007110"/>
          </a:xfrm>
          <a:custGeom>
            <a:avLst/>
            <a:gdLst/>
            <a:ahLst/>
            <a:cxnLst/>
            <a:rect l="l" t="t" r="r" b="b"/>
            <a:pathLst>
              <a:path w="1570354" h="1007110">
                <a:moveTo>
                  <a:pt x="0" y="251624"/>
                </a:moveTo>
                <a:lnTo>
                  <a:pt x="251624" y="0"/>
                </a:lnTo>
                <a:lnTo>
                  <a:pt x="1570199" y="0"/>
                </a:lnTo>
                <a:lnTo>
                  <a:pt x="1570199" y="754875"/>
                </a:lnTo>
                <a:lnTo>
                  <a:pt x="1318574" y="1006500"/>
                </a:lnTo>
                <a:lnTo>
                  <a:pt x="0" y="1006500"/>
                </a:lnTo>
                <a:lnTo>
                  <a:pt x="0" y="251624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3"/>
          <p:cNvSpPr/>
          <p:nvPr/>
        </p:nvSpPr>
        <p:spPr>
          <a:xfrm>
            <a:off x="4470379" y="2414213"/>
            <a:ext cx="1570355" cy="252095"/>
          </a:xfrm>
          <a:custGeom>
            <a:avLst/>
            <a:gdLst/>
            <a:ahLst/>
            <a:cxnLst/>
            <a:rect l="l" t="t" r="r" b="b"/>
            <a:pathLst>
              <a:path w="1570354" h="252094">
                <a:moveTo>
                  <a:pt x="0" y="251624"/>
                </a:moveTo>
                <a:lnTo>
                  <a:pt x="1318574" y="251624"/>
                </a:lnTo>
                <a:lnTo>
                  <a:pt x="15701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4"/>
          <p:cNvSpPr/>
          <p:nvPr/>
        </p:nvSpPr>
        <p:spPr>
          <a:xfrm>
            <a:off x="5788954" y="2665838"/>
            <a:ext cx="0" cy="755015"/>
          </a:xfrm>
          <a:custGeom>
            <a:avLst/>
            <a:gdLst/>
            <a:ahLst/>
            <a:cxnLst/>
            <a:rect l="l" t="t" r="r" b="b"/>
            <a:pathLst>
              <a:path h="755014">
                <a:moveTo>
                  <a:pt x="0" y="0"/>
                </a:moveTo>
                <a:lnTo>
                  <a:pt x="0" y="754875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11560" y="744632"/>
            <a:ext cx="611378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Neural </a:t>
            </a:r>
            <a:r>
              <a:rPr sz="2800" spc="-50" dirty="0">
                <a:latin typeface="Arial"/>
                <a:cs typeface="Arial"/>
              </a:rPr>
              <a:t>Texture </a:t>
            </a:r>
            <a:r>
              <a:rPr sz="2800" spc="-10" dirty="0">
                <a:latin typeface="Arial"/>
                <a:cs typeface="Arial"/>
              </a:rPr>
              <a:t>Synthesis: </a:t>
            </a:r>
            <a:r>
              <a:rPr sz="2800" spc="-5" dirty="0">
                <a:latin typeface="Arial"/>
                <a:cs typeface="Arial"/>
              </a:rPr>
              <a:t>Gram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Matrix</a:t>
            </a:r>
          </a:p>
        </p:txBody>
      </p:sp>
      <p:sp>
        <p:nvSpPr>
          <p:cNvPr id="7" name="object 3"/>
          <p:cNvSpPr/>
          <p:nvPr/>
        </p:nvSpPr>
        <p:spPr>
          <a:xfrm>
            <a:off x="1809682" y="2401595"/>
            <a:ext cx="2038796" cy="12186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 flipH="1">
            <a:off x="3486521" y="3270332"/>
            <a:ext cx="45719" cy="950755"/>
          </a:xfrm>
          <a:custGeom>
            <a:avLst/>
            <a:gdLst/>
            <a:ahLst/>
            <a:cxnLst/>
            <a:rect l="l" t="t" r="r" b="b"/>
            <a:pathLst>
              <a:path h="464819">
                <a:moveTo>
                  <a:pt x="0" y="464399"/>
                </a:moveTo>
                <a:lnTo>
                  <a:pt x="0" y="0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491250" y="3174358"/>
            <a:ext cx="81981" cy="105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915205" y="4368264"/>
            <a:ext cx="3597275" cy="1808187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Each layer of CNN gives </a:t>
            </a:r>
            <a:r>
              <a:rPr sz="1400" dirty="0">
                <a:latin typeface="Arial"/>
                <a:cs typeface="Arial"/>
              </a:rPr>
              <a:t>C x H x W </a:t>
            </a:r>
            <a:r>
              <a:rPr sz="1400" spc="-5" dirty="0">
                <a:latin typeface="Arial"/>
                <a:cs typeface="Arial"/>
              </a:rPr>
              <a:t>tensor of  features; </a:t>
            </a:r>
            <a:r>
              <a:rPr sz="1400" dirty="0">
                <a:latin typeface="Arial"/>
                <a:cs typeface="Arial"/>
              </a:rPr>
              <a:t>H x W </a:t>
            </a:r>
            <a:r>
              <a:rPr sz="1400" spc="-5" dirty="0">
                <a:latin typeface="Arial"/>
                <a:cs typeface="Arial"/>
              </a:rPr>
              <a:t>grid of C-dimensional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 smtClean="0">
                <a:latin typeface="Arial"/>
                <a:cs typeface="Arial"/>
              </a:rPr>
              <a:t>vectors</a:t>
            </a:r>
            <a:endParaRPr lang="en-US" sz="1400" dirty="0" smtClean="0">
              <a:latin typeface="Arial"/>
              <a:cs typeface="Arial"/>
            </a:endParaRPr>
          </a:p>
          <a:p>
            <a:pPr marL="12700" marR="5080">
              <a:lnSpc>
                <a:spcPts val="1650"/>
              </a:lnSpc>
              <a:spcBef>
                <a:spcPts val="180"/>
              </a:spcBef>
            </a:pPr>
            <a:endParaRPr lang="en-US" sz="1400" dirty="0" smtClean="0">
              <a:latin typeface="Arial"/>
              <a:cs typeface="Arial"/>
            </a:endParaRPr>
          </a:p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lang="en-US" sz="1400" spc="-5" dirty="0" smtClean="0">
                <a:latin typeface="Arial"/>
                <a:cs typeface="Arial"/>
              </a:rPr>
              <a:t>Outer product of two C-dimensional </a:t>
            </a:r>
            <a:r>
              <a:rPr lang="en-US" sz="1400" dirty="0" smtClean="0">
                <a:latin typeface="Arial"/>
                <a:cs typeface="Arial"/>
              </a:rPr>
              <a:t>vectors  </a:t>
            </a:r>
            <a:r>
              <a:rPr lang="en-US" sz="1400" spc="-5" dirty="0" smtClean="0">
                <a:latin typeface="Arial"/>
                <a:cs typeface="Arial"/>
              </a:rPr>
              <a:t>gives </a:t>
            </a:r>
            <a:r>
              <a:rPr lang="en-US" sz="1400" dirty="0" smtClean="0">
                <a:latin typeface="Arial"/>
                <a:cs typeface="Arial"/>
              </a:rPr>
              <a:t>C x C matrix measuring</a:t>
            </a:r>
            <a:r>
              <a:rPr lang="en-US" sz="1400" spc="-120" dirty="0" smtClean="0">
                <a:latin typeface="Arial"/>
                <a:cs typeface="Arial"/>
              </a:rPr>
              <a:t> </a:t>
            </a:r>
            <a:r>
              <a:rPr lang="en-US" sz="1400" dirty="0" smtClean="0">
                <a:latin typeface="Arial"/>
                <a:cs typeface="Arial"/>
              </a:rPr>
              <a:t>co-occurrence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lang="en-US" sz="1350" dirty="0" smtClean="0">
              <a:latin typeface="Times New Roman"/>
              <a:cs typeface="Times New Roman"/>
            </a:endParaRPr>
          </a:p>
          <a:p>
            <a:pPr marL="12700">
              <a:lnSpc>
                <a:spcPts val="1664"/>
              </a:lnSpc>
            </a:pPr>
            <a:r>
              <a:rPr lang="en-US" sz="1400" spc="-5" dirty="0" smtClean="0">
                <a:latin typeface="Arial"/>
                <a:cs typeface="Arial"/>
              </a:rPr>
              <a:t>Average over all HW pairs of </a:t>
            </a:r>
            <a:r>
              <a:rPr lang="en-US" sz="1400" dirty="0" smtClean="0">
                <a:latin typeface="Arial"/>
                <a:cs typeface="Arial"/>
              </a:rPr>
              <a:t>vectors,</a:t>
            </a:r>
            <a:r>
              <a:rPr lang="en-US" sz="1400" spc="-65" dirty="0" smtClean="0">
                <a:latin typeface="Arial"/>
                <a:cs typeface="Arial"/>
              </a:rPr>
              <a:t> </a:t>
            </a:r>
            <a:r>
              <a:rPr lang="en-US" sz="1400" spc="-5" dirty="0" smtClean="0">
                <a:latin typeface="Arial"/>
                <a:cs typeface="Arial"/>
              </a:rPr>
              <a:t>giving</a:t>
            </a:r>
            <a:endParaRPr lang="en-US" sz="1400" dirty="0" smtClean="0">
              <a:latin typeface="Arial"/>
              <a:cs typeface="Arial"/>
            </a:endParaRPr>
          </a:p>
          <a:p>
            <a:pPr marL="12700">
              <a:lnSpc>
                <a:spcPts val="1664"/>
              </a:lnSpc>
            </a:pPr>
            <a:r>
              <a:rPr lang="en-US" sz="1400" b="1" spc="-5" dirty="0" smtClean="0">
                <a:latin typeface="Arial"/>
                <a:cs typeface="Arial"/>
              </a:rPr>
              <a:t>Gram matrix </a:t>
            </a:r>
            <a:r>
              <a:rPr lang="en-US" sz="1400" spc="-5" dirty="0" smtClean="0">
                <a:latin typeface="Arial"/>
                <a:cs typeface="Arial"/>
              </a:rPr>
              <a:t>of </a:t>
            </a:r>
            <a:r>
              <a:rPr lang="en-US" sz="1400" dirty="0" smtClean="0">
                <a:latin typeface="Arial"/>
                <a:cs typeface="Arial"/>
              </a:rPr>
              <a:t>shape C x</a:t>
            </a:r>
            <a:r>
              <a:rPr lang="en-US" sz="1400" spc="-25" dirty="0" smtClean="0">
                <a:latin typeface="Arial"/>
                <a:cs typeface="Arial"/>
              </a:rPr>
              <a:t> </a:t>
            </a:r>
            <a:r>
              <a:rPr lang="en-US" sz="1400" dirty="0" smtClean="0">
                <a:latin typeface="Arial"/>
                <a:cs typeface="Arial"/>
              </a:rPr>
              <a:t>C</a:t>
            </a:r>
          </a:p>
        </p:txBody>
      </p:sp>
      <p:sp>
        <p:nvSpPr>
          <p:cNvPr id="11" name="object 7"/>
          <p:cNvSpPr/>
          <p:nvPr/>
        </p:nvSpPr>
        <p:spPr>
          <a:xfrm>
            <a:off x="154980" y="2414209"/>
            <a:ext cx="1532648" cy="11494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 txBox="1"/>
          <p:nvPr/>
        </p:nvSpPr>
        <p:spPr>
          <a:xfrm>
            <a:off x="319155" y="3582186"/>
            <a:ext cx="1193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u="sng" spc="-5" dirty="0">
                <a:solidFill>
                  <a:srgbClr val="666666"/>
                </a:solidFill>
                <a:uFill>
                  <a:solidFill>
                    <a:srgbClr val="666666"/>
                  </a:solidFill>
                </a:uFill>
                <a:latin typeface="Arial"/>
                <a:cs typeface="Arial"/>
              </a:rPr>
              <a:t>This image</a:t>
            </a:r>
            <a:r>
              <a:rPr sz="600" spc="-5" dirty="0">
                <a:solidFill>
                  <a:srgbClr val="666666"/>
                </a:solidFill>
                <a:latin typeface="Arial"/>
                <a:cs typeface="Arial"/>
              </a:rPr>
              <a:t> is in the public</a:t>
            </a:r>
            <a:r>
              <a:rPr sz="600" spc="-60" dirty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sz="600" spc="-5" dirty="0">
                <a:solidFill>
                  <a:srgbClr val="666666"/>
                </a:solidFill>
                <a:latin typeface="Arial"/>
                <a:cs typeface="Arial"/>
              </a:rPr>
              <a:t>domain.</a:t>
            </a:r>
            <a:endParaRPr sz="600">
              <a:latin typeface="Arial"/>
              <a:cs typeface="Arial"/>
            </a:endParaRPr>
          </a:p>
        </p:txBody>
      </p:sp>
      <p:sp>
        <p:nvSpPr>
          <p:cNvPr id="13" name="object 9"/>
          <p:cNvSpPr txBox="1"/>
          <p:nvPr/>
        </p:nvSpPr>
        <p:spPr>
          <a:xfrm>
            <a:off x="5940155" y="3309647"/>
            <a:ext cx="1543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w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6092580" y="2717772"/>
            <a:ext cx="1543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H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5145054" y="2176896"/>
            <a:ext cx="1543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C</a:t>
            </a:r>
            <a:endParaRPr sz="1400">
              <a:latin typeface="Arial"/>
              <a:cs typeface="Arial"/>
            </a:endParaRPr>
          </a:p>
        </p:txBody>
      </p:sp>
      <p:sp>
        <p:nvSpPr>
          <p:cNvPr id="44" name="object 40"/>
          <p:cNvSpPr/>
          <p:nvPr/>
        </p:nvSpPr>
        <p:spPr>
          <a:xfrm>
            <a:off x="5796136" y="2414213"/>
            <a:ext cx="252095" cy="1007110"/>
          </a:xfrm>
          <a:custGeom>
            <a:avLst/>
            <a:gdLst/>
            <a:ahLst/>
            <a:cxnLst/>
            <a:rect l="l" t="t" r="r" b="b"/>
            <a:pathLst>
              <a:path w="252095" h="1007110">
                <a:moveTo>
                  <a:pt x="0" y="1006500"/>
                </a:moveTo>
                <a:lnTo>
                  <a:pt x="0" y="251624"/>
                </a:lnTo>
                <a:lnTo>
                  <a:pt x="251624" y="0"/>
                </a:lnTo>
                <a:lnTo>
                  <a:pt x="251624" y="754875"/>
                </a:lnTo>
                <a:lnTo>
                  <a:pt x="0" y="1006500"/>
                </a:lnTo>
                <a:close/>
              </a:path>
            </a:pathLst>
          </a:custGeom>
          <a:solidFill>
            <a:srgbClr val="000000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1"/>
          <p:cNvSpPr/>
          <p:nvPr/>
        </p:nvSpPr>
        <p:spPr>
          <a:xfrm>
            <a:off x="4470379" y="2414213"/>
            <a:ext cx="1570355" cy="252095"/>
          </a:xfrm>
          <a:custGeom>
            <a:avLst/>
            <a:gdLst/>
            <a:ahLst/>
            <a:cxnLst/>
            <a:rect l="l" t="t" r="r" b="b"/>
            <a:pathLst>
              <a:path w="1570354" h="252094">
                <a:moveTo>
                  <a:pt x="1318574" y="251624"/>
                </a:moveTo>
                <a:lnTo>
                  <a:pt x="0" y="251624"/>
                </a:lnTo>
                <a:lnTo>
                  <a:pt x="251624" y="0"/>
                </a:lnTo>
                <a:lnTo>
                  <a:pt x="1570199" y="0"/>
                </a:lnTo>
                <a:lnTo>
                  <a:pt x="1318574" y="251624"/>
                </a:lnTo>
                <a:close/>
              </a:path>
            </a:pathLst>
          </a:custGeom>
          <a:solidFill>
            <a:srgbClr val="FFFFFF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2"/>
          <p:cNvSpPr/>
          <p:nvPr/>
        </p:nvSpPr>
        <p:spPr>
          <a:xfrm>
            <a:off x="4470379" y="2414213"/>
            <a:ext cx="1570355" cy="1007110"/>
          </a:xfrm>
          <a:custGeom>
            <a:avLst/>
            <a:gdLst/>
            <a:ahLst/>
            <a:cxnLst/>
            <a:rect l="l" t="t" r="r" b="b"/>
            <a:pathLst>
              <a:path w="1570354" h="1007110">
                <a:moveTo>
                  <a:pt x="0" y="251624"/>
                </a:moveTo>
                <a:lnTo>
                  <a:pt x="251624" y="0"/>
                </a:lnTo>
                <a:lnTo>
                  <a:pt x="1570199" y="0"/>
                </a:lnTo>
                <a:lnTo>
                  <a:pt x="1570199" y="754875"/>
                </a:lnTo>
                <a:lnTo>
                  <a:pt x="1318574" y="1006500"/>
                </a:lnTo>
                <a:lnTo>
                  <a:pt x="0" y="1006500"/>
                </a:lnTo>
                <a:lnTo>
                  <a:pt x="0" y="251624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3"/>
          <p:cNvSpPr/>
          <p:nvPr/>
        </p:nvSpPr>
        <p:spPr>
          <a:xfrm>
            <a:off x="4470379" y="2414213"/>
            <a:ext cx="1570355" cy="252095"/>
          </a:xfrm>
          <a:custGeom>
            <a:avLst/>
            <a:gdLst/>
            <a:ahLst/>
            <a:cxnLst/>
            <a:rect l="l" t="t" r="r" b="b"/>
            <a:pathLst>
              <a:path w="1570354" h="252094">
                <a:moveTo>
                  <a:pt x="0" y="251624"/>
                </a:moveTo>
                <a:lnTo>
                  <a:pt x="1318574" y="251624"/>
                </a:lnTo>
                <a:lnTo>
                  <a:pt x="15701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4"/>
          <p:cNvSpPr/>
          <p:nvPr/>
        </p:nvSpPr>
        <p:spPr>
          <a:xfrm>
            <a:off x="5788954" y="2665838"/>
            <a:ext cx="0" cy="755015"/>
          </a:xfrm>
          <a:custGeom>
            <a:avLst/>
            <a:gdLst/>
            <a:ahLst/>
            <a:cxnLst/>
            <a:rect l="l" t="t" r="r" b="b"/>
            <a:pathLst>
              <a:path h="755014">
                <a:moveTo>
                  <a:pt x="0" y="0"/>
                </a:moveTo>
                <a:lnTo>
                  <a:pt x="0" y="754875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24"/>
          <p:cNvSpPr/>
          <p:nvPr/>
        </p:nvSpPr>
        <p:spPr>
          <a:xfrm>
            <a:off x="7356827" y="2242096"/>
            <a:ext cx="1417320" cy="1436370"/>
          </a:xfrm>
          <a:custGeom>
            <a:avLst/>
            <a:gdLst/>
            <a:ahLst/>
            <a:cxnLst/>
            <a:rect l="l" t="t" r="r" b="b"/>
            <a:pathLst>
              <a:path w="1417320" h="1436370">
                <a:moveTo>
                  <a:pt x="0" y="0"/>
                </a:moveTo>
                <a:lnTo>
                  <a:pt x="1417199" y="0"/>
                </a:lnTo>
                <a:lnTo>
                  <a:pt x="1417199" y="1436099"/>
                </a:lnTo>
                <a:lnTo>
                  <a:pt x="0" y="1436099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5"/>
          <p:cNvSpPr/>
          <p:nvPr/>
        </p:nvSpPr>
        <p:spPr>
          <a:xfrm>
            <a:off x="7356827" y="2242096"/>
            <a:ext cx="1417320" cy="1436370"/>
          </a:xfrm>
          <a:custGeom>
            <a:avLst/>
            <a:gdLst/>
            <a:ahLst/>
            <a:cxnLst/>
            <a:rect l="l" t="t" r="r" b="b"/>
            <a:pathLst>
              <a:path w="1417320" h="1436370">
                <a:moveTo>
                  <a:pt x="0" y="0"/>
                </a:moveTo>
                <a:lnTo>
                  <a:pt x="1417199" y="0"/>
                </a:lnTo>
                <a:lnTo>
                  <a:pt x="1417199" y="1436099"/>
                </a:lnTo>
                <a:lnTo>
                  <a:pt x="0" y="14360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11560" y="744632"/>
            <a:ext cx="611378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Neural </a:t>
            </a:r>
            <a:r>
              <a:rPr sz="2800" spc="-50" dirty="0">
                <a:latin typeface="Arial"/>
                <a:cs typeface="Arial"/>
              </a:rPr>
              <a:t>Texture </a:t>
            </a:r>
            <a:r>
              <a:rPr sz="2800" spc="-10" dirty="0">
                <a:latin typeface="Arial"/>
                <a:cs typeface="Arial"/>
              </a:rPr>
              <a:t>Synthesis: </a:t>
            </a:r>
            <a:r>
              <a:rPr sz="2800" spc="-5" dirty="0">
                <a:latin typeface="Arial"/>
                <a:cs typeface="Arial"/>
              </a:rPr>
              <a:t>Gram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Matrix</a:t>
            </a:r>
          </a:p>
        </p:txBody>
      </p:sp>
      <p:sp>
        <p:nvSpPr>
          <p:cNvPr id="7" name="object 3"/>
          <p:cNvSpPr/>
          <p:nvPr/>
        </p:nvSpPr>
        <p:spPr>
          <a:xfrm>
            <a:off x="1809682" y="2401595"/>
            <a:ext cx="2038796" cy="12186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 flipH="1">
            <a:off x="3486521" y="3270332"/>
            <a:ext cx="45719" cy="950755"/>
          </a:xfrm>
          <a:custGeom>
            <a:avLst/>
            <a:gdLst/>
            <a:ahLst/>
            <a:cxnLst/>
            <a:rect l="l" t="t" r="r" b="b"/>
            <a:pathLst>
              <a:path h="464819">
                <a:moveTo>
                  <a:pt x="0" y="464399"/>
                </a:moveTo>
                <a:lnTo>
                  <a:pt x="0" y="0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491250" y="3174358"/>
            <a:ext cx="81981" cy="105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915205" y="4368264"/>
            <a:ext cx="3597275" cy="1808187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Each layer of CNN gives </a:t>
            </a:r>
            <a:r>
              <a:rPr sz="1400" dirty="0">
                <a:latin typeface="Arial"/>
                <a:cs typeface="Arial"/>
              </a:rPr>
              <a:t>C x H x W </a:t>
            </a:r>
            <a:r>
              <a:rPr sz="1400" spc="-5" dirty="0">
                <a:latin typeface="Arial"/>
                <a:cs typeface="Arial"/>
              </a:rPr>
              <a:t>tensor of  features; </a:t>
            </a:r>
            <a:r>
              <a:rPr sz="1400" dirty="0">
                <a:latin typeface="Arial"/>
                <a:cs typeface="Arial"/>
              </a:rPr>
              <a:t>H x W </a:t>
            </a:r>
            <a:r>
              <a:rPr sz="1400" spc="-5" dirty="0">
                <a:latin typeface="Arial"/>
                <a:cs typeface="Arial"/>
              </a:rPr>
              <a:t>grid of C-dimensional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 smtClean="0">
                <a:latin typeface="Arial"/>
                <a:cs typeface="Arial"/>
              </a:rPr>
              <a:t>vectors</a:t>
            </a:r>
            <a:endParaRPr lang="en-US" sz="1400" dirty="0" smtClean="0">
              <a:latin typeface="Arial"/>
              <a:cs typeface="Arial"/>
            </a:endParaRPr>
          </a:p>
          <a:p>
            <a:pPr marL="12700" marR="5080">
              <a:lnSpc>
                <a:spcPts val="1650"/>
              </a:lnSpc>
              <a:spcBef>
                <a:spcPts val="180"/>
              </a:spcBef>
            </a:pPr>
            <a:endParaRPr lang="en-US" sz="1400" dirty="0" smtClean="0">
              <a:latin typeface="Arial"/>
              <a:cs typeface="Arial"/>
            </a:endParaRPr>
          </a:p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lang="en-US" sz="1400" spc="-5" dirty="0" smtClean="0">
                <a:latin typeface="Arial"/>
                <a:cs typeface="Arial"/>
              </a:rPr>
              <a:t>Outer product of two C-dimensional </a:t>
            </a:r>
            <a:r>
              <a:rPr lang="en-US" sz="1400" dirty="0" smtClean="0">
                <a:latin typeface="Arial"/>
                <a:cs typeface="Arial"/>
              </a:rPr>
              <a:t>vectors  </a:t>
            </a:r>
            <a:r>
              <a:rPr lang="en-US" sz="1400" spc="-5" dirty="0" smtClean="0">
                <a:latin typeface="Arial"/>
                <a:cs typeface="Arial"/>
              </a:rPr>
              <a:t>gives </a:t>
            </a:r>
            <a:r>
              <a:rPr lang="en-US" sz="1400" dirty="0" smtClean="0">
                <a:latin typeface="Arial"/>
                <a:cs typeface="Arial"/>
              </a:rPr>
              <a:t>C x C matrix measuring</a:t>
            </a:r>
            <a:r>
              <a:rPr lang="en-US" sz="1400" spc="-120" dirty="0" smtClean="0">
                <a:latin typeface="Arial"/>
                <a:cs typeface="Arial"/>
              </a:rPr>
              <a:t> </a:t>
            </a:r>
            <a:r>
              <a:rPr lang="en-US" sz="1400" dirty="0" smtClean="0">
                <a:latin typeface="Arial"/>
                <a:cs typeface="Arial"/>
              </a:rPr>
              <a:t>co-occurrence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lang="en-US" sz="1350" dirty="0" smtClean="0">
              <a:latin typeface="Times New Roman"/>
              <a:cs typeface="Times New Roman"/>
            </a:endParaRPr>
          </a:p>
          <a:p>
            <a:pPr marL="12700">
              <a:lnSpc>
                <a:spcPts val="1664"/>
              </a:lnSpc>
            </a:pPr>
            <a:r>
              <a:rPr lang="en-US" sz="1400" spc="-5" dirty="0" smtClean="0">
                <a:latin typeface="Arial"/>
                <a:cs typeface="Arial"/>
              </a:rPr>
              <a:t>Average over all HW pairs of </a:t>
            </a:r>
            <a:r>
              <a:rPr lang="en-US" sz="1400" dirty="0" smtClean="0">
                <a:latin typeface="Arial"/>
                <a:cs typeface="Arial"/>
              </a:rPr>
              <a:t>vectors,</a:t>
            </a:r>
            <a:r>
              <a:rPr lang="en-US" sz="1400" spc="-65" dirty="0" smtClean="0">
                <a:latin typeface="Arial"/>
                <a:cs typeface="Arial"/>
              </a:rPr>
              <a:t> </a:t>
            </a:r>
            <a:r>
              <a:rPr lang="en-US" sz="1400" spc="-5" dirty="0" smtClean="0">
                <a:latin typeface="Arial"/>
                <a:cs typeface="Arial"/>
              </a:rPr>
              <a:t>giving</a:t>
            </a:r>
            <a:endParaRPr lang="en-US" sz="1400" dirty="0" smtClean="0">
              <a:latin typeface="Arial"/>
              <a:cs typeface="Arial"/>
            </a:endParaRPr>
          </a:p>
          <a:p>
            <a:pPr marL="12700">
              <a:lnSpc>
                <a:spcPts val="1664"/>
              </a:lnSpc>
            </a:pPr>
            <a:r>
              <a:rPr lang="en-US" sz="1400" b="1" spc="-5" dirty="0" smtClean="0">
                <a:latin typeface="Arial"/>
                <a:cs typeface="Arial"/>
              </a:rPr>
              <a:t>Gram matrix </a:t>
            </a:r>
            <a:r>
              <a:rPr lang="en-US" sz="1400" spc="-5" dirty="0" smtClean="0">
                <a:latin typeface="Arial"/>
                <a:cs typeface="Arial"/>
              </a:rPr>
              <a:t>of </a:t>
            </a:r>
            <a:r>
              <a:rPr lang="en-US" sz="1400" dirty="0" smtClean="0">
                <a:latin typeface="Arial"/>
                <a:cs typeface="Arial"/>
              </a:rPr>
              <a:t>shape C x</a:t>
            </a:r>
            <a:r>
              <a:rPr lang="en-US" sz="1400" spc="-25" dirty="0" smtClean="0">
                <a:latin typeface="Arial"/>
                <a:cs typeface="Arial"/>
              </a:rPr>
              <a:t> </a:t>
            </a:r>
            <a:r>
              <a:rPr lang="en-US" sz="1400" dirty="0" smtClean="0">
                <a:latin typeface="Arial"/>
                <a:cs typeface="Arial"/>
              </a:rPr>
              <a:t>C</a:t>
            </a:r>
          </a:p>
        </p:txBody>
      </p:sp>
      <p:sp>
        <p:nvSpPr>
          <p:cNvPr id="11" name="object 7"/>
          <p:cNvSpPr/>
          <p:nvPr/>
        </p:nvSpPr>
        <p:spPr>
          <a:xfrm>
            <a:off x="154980" y="2414209"/>
            <a:ext cx="1532648" cy="11494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 txBox="1"/>
          <p:nvPr/>
        </p:nvSpPr>
        <p:spPr>
          <a:xfrm>
            <a:off x="319155" y="3582186"/>
            <a:ext cx="1193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u="sng" spc="-5" dirty="0">
                <a:solidFill>
                  <a:srgbClr val="666666"/>
                </a:solidFill>
                <a:uFill>
                  <a:solidFill>
                    <a:srgbClr val="666666"/>
                  </a:solidFill>
                </a:uFill>
                <a:latin typeface="Arial"/>
                <a:cs typeface="Arial"/>
              </a:rPr>
              <a:t>This image</a:t>
            </a:r>
            <a:r>
              <a:rPr sz="600" spc="-5" dirty="0">
                <a:solidFill>
                  <a:srgbClr val="666666"/>
                </a:solidFill>
                <a:latin typeface="Arial"/>
                <a:cs typeface="Arial"/>
              </a:rPr>
              <a:t> is in the public</a:t>
            </a:r>
            <a:r>
              <a:rPr sz="600" spc="-60" dirty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sz="600" spc="-5" dirty="0">
                <a:solidFill>
                  <a:srgbClr val="666666"/>
                </a:solidFill>
                <a:latin typeface="Arial"/>
                <a:cs typeface="Arial"/>
              </a:rPr>
              <a:t>domain.</a:t>
            </a:r>
            <a:endParaRPr sz="600">
              <a:latin typeface="Arial"/>
              <a:cs typeface="Arial"/>
            </a:endParaRPr>
          </a:p>
        </p:txBody>
      </p:sp>
      <p:sp>
        <p:nvSpPr>
          <p:cNvPr id="13" name="object 9"/>
          <p:cNvSpPr txBox="1"/>
          <p:nvPr/>
        </p:nvSpPr>
        <p:spPr>
          <a:xfrm>
            <a:off x="5940155" y="3309647"/>
            <a:ext cx="1543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w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6092580" y="2717772"/>
            <a:ext cx="1543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H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5145054" y="2176896"/>
            <a:ext cx="1543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C</a:t>
            </a:r>
            <a:endParaRPr sz="1400">
              <a:latin typeface="Arial"/>
              <a:cs typeface="Arial"/>
            </a:endParaRPr>
          </a:p>
        </p:txBody>
      </p:sp>
      <p:sp>
        <p:nvSpPr>
          <p:cNvPr id="44" name="object 40"/>
          <p:cNvSpPr/>
          <p:nvPr/>
        </p:nvSpPr>
        <p:spPr>
          <a:xfrm>
            <a:off x="5796136" y="2414213"/>
            <a:ext cx="252095" cy="1007110"/>
          </a:xfrm>
          <a:custGeom>
            <a:avLst/>
            <a:gdLst/>
            <a:ahLst/>
            <a:cxnLst/>
            <a:rect l="l" t="t" r="r" b="b"/>
            <a:pathLst>
              <a:path w="252095" h="1007110">
                <a:moveTo>
                  <a:pt x="0" y="1006500"/>
                </a:moveTo>
                <a:lnTo>
                  <a:pt x="0" y="251624"/>
                </a:lnTo>
                <a:lnTo>
                  <a:pt x="251624" y="0"/>
                </a:lnTo>
                <a:lnTo>
                  <a:pt x="251624" y="754875"/>
                </a:lnTo>
                <a:lnTo>
                  <a:pt x="0" y="1006500"/>
                </a:lnTo>
                <a:close/>
              </a:path>
            </a:pathLst>
          </a:custGeom>
          <a:solidFill>
            <a:srgbClr val="000000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1"/>
          <p:cNvSpPr/>
          <p:nvPr/>
        </p:nvSpPr>
        <p:spPr>
          <a:xfrm>
            <a:off x="4470379" y="2414213"/>
            <a:ext cx="1570355" cy="252095"/>
          </a:xfrm>
          <a:custGeom>
            <a:avLst/>
            <a:gdLst/>
            <a:ahLst/>
            <a:cxnLst/>
            <a:rect l="l" t="t" r="r" b="b"/>
            <a:pathLst>
              <a:path w="1570354" h="252094">
                <a:moveTo>
                  <a:pt x="1318574" y="251624"/>
                </a:moveTo>
                <a:lnTo>
                  <a:pt x="0" y="251624"/>
                </a:lnTo>
                <a:lnTo>
                  <a:pt x="251624" y="0"/>
                </a:lnTo>
                <a:lnTo>
                  <a:pt x="1570199" y="0"/>
                </a:lnTo>
                <a:lnTo>
                  <a:pt x="1318574" y="251624"/>
                </a:lnTo>
                <a:close/>
              </a:path>
            </a:pathLst>
          </a:custGeom>
          <a:solidFill>
            <a:srgbClr val="FFFFFF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2"/>
          <p:cNvSpPr/>
          <p:nvPr/>
        </p:nvSpPr>
        <p:spPr>
          <a:xfrm>
            <a:off x="4470379" y="2414213"/>
            <a:ext cx="1570355" cy="1007110"/>
          </a:xfrm>
          <a:custGeom>
            <a:avLst/>
            <a:gdLst/>
            <a:ahLst/>
            <a:cxnLst/>
            <a:rect l="l" t="t" r="r" b="b"/>
            <a:pathLst>
              <a:path w="1570354" h="1007110">
                <a:moveTo>
                  <a:pt x="0" y="251624"/>
                </a:moveTo>
                <a:lnTo>
                  <a:pt x="251624" y="0"/>
                </a:lnTo>
                <a:lnTo>
                  <a:pt x="1570199" y="0"/>
                </a:lnTo>
                <a:lnTo>
                  <a:pt x="1570199" y="754875"/>
                </a:lnTo>
                <a:lnTo>
                  <a:pt x="1318574" y="1006500"/>
                </a:lnTo>
                <a:lnTo>
                  <a:pt x="0" y="1006500"/>
                </a:lnTo>
                <a:lnTo>
                  <a:pt x="0" y="251624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3"/>
          <p:cNvSpPr/>
          <p:nvPr/>
        </p:nvSpPr>
        <p:spPr>
          <a:xfrm>
            <a:off x="4470379" y="2414213"/>
            <a:ext cx="1570355" cy="252095"/>
          </a:xfrm>
          <a:custGeom>
            <a:avLst/>
            <a:gdLst/>
            <a:ahLst/>
            <a:cxnLst/>
            <a:rect l="l" t="t" r="r" b="b"/>
            <a:pathLst>
              <a:path w="1570354" h="252094">
                <a:moveTo>
                  <a:pt x="0" y="251624"/>
                </a:moveTo>
                <a:lnTo>
                  <a:pt x="1318574" y="251624"/>
                </a:lnTo>
                <a:lnTo>
                  <a:pt x="15701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4"/>
          <p:cNvSpPr/>
          <p:nvPr/>
        </p:nvSpPr>
        <p:spPr>
          <a:xfrm>
            <a:off x="5788954" y="2665838"/>
            <a:ext cx="0" cy="755015"/>
          </a:xfrm>
          <a:custGeom>
            <a:avLst/>
            <a:gdLst/>
            <a:ahLst/>
            <a:cxnLst/>
            <a:rect l="l" t="t" r="r" b="b"/>
            <a:pathLst>
              <a:path h="755014">
                <a:moveTo>
                  <a:pt x="0" y="0"/>
                </a:moveTo>
                <a:lnTo>
                  <a:pt x="0" y="754875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24"/>
          <p:cNvSpPr/>
          <p:nvPr/>
        </p:nvSpPr>
        <p:spPr>
          <a:xfrm>
            <a:off x="7356827" y="2242096"/>
            <a:ext cx="1417320" cy="1436370"/>
          </a:xfrm>
          <a:custGeom>
            <a:avLst/>
            <a:gdLst/>
            <a:ahLst/>
            <a:cxnLst/>
            <a:rect l="l" t="t" r="r" b="b"/>
            <a:pathLst>
              <a:path w="1417320" h="1436370">
                <a:moveTo>
                  <a:pt x="0" y="0"/>
                </a:moveTo>
                <a:lnTo>
                  <a:pt x="1417199" y="0"/>
                </a:lnTo>
                <a:lnTo>
                  <a:pt x="1417199" y="1436099"/>
                </a:lnTo>
                <a:lnTo>
                  <a:pt x="0" y="1436099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5"/>
          <p:cNvSpPr/>
          <p:nvPr/>
        </p:nvSpPr>
        <p:spPr>
          <a:xfrm>
            <a:off x="7356827" y="2242096"/>
            <a:ext cx="1417320" cy="1436370"/>
          </a:xfrm>
          <a:custGeom>
            <a:avLst/>
            <a:gdLst/>
            <a:ahLst/>
            <a:cxnLst/>
            <a:rect l="l" t="t" r="r" b="b"/>
            <a:pathLst>
              <a:path w="1417320" h="1436370">
                <a:moveTo>
                  <a:pt x="0" y="0"/>
                </a:moveTo>
                <a:lnTo>
                  <a:pt x="1417199" y="0"/>
                </a:lnTo>
                <a:lnTo>
                  <a:pt x="1417199" y="1436099"/>
                </a:lnTo>
                <a:lnTo>
                  <a:pt x="0" y="14360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2"/>
          <p:cNvSpPr txBox="1"/>
          <p:nvPr/>
        </p:nvSpPr>
        <p:spPr>
          <a:xfrm>
            <a:off x="5508104" y="4581708"/>
            <a:ext cx="3486586" cy="215444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114800" indent="-4114800">
              <a:lnSpc>
                <a:spcPts val="1530"/>
              </a:lnSpc>
            </a:pPr>
            <a:r>
              <a:rPr sz="1400" spc="-10" dirty="0" smtClean="0">
                <a:latin typeface="Arial"/>
                <a:cs typeface="Arial"/>
              </a:rPr>
              <a:t>Efficient </a:t>
            </a:r>
            <a:r>
              <a:rPr sz="1400" spc="-5" dirty="0">
                <a:latin typeface="Arial"/>
                <a:cs typeface="Arial"/>
              </a:rPr>
              <a:t>to </a:t>
            </a:r>
            <a:r>
              <a:rPr sz="1400" dirty="0">
                <a:latin typeface="Arial"/>
                <a:cs typeface="Arial"/>
              </a:rPr>
              <a:t>compute; reshape </a:t>
            </a:r>
            <a:r>
              <a:rPr sz="1400" spc="-5" dirty="0">
                <a:latin typeface="Arial"/>
                <a:cs typeface="Arial"/>
              </a:rPr>
              <a:t>features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from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22" name="object 23"/>
          <p:cNvSpPr txBox="1"/>
          <p:nvPr/>
        </p:nvSpPr>
        <p:spPr>
          <a:xfrm>
            <a:off x="5477121" y="5003388"/>
            <a:ext cx="18351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C x H x W </a:t>
            </a:r>
            <a:r>
              <a:rPr sz="1400" spc="-5" dirty="0">
                <a:latin typeface="Arial"/>
                <a:cs typeface="Arial"/>
              </a:rPr>
              <a:t>to =C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HW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24"/>
          <p:cNvSpPr txBox="1"/>
          <p:nvPr/>
        </p:nvSpPr>
        <p:spPr>
          <a:xfrm>
            <a:off x="5451721" y="5422488"/>
            <a:ext cx="18326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then </a:t>
            </a:r>
            <a:r>
              <a:rPr sz="1400" dirty="0">
                <a:latin typeface="Arial"/>
                <a:cs typeface="Arial"/>
              </a:rPr>
              <a:t>compute G =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FF</a:t>
            </a:r>
            <a:r>
              <a:rPr sz="1350" spc="7" baseline="30864" dirty="0">
                <a:latin typeface="Arial"/>
                <a:cs typeface="Arial"/>
              </a:rPr>
              <a:t>T</a:t>
            </a:r>
            <a:endParaRPr sz="1350" baseline="30864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71600" y="600616"/>
            <a:ext cx="39668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Neural </a:t>
            </a:r>
            <a:r>
              <a:rPr sz="2800" spc="-50" dirty="0">
                <a:latin typeface="Arial"/>
                <a:cs typeface="Arial"/>
              </a:rPr>
              <a:t>Texture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Synthesis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3440903" y="1850328"/>
            <a:ext cx="5579171" cy="37119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168346" y="1709199"/>
            <a:ext cx="3412490" cy="1623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9259" indent="-366395" algn="just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429895" algn="l"/>
              </a:tabLst>
            </a:pPr>
            <a:r>
              <a:rPr sz="1300" spc="-5" dirty="0">
                <a:latin typeface="Arial"/>
                <a:cs typeface="Arial"/>
              </a:rPr>
              <a:t>Pretrain </a:t>
            </a:r>
            <a:r>
              <a:rPr sz="1300" dirty="0">
                <a:latin typeface="Arial"/>
                <a:cs typeface="Arial"/>
              </a:rPr>
              <a:t>a </a:t>
            </a:r>
            <a:r>
              <a:rPr sz="1300" spc="-5" dirty="0">
                <a:latin typeface="Arial"/>
                <a:cs typeface="Arial"/>
              </a:rPr>
              <a:t>CNN on ImageNet</a:t>
            </a:r>
            <a:r>
              <a:rPr sz="1300" spc="-6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(VGG-19)</a:t>
            </a:r>
            <a:endParaRPr sz="1300">
              <a:latin typeface="Arial"/>
              <a:cs typeface="Arial"/>
            </a:endParaRPr>
          </a:p>
          <a:p>
            <a:pPr marL="429259" marR="68580" indent="-366395" algn="just">
              <a:lnSpc>
                <a:spcPct val="101000"/>
              </a:lnSpc>
              <a:buAutoNum type="arabicPeriod"/>
              <a:tabLst>
                <a:tab pos="429895" algn="l"/>
              </a:tabLst>
            </a:pPr>
            <a:r>
              <a:rPr sz="1300" spc="-5" dirty="0">
                <a:latin typeface="Arial"/>
                <a:cs typeface="Arial"/>
              </a:rPr>
              <a:t>Run input texture forward through CNN,  </a:t>
            </a:r>
            <a:r>
              <a:rPr sz="1300" dirty="0">
                <a:latin typeface="Arial"/>
                <a:cs typeface="Arial"/>
              </a:rPr>
              <a:t>record </a:t>
            </a:r>
            <a:r>
              <a:rPr sz="1300" spc="-5" dirty="0">
                <a:latin typeface="Arial"/>
                <a:cs typeface="Arial"/>
              </a:rPr>
              <a:t>activations on every layer; layer </a:t>
            </a:r>
            <a:r>
              <a:rPr sz="1300" dirty="0">
                <a:latin typeface="Arial"/>
                <a:cs typeface="Arial"/>
              </a:rPr>
              <a:t>i  </a:t>
            </a:r>
            <a:r>
              <a:rPr sz="1300" spc="-5" dirty="0">
                <a:latin typeface="Arial"/>
                <a:cs typeface="Arial"/>
              </a:rPr>
              <a:t>gives feature </a:t>
            </a:r>
            <a:r>
              <a:rPr sz="1300" dirty="0">
                <a:latin typeface="Arial"/>
                <a:cs typeface="Arial"/>
              </a:rPr>
              <a:t>map </a:t>
            </a:r>
            <a:r>
              <a:rPr sz="1300" spc="-5" dirty="0">
                <a:latin typeface="Arial"/>
                <a:cs typeface="Arial"/>
              </a:rPr>
              <a:t>of </a:t>
            </a:r>
            <a:r>
              <a:rPr sz="1300" dirty="0">
                <a:latin typeface="Arial"/>
                <a:cs typeface="Arial"/>
              </a:rPr>
              <a:t>shape </a:t>
            </a:r>
            <a:r>
              <a:rPr sz="1300" spc="5" dirty="0">
                <a:latin typeface="Arial"/>
                <a:cs typeface="Arial"/>
              </a:rPr>
              <a:t>C</a:t>
            </a:r>
            <a:r>
              <a:rPr sz="1275" spc="7" baseline="-32679" dirty="0">
                <a:latin typeface="Arial"/>
                <a:cs typeface="Arial"/>
              </a:rPr>
              <a:t>i </a:t>
            </a:r>
            <a:r>
              <a:rPr sz="1300" dirty="0">
                <a:latin typeface="Arial"/>
                <a:cs typeface="Arial"/>
              </a:rPr>
              <a:t>× H</a:t>
            </a:r>
            <a:r>
              <a:rPr sz="1275" baseline="-32679" dirty="0">
                <a:latin typeface="Arial"/>
                <a:cs typeface="Arial"/>
              </a:rPr>
              <a:t>i </a:t>
            </a:r>
            <a:r>
              <a:rPr sz="1300" dirty="0">
                <a:latin typeface="Arial"/>
                <a:cs typeface="Arial"/>
              </a:rPr>
              <a:t>×</a:t>
            </a:r>
            <a:r>
              <a:rPr sz="1300" spc="15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W</a:t>
            </a:r>
            <a:r>
              <a:rPr sz="1275" baseline="-32679" dirty="0">
                <a:latin typeface="Arial"/>
                <a:cs typeface="Arial"/>
              </a:rPr>
              <a:t>i</a:t>
            </a:r>
            <a:endParaRPr sz="1275" baseline="-32679">
              <a:latin typeface="Arial"/>
              <a:cs typeface="Arial"/>
            </a:endParaRPr>
          </a:p>
          <a:p>
            <a:pPr marL="429259" indent="-366395" algn="just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429895" algn="l"/>
              </a:tabLst>
            </a:pPr>
            <a:r>
              <a:rPr sz="1300" spc="-5" dirty="0">
                <a:latin typeface="Arial"/>
                <a:cs typeface="Arial"/>
              </a:rPr>
              <a:t>At each layer </a:t>
            </a:r>
            <a:r>
              <a:rPr sz="1300" dirty="0">
                <a:latin typeface="Arial"/>
                <a:cs typeface="Arial"/>
              </a:rPr>
              <a:t>compute </a:t>
            </a:r>
            <a:r>
              <a:rPr sz="1300" spc="-5" dirty="0">
                <a:latin typeface="Arial"/>
                <a:cs typeface="Arial"/>
              </a:rPr>
              <a:t>the </a:t>
            </a:r>
            <a:r>
              <a:rPr sz="1300" i="1" spc="-5" dirty="0">
                <a:latin typeface="Arial"/>
                <a:cs typeface="Arial"/>
              </a:rPr>
              <a:t>Gram</a:t>
            </a:r>
            <a:r>
              <a:rPr sz="1300" i="1" spc="-50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matrix</a:t>
            </a:r>
            <a:endParaRPr sz="1300">
              <a:latin typeface="Arial"/>
              <a:cs typeface="Arial"/>
            </a:endParaRPr>
          </a:p>
          <a:p>
            <a:pPr marL="429259" algn="just">
              <a:lnSpc>
                <a:spcPct val="100000"/>
              </a:lnSpc>
              <a:spcBef>
                <a:spcPts val="15"/>
              </a:spcBef>
            </a:pPr>
            <a:r>
              <a:rPr sz="1300" spc="-5" dirty="0">
                <a:latin typeface="Arial"/>
                <a:cs typeface="Arial"/>
              </a:rPr>
              <a:t>giving outer product of</a:t>
            </a:r>
            <a:r>
              <a:rPr sz="1300" spc="-25" dirty="0">
                <a:latin typeface="Arial"/>
                <a:cs typeface="Arial"/>
              </a:rPr>
              <a:t> </a:t>
            </a:r>
            <a:r>
              <a:rPr sz="1300" spc="-5" dirty="0">
                <a:latin typeface="Arial"/>
                <a:cs typeface="Arial"/>
              </a:rPr>
              <a:t>features: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>
              <a:latin typeface="Times New Roman"/>
              <a:cs typeface="Times New Roman"/>
            </a:endParaRPr>
          </a:p>
          <a:p>
            <a:pPr marL="359410" algn="ctr">
              <a:lnSpc>
                <a:spcPct val="100000"/>
              </a:lnSpc>
            </a:pPr>
            <a:r>
              <a:rPr sz="1300" dirty="0">
                <a:latin typeface="Arial"/>
                <a:cs typeface="Arial"/>
              </a:rPr>
              <a:t>(shape </a:t>
            </a:r>
            <a:r>
              <a:rPr sz="1300" spc="5" dirty="0">
                <a:latin typeface="Arial"/>
                <a:cs typeface="Arial"/>
              </a:rPr>
              <a:t>C</a:t>
            </a:r>
            <a:r>
              <a:rPr sz="1275" spc="7" baseline="-32679" dirty="0">
                <a:latin typeface="Arial"/>
                <a:cs typeface="Arial"/>
              </a:rPr>
              <a:t>i </a:t>
            </a:r>
            <a:r>
              <a:rPr sz="1300" dirty="0">
                <a:latin typeface="Arial"/>
                <a:cs typeface="Arial"/>
              </a:rPr>
              <a:t>×</a:t>
            </a:r>
            <a:r>
              <a:rPr sz="1300" spc="-145" dirty="0">
                <a:latin typeface="Arial"/>
                <a:cs typeface="Arial"/>
              </a:rPr>
              <a:t> </a:t>
            </a:r>
            <a:r>
              <a:rPr sz="1300" spc="-5" dirty="0">
                <a:latin typeface="Arial"/>
                <a:cs typeface="Arial"/>
              </a:rPr>
              <a:t>C</a:t>
            </a:r>
            <a:r>
              <a:rPr sz="1275" spc="-7" baseline="-32679" dirty="0">
                <a:latin typeface="Arial"/>
                <a:cs typeface="Arial"/>
              </a:rPr>
              <a:t>i</a:t>
            </a:r>
            <a:r>
              <a:rPr sz="1300" spc="-5" dirty="0">
                <a:latin typeface="Arial"/>
                <a:cs typeface="Arial"/>
              </a:rPr>
              <a:t>)</a:t>
            </a:r>
            <a:endParaRPr sz="130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221296" y="3537763"/>
            <a:ext cx="3235325" cy="18472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160">
              <a:lnSpc>
                <a:spcPts val="1435"/>
              </a:lnSpc>
              <a:tabLst>
                <a:tab pos="376555" algn="l"/>
              </a:tabLst>
            </a:pPr>
            <a:r>
              <a:rPr sz="1300" spc="-5" dirty="0">
                <a:latin typeface="Arial"/>
                <a:cs typeface="Arial"/>
              </a:rPr>
              <a:t>4.	Initialize generated image from</a:t>
            </a:r>
            <a:r>
              <a:rPr sz="1300" spc="-8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random</a:t>
            </a:r>
            <a:endParaRPr sz="1300">
              <a:latin typeface="Arial"/>
              <a:cs typeface="Arial"/>
            </a:endParaRPr>
          </a:p>
          <a:p>
            <a:pPr marL="376555">
              <a:lnSpc>
                <a:spcPct val="100000"/>
              </a:lnSpc>
              <a:spcBef>
                <a:spcPts val="15"/>
              </a:spcBef>
            </a:pPr>
            <a:r>
              <a:rPr sz="1300" spc="-5" dirty="0">
                <a:latin typeface="Arial"/>
                <a:cs typeface="Arial"/>
              </a:rPr>
              <a:t>noise</a:t>
            </a:r>
            <a:endParaRPr sz="1300">
              <a:latin typeface="Arial"/>
              <a:cs typeface="Arial"/>
            </a:endParaRPr>
          </a:p>
          <a:p>
            <a:pPr marL="376555" marR="147320" indent="-377190">
              <a:lnSpc>
                <a:spcPts val="1550"/>
              </a:lnSpc>
              <a:spcBef>
                <a:spcPts val="170"/>
              </a:spcBef>
              <a:tabLst>
                <a:tab pos="376555" algn="l"/>
              </a:tabLst>
            </a:pPr>
            <a:r>
              <a:rPr sz="1400" spc="-5" dirty="0">
                <a:latin typeface="Arial"/>
                <a:cs typeface="Arial"/>
              </a:rPr>
              <a:t>5.	</a:t>
            </a:r>
            <a:r>
              <a:rPr sz="1300" spc="-5" dirty="0">
                <a:latin typeface="Arial"/>
                <a:cs typeface="Arial"/>
              </a:rPr>
              <a:t>Pass generated image through CNN,  </a:t>
            </a:r>
            <a:r>
              <a:rPr sz="1300" dirty="0">
                <a:latin typeface="Arial"/>
                <a:cs typeface="Arial"/>
              </a:rPr>
              <a:t>compute </a:t>
            </a:r>
            <a:r>
              <a:rPr sz="1300" spc="-5" dirty="0">
                <a:latin typeface="Arial"/>
                <a:cs typeface="Arial"/>
              </a:rPr>
              <a:t>Gram </a:t>
            </a:r>
            <a:r>
              <a:rPr sz="1300" dirty="0">
                <a:latin typeface="Arial"/>
                <a:cs typeface="Arial"/>
              </a:rPr>
              <a:t>matrix </a:t>
            </a:r>
            <a:r>
              <a:rPr sz="1300" spc="-5" dirty="0">
                <a:latin typeface="Arial"/>
                <a:cs typeface="Arial"/>
              </a:rPr>
              <a:t>on each</a:t>
            </a:r>
            <a:r>
              <a:rPr sz="1300" spc="-80" dirty="0">
                <a:latin typeface="Arial"/>
                <a:cs typeface="Arial"/>
              </a:rPr>
              <a:t> </a:t>
            </a:r>
            <a:r>
              <a:rPr sz="1300" spc="-5" dirty="0">
                <a:latin typeface="Arial"/>
                <a:cs typeface="Arial"/>
              </a:rPr>
              <a:t>layer</a:t>
            </a:r>
            <a:endParaRPr sz="1300">
              <a:latin typeface="Arial"/>
              <a:cs typeface="Arial"/>
            </a:endParaRPr>
          </a:p>
          <a:p>
            <a:pPr marL="376555" marR="124460" indent="-377190">
              <a:lnSpc>
                <a:spcPts val="1650"/>
              </a:lnSpc>
              <a:spcBef>
                <a:spcPts val="45"/>
              </a:spcBef>
              <a:tabLst>
                <a:tab pos="376555" algn="l"/>
              </a:tabLst>
            </a:pPr>
            <a:r>
              <a:rPr sz="1400" spc="-5" dirty="0">
                <a:latin typeface="Arial"/>
                <a:cs typeface="Arial"/>
              </a:rPr>
              <a:t>6.	Compute loss: weighted </a:t>
            </a:r>
            <a:r>
              <a:rPr sz="1400" dirty="0">
                <a:latin typeface="Arial"/>
                <a:cs typeface="Arial"/>
              </a:rPr>
              <a:t>sum </a:t>
            </a:r>
            <a:r>
              <a:rPr sz="1400" spc="-5" dirty="0">
                <a:latin typeface="Arial"/>
                <a:cs typeface="Arial"/>
              </a:rPr>
              <a:t>of L2  distance between Gram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matrices</a:t>
            </a:r>
            <a:endParaRPr sz="1400">
              <a:latin typeface="Arial"/>
              <a:cs typeface="Arial"/>
            </a:endParaRPr>
          </a:p>
          <a:p>
            <a:pPr>
              <a:lnSpc>
                <a:spcPts val="1585"/>
              </a:lnSpc>
              <a:tabLst>
                <a:tab pos="376555" algn="l"/>
              </a:tabLst>
            </a:pPr>
            <a:r>
              <a:rPr sz="1400" spc="-5" dirty="0">
                <a:latin typeface="Arial"/>
                <a:cs typeface="Arial"/>
              </a:rPr>
              <a:t>7.	Backprop to get gradient on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image</a:t>
            </a:r>
            <a:endParaRPr sz="1400">
              <a:latin typeface="Arial"/>
              <a:cs typeface="Arial"/>
            </a:endParaRPr>
          </a:p>
          <a:p>
            <a:pPr>
              <a:lnSpc>
                <a:spcPts val="1650"/>
              </a:lnSpc>
              <a:tabLst>
                <a:tab pos="376555" algn="l"/>
              </a:tabLst>
            </a:pPr>
            <a:r>
              <a:rPr sz="1400" spc="-5" dirty="0">
                <a:latin typeface="Arial"/>
                <a:cs typeface="Arial"/>
              </a:rPr>
              <a:t>8.	</a:t>
            </a:r>
            <a:r>
              <a:rPr sz="1400" dirty="0">
                <a:latin typeface="Arial"/>
                <a:cs typeface="Arial"/>
              </a:rPr>
              <a:t>Make </a:t>
            </a:r>
            <a:r>
              <a:rPr sz="1400" spc="-5" dirty="0">
                <a:latin typeface="Arial"/>
                <a:cs typeface="Arial"/>
              </a:rPr>
              <a:t>gradient </a:t>
            </a:r>
            <a:r>
              <a:rPr sz="1400" dirty="0">
                <a:latin typeface="Arial"/>
                <a:cs typeface="Arial"/>
              </a:rPr>
              <a:t>step </a:t>
            </a:r>
            <a:r>
              <a:rPr sz="1400" spc="-5" dirty="0">
                <a:latin typeface="Arial"/>
                <a:cs typeface="Arial"/>
              </a:rPr>
              <a:t>on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image</a:t>
            </a:r>
            <a:endParaRPr sz="1400">
              <a:latin typeface="Arial"/>
              <a:cs typeface="Arial"/>
            </a:endParaRPr>
          </a:p>
          <a:p>
            <a:pPr>
              <a:lnSpc>
                <a:spcPts val="1664"/>
              </a:lnSpc>
              <a:tabLst>
                <a:tab pos="376555" algn="l"/>
              </a:tabLst>
            </a:pPr>
            <a:r>
              <a:rPr sz="1400" spc="-5" dirty="0">
                <a:latin typeface="Arial"/>
                <a:cs typeface="Arial"/>
              </a:rPr>
              <a:t>9.	</a:t>
            </a:r>
            <a:r>
              <a:rPr sz="1400" spc="-10" dirty="0">
                <a:latin typeface="Arial"/>
                <a:cs typeface="Arial"/>
              </a:rPr>
              <a:t>GOTO </a:t>
            </a:r>
            <a:r>
              <a:rPr sz="1400" dirty="0">
                <a:latin typeface="Arial"/>
                <a:cs typeface="Arial"/>
              </a:rPr>
              <a:t>5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192801" y="3040279"/>
            <a:ext cx="1276144" cy="4657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6576520" y="1839233"/>
            <a:ext cx="892175" cy="221615"/>
          </a:xfrm>
          <a:custGeom>
            <a:avLst/>
            <a:gdLst/>
            <a:ahLst/>
            <a:cxnLst/>
            <a:rect l="l" t="t" r="r" b="b"/>
            <a:pathLst>
              <a:path w="892175" h="221615">
                <a:moveTo>
                  <a:pt x="0" y="221599"/>
                </a:moveTo>
                <a:lnTo>
                  <a:pt x="891599" y="221599"/>
                </a:lnTo>
                <a:lnTo>
                  <a:pt x="891599" y="0"/>
                </a:lnTo>
                <a:lnTo>
                  <a:pt x="0" y="0"/>
                </a:lnTo>
                <a:lnTo>
                  <a:pt x="0" y="2215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576520" y="1710302"/>
            <a:ext cx="892175" cy="393700"/>
          </a:xfrm>
          <a:custGeom>
            <a:avLst/>
            <a:gdLst/>
            <a:ahLst/>
            <a:cxnLst/>
            <a:rect l="l" t="t" r="r" b="b"/>
            <a:pathLst>
              <a:path w="892175" h="393700">
                <a:moveTo>
                  <a:pt x="0" y="0"/>
                </a:moveTo>
                <a:lnTo>
                  <a:pt x="891599" y="0"/>
                </a:lnTo>
                <a:lnTo>
                  <a:pt x="891599" y="393599"/>
                </a:lnTo>
                <a:lnTo>
                  <a:pt x="0" y="3935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3432870" y="4684728"/>
            <a:ext cx="624205" cy="393700"/>
          </a:xfrm>
          <a:custGeom>
            <a:avLst/>
            <a:gdLst/>
            <a:ahLst/>
            <a:cxnLst/>
            <a:rect l="l" t="t" r="r" b="b"/>
            <a:pathLst>
              <a:path w="624204" h="393700">
                <a:moveTo>
                  <a:pt x="0" y="0"/>
                </a:moveTo>
                <a:lnTo>
                  <a:pt x="623699" y="0"/>
                </a:lnTo>
                <a:lnTo>
                  <a:pt x="623699" y="393599"/>
                </a:lnTo>
                <a:lnTo>
                  <a:pt x="0" y="3935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3432870" y="4684728"/>
            <a:ext cx="624205" cy="393700"/>
          </a:xfrm>
          <a:custGeom>
            <a:avLst/>
            <a:gdLst/>
            <a:ahLst/>
            <a:cxnLst/>
            <a:rect l="l" t="t" r="r" b="b"/>
            <a:pathLst>
              <a:path w="624204" h="393700">
                <a:moveTo>
                  <a:pt x="0" y="0"/>
                </a:moveTo>
                <a:lnTo>
                  <a:pt x="623699" y="0"/>
                </a:lnTo>
                <a:lnTo>
                  <a:pt x="623699" y="393599"/>
                </a:lnTo>
                <a:lnTo>
                  <a:pt x="0" y="3935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5608520" y="4967077"/>
            <a:ext cx="603885" cy="435609"/>
          </a:xfrm>
          <a:custGeom>
            <a:avLst/>
            <a:gdLst/>
            <a:ahLst/>
            <a:cxnLst/>
            <a:rect l="l" t="t" r="r" b="b"/>
            <a:pathLst>
              <a:path w="603885" h="435610">
                <a:moveTo>
                  <a:pt x="0" y="435599"/>
                </a:moveTo>
                <a:lnTo>
                  <a:pt x="603299" y="435599"/>
                </a:lnTo>
                <a:lnTo>
                  <a:pt x="603299" y="0"/>
                </a:lnTo>
                <a:lnTo>
                  <a:pt x="0" y="0"/>
                </a:lnTo>
                <a:lnTo>
                  <a:pt x="0" y="4355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5608520" y="4967077"/>
            <a:ext cx="1282700" cy="435609"/>
          </a:xfrm>
          <a:custGeom>
            <a:avLst/>
            <a:gdLst/>
            <a:ahLst/>
            <a:cxnLst/>
            <a:rect l="l" t="t" r="r" b="b"/>
            <a:pathLst>
              <a:path w="1282700" h="435610">
                <a:moveTo>
                  <a:pt x="0" y="0"/>
                </a:moveTo>
                <a:lnTo>
                  <a:pt x="1282499" y="0"/>
                </a:lnTo>
                <a:lnTo>
                  <a:pt x="1282499" y="435599"/>
                </a:lnTo>
                <a:lnTo>
                  <a:pt x="0" y="4355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6544721" y="4545052"/>
            <a:ext cx="484505" cy="348615"/>
          </a:xfrm>
          <a:custGeom>
            <a:avLst/>
            <a:gdLst/>
            <a:ahLst/>
            <a:cxnLst/>
            <a:rect l="l" t="t" r="r" b="b"/>
            <a:pathLst>
              <a:path w="484504" h="348614">
                <a:moveTo>
                  <a:pt x="0" y="0"/>
                </a:moveTo>
                <a:lnTo>
                  <a:pt x="483899" y="0"/>
                </a:lnTo>
                <a:lnTo>
                  <a:pt x="483899" y="348599"/>
                </a:lnTo>
                <a:lnTo>
                  <a:pt x="0" y="3485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7025584" y="1231802"/>
            <a:ext cx="1398569" cy="5726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7020820" y="1227040"/>
            <a:ext cx="1408430" cy="582295"/>
          </a:xfrm>
          <a:custGeom>
            <a:avLst/>
            <a:gdLst/>
            <a:ahLst/>
            <a:cxnLst/>
            <a:rect l="l" t="t" r="r" b="b"/>
            <a:pathLst>
              <a:path w="1408429" h="582295">
                <a:moveTo>
                  <a:pt x="0" y="0"/>
                </a:moveTo>
                <a:lnTo>
                  <a:pt x="1408094" y="0"/>
                </a:lnTo>
                <a:lnTo>
                  <a:pt x="1408094" y="582224"/>
                </a:lnTo>
                <a:lnTo>
                  <a:pt x="0" y="582224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4697290" y="1253353"/>
            <a:ext cx="2026530" cy="529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4692527" y="1248590"/>
            <a:ext cx="2036445" cy="539750"/>
          </a:xfrm>
          <a:custGeom>
            <a:avLst/>
            <a:gdLst/>
            <a:ahLst/>
            <a:cxnLst/>
            <a:rect l="l" t="t" r="r" b="b"/>
            <a:pathLst>
              <a:path w="2036445" h="539750">
                <a:moveTo>
                  <a:pt x="0" y="0"/>
                </a:moveTo>
                <a:lnTo>
                  <a:pt x="2036055" y="0"/>
                </a:lnTo>
                <a:lnTo>
                  <a:pt x="2036055" y="539125"/>
                </a:lnTo>
                <a:lnTo>
                  <a:pt x="0" y="539125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192795" y="3485802"/>
            <a:ext cx="3240405" cy="1917064"/>
          </a:xfrm>
          <a:custGeom>
            <a:avLst/>
            <a:gdLst/>
            <a:ahLst/>
            <a:cxnLst/>
            <a:rect l="l" t="t" r="r" b="b"/>
            <a:pathLst>
              <a:path w="3240404" h="1917064">
                <a:moveTo>
                  <a:pt x="0" y="0"/>
                </a:moveTo>
                <a:lnTo>
                  <a:pt x="3239999" y="0"/>
                </a:lnTo>
                <a:lnTo>
                  <a:pt x="3239999" y="1916999"/>
                </a:lnTo>
                <a:lnTo>
                  <a:pt x="0" y="19169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4650770" y="1231803"/>
            <a:ext cx="3835400" cy="551815"/>
          </a:xfrm>
          <a:custGeom>
            <a:avLst/>
            <a:gdLst/>
            <a:ahLst/>
            <a:cxnLst/>
            <a:rect l="l" t="t" r="r" b="b"/>
            <a:pathLst>
              <a:path w="3835400" h="551815">
                <a:moveTo>
                  <a:pt x="0" y="0"/>
                </a:moveTo>
                <a:lnTo>
                  <a:pt x="3835199" y="0"/>
                </a:lnTo>
                <a:lnTo>
                  <a:pt x="3835199" y="551399"/>
                </a:lnTo>
                <a:lnTo>
                  <a:pt x="0" y="5513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4650770" y="1231803"/>
            <a:ext cx="3835400" cy="551815"/>
          </a:xfrm>
          <a:custGeom>
            <a:avLst/>
            <a:gdLst/>
            <a:ahLst/>
            <a:cxnLst/>
            <a:rect l="l" t="t" r="r" b="b"/>
            <a:pathLst>
              <a:path w="3835400" h="551815">
                <a:moveTo>
                  <a:pt x="0" y="0"/>
                </a:moveTo>
                <a:lnTo>
                  <a:pt x="3835199" y="0"/>
                </a:lnTo>
                <a:lnTo>
                  <a:pt x="3835199" y="551399"/>
                </a:lnTo>
                <a:lnTo>
                  <a:pt x="0" y="55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577996" y="1542528"/>
            <a:ext cx="1282700" cy="435609"/>
          </a:xfrm>
          <a:custGeom>
            <a:avLst/>
            <a:gdLst/>
            <a:ahLst/>
            <a:cxnLst/>
            <a:rect l="l" t="t" r="r" b="b"/>
            <a:pathLst>
              <a:path w="1282700" h="435609">
                <a:moveTo>
                  <a:pt x="0" y="0"/>
                </a:moveTo>
                <a:lnTo>
                  <a:pt x="1282499" y="0"/>
                </a:lnTo>
                <a:lnTo>
                  <a:pt x="1282499" y="435599"/>
                </a:lnTo>
                <a:lnTo>
                  <a:pt x="0" y="4355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 txBox="1"/>
          <p:nvPr/>
        </p:nvSpPr>
        <p:spPr>
          <a:xfrm>
            <a:off x="66814" y="6139849"/>
            <a:ext cx="3641090" cy="97463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600" spc="-5" dirty="0">
                <a:latin typeface="Arial"/>
                <a:cs typeface="Arial"/>
              </a:rPr>
              <a:t>Gatys, </a:t>
            </a:r>
            <a:r>
              <a:rPr sz="600" spc="-10" dirty="0">
                <a:latin typeface="Arial"/>
                <a:cs typeface="Arial"/>
              </a:rPr>
              <a:t>Ecker, </a:t>
            </a:r>
            <a:r>
              <a:rPr sz="600" spc="-5" dirty="0">
                <a:latin typeface="Arial"/>
                <a:cs typeface="Arial"/>
              </a:rPr>
              <a:t>and Bethge, </a:t>
            </a:r>
            <a:r>
              <a:rPr sz="600" spc="-15" dirty="0">
                <a:latin typeface="Arial"/>
                <a:cs typeface="Arial"/>
              </a:rPr>
              <a:t>“Texture </a:t>
            </a:r>
            <a:r>
              <a:rPr sz="600" spc="-5" dirty="0">
                <a:latin typeface="Arial"/>
                <a:cs typeface="Arial"/>
              </a:rPr>
              <a:t>Synthesis Using Convolutional Neural Networks”, NIPS</a:t>
            </a:r>
            <a:r>
              <a:rPr sz="600" dirty="0">
                <a:latin typeface="Arial"/>
                <a:cs typeface="Arial"/>
              </a:rPr>
              <a:t> </a:t>
            </a:r>
            <a:r>
              <a:rPr sz="600" spc="-5" dirty="0" smtClean="0">
                <a:latin typeface="Arial"/>
                <a:cs typeface="Arial"/>
              </a:rPr>
              <a:t>2015</a:t>
            </a:r>
            <a:endParaRPr sz="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71600" y="600616"/>
            <a:ext cx="39668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Neural </a:t>
            </a:r>
            <a:r>
              <a:rPr sz="2800" spc="-50" dirty="0">
                <a:latin typeface="Arial"/>
                <a:cs typeface="Arial"/>
              </a:rPr>
              <a:t>Texture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Synthesis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3440903" y="1850328"/>
            <a:ext cx="5579171" cy="37119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168346" y="1709199"/>
            <a:ext cx="3412490" cy="1623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9259" indent="-366395" algn="just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429895" algn="l"/>
              </a:tabLst>
            </a:pPr>
            <a:r>
              <a:rPr sz="1300" spc="-5" dirty="0">
                <a:latin typeface="Arial"/>
                <a:cs typeface="Arial"/>
              </a:rPr>
              <a:t>Pretrain </a:t>
            </a:r>
            <a:r>
              <a:rPr sz="1300" dirty="0">
                <a:latin typeface="Arial"/>
                <a:cs typeface="Arial"/>
              </a:rPr>
              <a:t>a </a:t>
            </a:r>
            <a:r>
              <a:rPr sz="1300" spc="-5" dirty="0">
                <a:latin typeface="Arial"/>
                <a:cs typeface="Arial"/>
              </a:rPr>
              <a:t>CNN on ImageNet</a:t>
            </a:r>
            <a:r>
              <a:rPr sz="1300" spc="-6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(VGG-19)</a:t>
            </a:r>
            <a:endParaRPr sz="1300">
              <a:latin typeface="Arial"/>
              <a:cs typeface="Arial"/>
            </a:endParaRPr>
          </a:p>
          <a:p>
            <a:pPr marL="429259" marR="68580" indent="-366395" algn="just">
              <a:lnSpc>
                <a:spcPct val="101000"/>
              </a:lnSpc>
              <a:buAutoNum type="arabicPeriod"/>
              <a:tabLst>
                <a:tab pos="429895" algn="l"/>
              </a:tabLst>
            </a:pPr>
            <a:r>
              <a:rPr sz="1300" spc="-5" dirty="0">
                <a:latin typeface="Arial"/>
                <a:cs typeface="Arial"/>
              </a:rPr>
              <a:t>Run input texture forward through CNN,  </a:t>
            </a:r>
            <a:r>
              <a:rPr sz="1300" dirty="0">
                <a:latin typeface="Arial"/>
                <a:cs typeface="Arial"/>
              </a:rPr>
              <a:t>record </a:t>
            </a:r>
            <a:r>
              <a:rPr sz="1300" spc="-5" dirty="0">
                <a:latin typeface="Arial"/>
                <a:cs typeface="Arial"/>
              </a:rPr>
              <a:t>activations on every layer; layer </a:t>
            </a:r>
            <a:r>
              <a:rPr sz="1300" dirty="0">
                <a:latin typeface="Arial"/>
                <a:cs typeface="Arial"/>
              </a:rPr>
              <a:t>i  </a:t>
            </a:r>
            <a:r>
              <a:rPr sz="1300" spc="-5" dirty="0">
                <a:latin typeface="Arial"/>
                <a:cs typeface="Arial"/>
              </a:rPr>
              <a:t>gives feature </a:t>
            </a:r>
            <a:r>
              <a:rPr sz="1300" dirty="0">
                <a:latin typeface="Arial"/>
                <a:cs typeface="Arial"/>
              </a:rPr>
              <a:t>map </a:t>
            </a:r>
            <a:r>
              <a:rPr sz="1300" spc="-5" dirty="0">
                <a:latin typeface="Arial"/>
                <a:cs typeface="Arial"/>
              </a:rPr>
              <a:t>of </a:t>
            </a:r>
            <a:r>
              <a:rPr sz="1300" dirty="0">
                <a:latin typeface="Arial"/>
                <a:cs typeface="Arial"/>
              </a:rPr>
              <a:t>shape </a:t>
            </a:r>
            <a:r>
              <a:rPr sz="1300" spc="5" dirty="0">
                <a:latin typeface="Arial"/>
                <a:cs typeface="Arial"/>
              </a:rPr>
              <a:t>C</a:t>
            </a:r>
            <a:r>
              <a:rPr sz="1275" spc="7" baseline="-32679" dirty="0">
                <a:latin typeface="Arial"/>
                <a:cs typeface="Arial"/>
              </a:rPr>
              <a:t>i </a:t>
            </a:r>
            <a:r>
              <a:rPr sz="1300" dirty="0">
                <a:latin typeface="Arial"/>
                <a:cs typeface="Arial"/>
              </a:rPr>
              <a:t>× H</a:t>
            </a:r>
            <a:r>
              <a:rPr sz="1275" baseline="-32679" dirty="0">
                <a:latin typeface="Arial"/>
                <a:cs typeface="Arial"/>
              </a:rPr>
              <a:t>i </a:t>
            </a:r>
            <a:r>
              <a:rPr sz="1300" dirty="0">
                <a:latin typeface="Arial"/>
                <a:cs typeface="Arial"/>
              </a:rPr>
              <a:t>×</a:t>
            </a:r>
            <a:r>
              <a:rPr sz="1300" spc="15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W</a:t>
            </a:r>
            <a:r>
              <a:rPr sz="1275" baseline="-32679" dirty="0">
                <a:latin typeface="Arial"/>
                <a:cs typeface="Arial"/>
              </a:rPr>
              <a:t>i</a:t>
            </a:r>
            <a:endParaRPr sz="1275" baseline="-32679">
              <a:latin typeface="Arial"/>
              <a:cs typeface="Arial"/>
            </a:endParaRPr>
          </a:p>
          <a:p>
            <a:pPr marL="429259" indent="-366395" algn="just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429895" algn="l"/>
              </a:tabLst>
            </a:pPr>
            <a:r>
              <a:rPr sz="1300" spc="-5" dirty="0">
                <a:latin typeface="Arial"/>
                <a:cs typeface="Arial"/>
              </a:rPr>
              <a:t>At each layer </a:t>
            </a:r>
            <a:r>
              <a:rPr sz="1300" dirty="0">
                <a:latin typeface="Arial"/>
                <a:cs typeface="Arial"/>
              </a:rPr>
              <a:t>compute </a:t>
            </a:r>
            <a:r>
              <a:rPr sz="1300" spc="-5" dirty="0">
                <a:latin typeface="Arial"/>
                <a:cs typeface="Arial"/>
              </a:rPr>
              <a:t>the </a:t>
            </a:r>
            <a:r>
              <a:rPr sz="1300" i="1" spc="-5" dirty="0">
                <a:latin typeface="Arial"/>
                <a:cs typeface="Arial"/>
              </a:rPr>
              <a:t>Gram</a:t>
            </a:r>
            <a:r>
              <a:rPr sz="1300" i="1" spc="-50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matrix</a:t>
            </a:r>
            <a:endParaRPr sz="1300">
              <a:latin typeface="Arial"/>
              <a:cs typeface="Arial"/>
            </a:endParaRPr>
          </a:p>
          <a:p>
            <a:pPr marL="429259" algn="just">
              <a:lnSpc>
                <a:spcPct val="100000"/>
              </a:lnSpc>
              <a:spcBef>
                <a:spcPts val="15"/>
              </a:spcBef>
            </a:pPr>
            <a:r>
              <a:rPr sz="1300" spc="-5" dirty="0">
                <a:latin typeface="Arial"/>
                <a:cs typeface="Arial"/>
              </a:rPr>
              <a:t>giving outer product of</a:t>
            </a:r>
            <a:r>
              <a:rPr sz="1300" spc="-25" dirty="0">
                <a:latin typeface="Arial"/>
                <a:cs typeface="Arial"/>
              </a:rPr>
              <a:t> </a:t>
            </a:r>
            <a:r>
              <a:rPr sz="1300" spc="-5" dirty="0">
                <a:latin typeface="Arial"/>
                <a:cs typeface="Arial"/>
              </a:rPr>
              <a:t>features: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>
              <a:latin typeface="Times New Roman"/>
              <a:cs typeface="Times New Roman"/>
            </a:endParaRPr>
          </a:p>
          <a:p>
            <a:pPr marL="359410" algn="ctr">
              <a:lnSpc>
                <a:spcPct val="100000"/>
              </a:lnSpc>
            </a:pPr>
            <a:r>
              <a:rPr sz="1300" dirty="0">
                <a:latin typeface="Arial"/>
                <a:cs typeface="Arial"/>
              </a:rPr>
              <a:t>(shape </a:t>
            </a:r>
            <a:r>
              <a:rPr sz="1300" spc="5" dirty="0">
                <a:latin typeface="Arial"/>
                <a:cs typeface="Arial"/>
              </a:rPr>
              <a:t>C</a:t>
            </a:r>
            <a:r>
              <a:rPr sz="1275" spc="7" baseline="-32679" dirty="0">
                <a:latin typeface="Arial"/>
                <a:cs typeface="Arial"/>
              </a:rPr>
              <a:t>i </a:t>
            </a:r>
            <a:r>
              <a:rPr sz="1300" dirty="0">
                <a:latin typeface="Arial"/>
                <a:cs typeface="Arial"/>
              </a:rPr>
              <a:t>×</a:t>
            </a:r>
            <a:r>
              <a:rPr sz="1300" spc="-145" dirty="0">
                <a:latin typeface="Arial"/>
                <a:cs typeface="Arial"/>
              </a:rPr>
              <a:t> </a:t>
            </a:r>
            <a:r>
              <a:rPr sz="1300" spc="-5" dirty="0">
                <a:latin typeface="Arial"/>
                <a:cs typeface="Arial"/>
              </a:rPr>
              <a:t>C</a:t>
            </a:r>
            <a:r>
              <a:rPr sz="1275" spc="-7" baseline="-32679" dirty="0">
                <a:latin typeface="Arial"/>
                <a:cs typeface="Arial"/>
              </a:rPr>
              <a:t>i</a:t>
            </a:r>
            <a:r>
              <a:rPr sz="1300" spc="-5" dirty="0">
                <a:latin typeface="Arial"/>
                <a:cs typeface="Arial"/>
              </a:rPr>
              <a:t>)</a:t>
            </a:r>
            <a:endParaRPr sz="130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221296" y="3537763"/>
            <a:ext cx="3235325" cy="18472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160">
              <a:lnSpc>
                <a:spcPts val="1435"/>
              </a:lnSpc>
              <a:tabLst>
                <a:tab pos="376555" algn="l"/>
              </a:tabLst>
            </a:pPr>
            <a:r>
              <a:rPr sz="1300" spc="-5" dirty="0">
                <a:latin typeface="Arial"/>
                <a:cs typeface="Arial"/>
              </a:rPr>
              <a:t>4.	Initialize generated image from</a:t>
            </a:r>
            <a:r>
              <a:rPr sz="1300" spc="-8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random</a:t>
            </a:r>
            <a:endParaRPr sz="1300">
              <a:latin typeface="Arial"/>
              <a:cs typeface="Arial"/>
            </a:endParaRPr>
          </a:p>
          <a:p>
            <a:pPr marL="376555">
              <a:lnSpc>
                <a:spcPct val="100000"/>
              </a:lnSpc>
              <a:spcBef>
                <a:spcPts val="15"/>
              </a:spcBef>
            </a:pPr>
            <a:r>
              <a:rPr sz="1300" spc="-5" dirty="0">
                <a:latin typeface="Arial"/>
                <a:cs typeface="Arial"/>
              </a:rPr>
              <a:t>noise</a:t>
            </a:r>
            <a:endParaRPr sz="1300">
              <a:latin typeface="Arial"/>
              <a:cs typeface="Arial"/>
            </a:endParaRPr>
          </a:p>
          <a:p>
            <a:pPr marL="376555" marR="147320" indent="-377190">
              <a:lnSpc>
                <a:spcPts val="1550"/>
              </a:lnSpc>
              <a:spcBef>
                <a:spcPts val="170"/>
              </a:spcBef>
              <a:tabLst>
                <a:tab pos="376555" algn="l"/>
              </a:tabLst>
            </a:pPr>
            <a:r>
              <a:rPr sz="1400" spc="-5" dirty="0">
                <a:latin typeface="Arial"/>
                <a:cs typeface="Arial"/>
              </a:rPr>
              <a:t>5.	</a:t>
            </a:r>
            <a:r>
              <a:rPr sz="1300" spc="-5" dirty="0">
                <a:latin typeface="Arial"/>
                <a:cs typeface="Arial"/>
              </a:rPr>
              <a:t>Pass generated image through CNN,  </a:t>
            </a:r>
            <a:r>
              <a:rPr sz="1300" dirty="0">
                <a:latin typeface="Arial"/>
                <a:cs typeface="Arial"/>
              </a:rPr>
              <a:t>compute </a:t>
            </a:r>
            <a:r>
              <a:rPr sz="1300" spc="-5" dirty="0">
                <a:latin typeface="Arial"/>
                <a:cs typeface="Arial"/>
              </a:rPr>
              <a:t>Gram </a:t>
            </a:r>
            <a:r>
              <a:rPr sz="1300" dirty="0">
                <a:latin typeface="Arial"/>
                <a:cs typeface="Arial"/>
              </a:rPr>
              <a:t>matrix </a:t>
            </a:r>
            <a:r>
              <a:rPr sz="1300" spc="-5" dirty="0">
                <a:latin typeface="Arial"/>
                <a:cs typeface="Arial"/>
              </a:rPr>
              <a:t>on each</a:t>
            </a:r>
            <a:r>
              <a:rPr sz="1300" spc="-80" dirty="0">
                <a:latin typeface="Arial"/>
                <a:cs typeface="Arial"/>
              </a:rPr>
              <a:t> </a:t>
            </a:r>
            <a:r>
              <a:rPr sz="1300" spc="-5" dirty="0">
                <a:latin typeface="Arial"/>
                <a:cs typeface="Arial"/>
              </a:rPr>
              <a:t>layer</a:t>
            </a:r>
            <a:endParaRPr sz="1300">
              <a:latin typeface="Arial"/>
              <a:cs typeface="Arial"/>
            </a:endParaRPr>
          </a:p>
          <a:p>
            <a:pPr marL="376555" marR="124460" indent="-377190">
              <a:lnSpc>
                <a:spcPts val="1650"/>
              </a:lnSpc>
              <a:spcBef>
                <a:spcPts val="45"/>
              </a:spcBef>
              <a:tabLst>
                <a:tab pos="376555" algn="l"/>
              </a:tabLst>
            </a:pPr>
            <a:r>
              <a:rPr sz="1400" spc="-5" dirty="0">
                <a:latin typeface="Arial"/>
                <a:cs typeface="Arial"/>
              </a:rPr>
              <a:t>6.	Compute loss: weighted </a:t>
            </a:r>
            <a:r>
              <a:rPr sz="1400" dirty="0">
                <a:latin typeface="Arial"/>
                <a:cs typeface="Arial"/>
              </a:rPr>
              <a:t>sum </a:t>
            </a:r>
            <a:r>
              <a:rPr sz="1400" spc="-5" dirty="0">
                <a:latin typeface="Arial"/>
                <a:cs typeface="Arial"/>
              </a:rPr>
              <a:t>of L2  distance between Gram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matrices</a:t>
            </a:r>
            <a:endParaRPr sz="1400">
              <a:latin typeface="Arial"/>
              <a:cs typeface="Arial"/>
            </a:endParaRPr>
          </a:p>
          <a:p>
            <a:pPr>
              <a:lnSpc>
                <a:spcPts val="1585"/>
              </a:lnSpc>
              <a:tabLst>
                <a:tab pos="376555" algn="l"/>
              </a:tabLst>
            </a:pPr>
            <a:r>
              <a:rPr sz="1400" spc="-5" dirty="0">
                <a:latin typeface="Arial"/>
                <a:cs typeface="Arial"/>
              </a:rPr>
              <a:t>7.	Backprop to get gradient on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image</a:t>
            </a:r>
            <a:endParaRPr sz="1400">
              <a:latin typeface="Arial"/>
              <a:cs typeface="Arial"/>
            </a:endParaRPr>
          </a:p>
          <a:p>
            <a:pPr>
              <a:lnSpc>
                <a:spcPts val="1650"/>
              </a:lnSpc>
              <a:tabLst>
                <a:tab pos="376555" algn="l"/>
              </a:tabLst>
            </a:pPr>
            <a:r>
              <a:rPr sz="1400" spc="-5" dirty="0">
                <a:latin typeface="Arial"/>
                <a:cs typeface="Arial"/>
              </a:rPr>
              <a:t>8.	</a:t>
            </a:r>
            <a:r>
              <a:rPr sz="1400" dirty="0">
                <a:latin typeface="Arial"/>
                <a:cs typeface="Arial"/>
              </a:rPr>
              <a:t>Make </a:t>
            </a:r>
            <a:r>
              <a:rPr sz="1400" spc="-5" dirty="0">
                <a:latin typeface="Arial"/>
                <a:cs typeface="Arial"/>
              </a:rPr>
              <a:t>gradient </a:t>
            </a:r>
            <a:r>
              <a:rPr sz="1400" dirty="0">
                <a:latin typeface="Arial"/>
                <a:cs typeface="Arial"/>
              </a:rPr>
              <a:t>step </a:t>
            </a:r>
            <a:r>
              <a:rPr sz="1400" spc="-5" dirty="0">
                <a:latin typeface="Arial"/>
                <a:cs typeface="Arial"/>
              </a:rPr>
              <a:t>on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image</a:t>
            </a:r>
            <a:endParaRPr sz="1400">
              <a:latin typeface="Arial"/>
              <a:cs typeface="Arial"/>
            </a:endParaRPr>
          </a:p>
          <a:p>
            <a:pPr>
              <a:lnSpc>
                <a:spcPts val="1664"/>
              </a:lnSpc>
              <a:tabLst>
                <a:tab pos="376555" algn="l"/>
              </a:tabLst>
            </a:pPr>
            <a:r>
              <a:rPr sz="1400" spc="-5" dirty="0">
                <a:latin typeface="Arial"/>
                <a:cs typeface="Arial"/>
              </a:rPr>
              <a:t>9.	</a:t>
            </a:r>
            <a:r>
              <a:rPr sz="1400" spc="-10" dirty="0">
                <a:latin typeface="Arial"/>
                <a:cs typeface="Arial"/>
              </a:rPr>
              <a:t>GOTO </a:t>
            </a:r>
            <a:r>
              <a:rPr sz="1400" dirty="0">
                <a:latin typeface="Arial"/>
                <a:cs typeface="Arial"/>
              </a:rPr>
              <a:t>5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192801" y="3040279"/>
            <a:ext cx="1276144" cy="4657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6576520" y="1839233"/>
            <a:ext cx="892175" cy="221615"/>
          </a:xfrm>
          <a:custGeom>
            <a:avLst/>
            <a:gdLst/>
            <a:ahLst/>
            <a:cxnLst/>
            <a:rect l="l" t="t" r="r" b="b"/>
            <a:pathLst>
              <a:path w="892175" h="221615">
                <a:moveTo>
                  <a:pt x="0" y="221599"/>
                </a:moveTo>
                <a:lnTo>
                  <a:pt x="891599" y="221599"/>
                </a:lnTo>
                <a:lnTo>
                  <a:pt x="891599" y="0"/>
                </a:lnTo>
                <a:lnTo>
                  <a:pt x="0" y="0"/>
                </a:lnTo>
                <a:lnTo>
                  <a:pt x="0" y="2215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576520" y="1710302"/>
            <a:ext cx="892175" cy="393700"/>
          </a:xfrm>
          <a:custGeom>
            <a:avLst/>
            <a:gdLst/>
            <a:ahLst/>
            <a:cxnLst/>
            <a:rect l="l" t="t" r="r" b="b"/>
            <a:pathLst>
              <a:path w="892175" h="393700">
                <a:moveTo>
                  <a:pt x="0" y="0"/>
                </a:moveTo>
                <a:lnTo>
                  <a:pt x="891599" y="0"/>
                </a:lnTo>
                <a:lnTo>
                  <a:pt x="891599" y="393599"/>
                </a:lnTo>
                <a:lnTo>
                  <a:pt x="0" y="3935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3432870" y="4684728"/>
            <a:ext cx="624205" cy="393700"/>
          </a:xfrm>
          <a:custGeom>
            <a:avLst/>
            <a:gdLst/>
            <a:ahLst/>
            <a:cxnLst/>
            <a:rect l="l" t="t" r="r" b="b"/>
            <a:pathLst>
              <a:path w="624204" h="393700">
                <a:moveTo>
                  <a:pt x="0" y="0"/>
                </a:moveTo>
                <a:lnTo>
                  <a:pt x="623699" y="0"/>
                </a:lnTo>
                <a:lnTo>
                  <a:pt x="623699" y="393599"/>
                </a:lnTo>
                <a:lnTo>
                  <a:pt x="0" y="3935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3432870" y="4684728"/>
            <a:ext cx="624205" cy="393700"/>
          </a:xfrm>
          <a:custGeom>
            <a:avLst/>
            <a:gdLst/>
            <a:ahLst/>
            <a:cxnLst/>
            <a:rect l="l" t="t" r="r" b="b"/>
            <a:pathLst>
              <a:path w="624204" h="393700">
                <a:moveTo>
                  <a:pt x="0" y="0"/>
                </a:moveTo>
                <a:lnTo>
                  <a:pt x="623699" y="0"/>
                </a:lnTo>
                <a:lnTo>
                  <a:pt x="623699" y="393599"/>
                </a:lnTo>
                <a:lnTo>
                  <a:pt x="0" y="3935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5608520" y="4967077"/>
            <a:ext cx="603885" cy="435609"/>
          </a:xfrm>
          <a:custGeom>
            <a:avLst/>
            <a:gdLst/>
            <a:ahLst/>
            <a:cxnLst/>
            <a:rect l="l" t="t" r="r" b="b"/>
            <a:pathLst>
              <a:path w="603885" h="435610">
                <a:moveTo>
                  <a:pt x="0" y="435599"/>
                </a:moveTo>
                <a:lnTo>
                  <a:pt x="603299" y="435599"/>
                </a:lnTo>
                <a:lnTo>
                  <a:pt x="603299" y="0"/>
                </a:lnTo>
                <a:lnTo>
                  <a:pt x="0" y="0"/>
                </a:lnTo>
                <a:lnTo>
                  <a:pt x="0" y="4355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5608520" y="4967077"/>
            <a:ext cx="1282700" cy="435609"/>
          </a:xfrm>
          <a:custGeom>
            <a:avLst/>
            <a:gdLst/>
            <a:ahLst/>
            <a:cxnLst/>
            <a:rect l="l" t="t" r="r" b="b"/>
            <a:pathLst>
              <a:path w="1282700" h="435610">
                <a:moveTo>
                  <a:pt x="0" y="0"/>
                </a:moveTo>
                <a:lnTo>
                  <a:pt x="1282499" y="0"/>
                </a:lnTo>
                <a:lnTo>
                  <a:pt x="1282499" y="435599"/>
                </a:lnTo>
                <a:lnTo>
                  <a:pt x="0" y="4355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6544721" y="4545052"/>
            <a:ext cx="484505" cy="348615"/>
          </a:xfrm>
          <a:custGeom>
            <a:avLst/>
            <a:gdLst/>
            <a:ahLst/>
            <a:cxnLst/>
            <a:rect l="l" t="t" r="r" b="b"/>
            <a:pathLst>
              <a:path w="484504" h="348614">
                <a:moveTo>
                  <a:pt x="0" y="0"/>
                </a:moveTo>
                <a:lnTo>
                  <a:pt x="483899" y="0"/>
                </a:lnTo>
                <a:lnTo>
                  <a:pt x="483899" y="348599"/>
                </a:lnTo>
                <a:lnTo>
                  <a:pt x="0" y="3485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7025584" y="1231802"/>
            <a:ext cx="1398569" cy="5726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7020820" y="1227040"/>
            <a:ext cx="1408430" cy="582295"/>
          </a:xfrm>
          <a:custGeom>
            <a:avLst/>
            <a:gdLst/>
            <a:ahLst/>
            <a:cxnLst/>
            <a:rect l="l" t="t" r="r" b="b"/>
            <a:pathLst>
              <a:path w="1408429" h="582295">
                <a:moveTo>
                  <a:pt x="0" y="0"/>
                </a:moveTo>
                <a:lnTo>
                  <a:pt x="1408094" y="0"/>
                </a:lnTo>
                <a:lnTo>
                  <a:pt x="1408094" y="582224"/>
                </a:lnTo>
                <a:lnTo>
                  <a:pt x="0" y="582224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4697290" y="1253353"/>
            <a:ext cx="2026530" cy="529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4692527" y="1248590"/>
            <a:ext cx="2036445" cy="539750"/>
          </a:xfrm>
          <a:custGeom>
            <a:avLst/>
            <a:gdLst/>
            <a:ahLst/>
            <a:cxnLst/>
            <a:rect l="l" t="t" r="r" b="b"/>
            <a:pathLst>
              <a:path w="2036445" h="539750">
                <a:moveTo>
                  <a:pt x="0" y="0"/>
                </a:moveTo>
                <a:lnTo>
                  <a:pt x="2036055" y="0"/>
                </a:lnTo>
                <a:lnTo>
                  <a:pt x="2036055" y="539125"/>
                </a:lnTo>
                <a:lnTo>
                  <a:pt x="0" y="539125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192795" y="4365104"/>
            <a:ext cx="3240405" cy="1037762"/>
          </a:xfrm>
          <a:custGeom>
            <a:avLst/>
            <a:gdLst/>
            <a:ahLst/>
            <a:cxnLst/>
            <a:rect l="l" t="t" r="r" b="b"/>
            <a:pathLst>
              <a:path w="3240404" h="1917064">
                <a:moveTo>
                  <a:pt x="0" y="0"/>
                </a:moveTo>
                <a:lnTo>
                  <a:pt x="3239999" y="0"/>
                </a:lnTo>
                <a:lnTo>
                  <a:pt x="3239999" y="1916999"/>
                </a:lnTo>
                <a:lnTo>
                  <a:pt x="0" y="19169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4650770" y="1231803"/>
            <a:ext cx="3835400" cy="551815"/>
          </a:xfrm>
          <a:custGeom>
            <a:avLst/>
            <a:gdLst/>
            <a:ahLst/>
            <a:cxnLst/>
            <a:rect l="l" t="t" r="r" b="b"/>
            <a:pathLst>
              <a:path w="3835400" h="551815">
                <a:moveTo>
                  <a:pt x="0" y="0"/>
                </a:moveTo>
                <a:lnTo>
                  <a:pt x="3835199" y="0"/>
                </a:lnTo>
                <a:lnTo>
                  <a:pt x="3835199" y="551399"/>
                </a:lnTo>
                <a:lnTo>
                  <a:pt x="0" y="5513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4650770" y="1231803"/>
            <a:ext cx="3835400" cy="551815"/>
          </a:xfrm>
          <a:custGeom>
            <a:avLst/>
            <a:gdLst/>
            <a:ahLst/>
            <a:cxnLst/>
            <a:rect l="l" t="t" r="r" b="b"/>
            <a:pathLst>
              <a:path w="3835400" h="551815">
                <a:moveTo>
                  <a:pt x="0" y="0"/>
                </a:moveTo>
                <a:lnTo>
                  <a:pt x="3835199" y="0"/>
                </a:lnTo>
                <a:lnTo>
                  <a:pt x="3835199" y="551399"/>
                </a:lnTo>
                <a:lnTo>
                  <a:pt x="0" y="55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577996" y="1542528"/>
            <a:ext cx="1282700" cy="435609"/>
          </a:xfrm>
          <a:custGeom>
            <a:avLst/>
            <a:gdLst/>
            <a:ahLst/>
            <a:cxnLst/>
            <a:rect l="l" t="t" r="r" b="b"/>
            <a:pathLst>
              <a:path w="1282700" h="435609">
                <a:moveTo>
                  <a:pt x="0" y="0"/>
                </a:moveTo>
                <a:lnTo>
                  <a:pt x="1282499" y="0"/>
                </a:lnTo>
                <a:lnTo>
                  <a:pt x="1282499" y="435599"/>
                </a:lnTo>
                <a:lnTo>
                  <a:pt x="0" y="4355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 txBox="1"/>
          <p:nvPr/>
        </p:nvSpPr>
        <p:spPr>
          <a:xfrm>
            <a:off x="66814" y="6139849"/>
            <a:ext cx="3641090" cy="97463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600" spc="-5" dirty="0">
                <a:latin typeface="Arial"/>
                <a:cs typeface="Arial"/>
              </a:rPr>
              <a:t>Gatys, </a:t>
            </a:r>
            <a:r>
              <a:rPr sz="600" spc="-10" dirty="0">
                <a:latin typeface="Arial"/>
                <a:cs typeface="Arial"/>
              </a:rPr>
              <a:t>Ecker, </a:t>
            </a:r>
            <a:r>
              <a:rPr sz="600" spc="-5" dirty="0">
                <a:latin typeface="Arial"/>
                <a:cs typeface="Arial"/>
              </a:rPr>
              <a:t>and Bethge, </a:t>
            </a:r>
            <a:r>
              <a:rPr sz="600" spc="-15" dirty="0">
                <a:latin typeface="Arial"/>
                <a:cs typeface="Arial"/>
              </a:rPr>
              <a:t>“Texture </a:t>
            </a:r>
            <a:r>
              <a:rPr sz="600" spc="-5" dirty="0">
                <a:latin typeface="Arial"/>
                <a:cs typeface="Arial"/>
              </a:rPr>
              <a:t>Synthesis Using Convolutional Neural Networks”, NIPS</a:t>
            </a:r>
            <a:r>
              <a:rPr sz="600" dirty="0">
                <a:latin typeface="Arial"/>
                <a:cs typeface="Arial"/>
              </a:rPr>
              <a:t> </a:t>
            </a:r>
            <a:r>
              <a:rPr sz="600" spc="-5" dirty="0" smtClean="0">
                <a:latin typeface="Arial"/>
                <a:cs typeface="Arial"/>
              </a:rPr>
              <a:t>2015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27" name="object 25"/>
          <p:cNvSpPr/>
          <p:nvPr/>
        </p:nvSpPr>
        <p:spPr>
          <a:xfrm>
            <a:off x="6516216" y="2824485"/>
            <a:ext cx="936104" cy="244475"/>
          </a:xfrm>
          <a:custGeom>
            <a:avLst/>
            <a:gdLst/>
            <a:ahLst/>
            <a:cxnLst/>
            <a:rect l="l" t="t" r="r" b="b"/>
            <a:pathLst>
              <a:path w="806450" h="244475">
                <a:moveTo>
                  <a:pt x="0" y="0"/>
                </a:moveTo>
                <a:lnTo>
                  <a:pt x="806099" y="0"/>
                </a:lnTo>
                <a:lnTo>
                  <a:pt x="806099" y="244199"/>
                </a:lnTo>
                <a:lnTo>
                  <a:pt x="0" y="2441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5"/>
          <p:cNvSpPr/>
          <p:nvPr/>
        </p:nvSpPr>
        <p:spPr>
          <a:xfrm>
            <a:off x="6516216" y="3429000"/>
            <a:ext cx="720080" cy="216025"/>
          </a:xfrm>
          <a:custGeom>
            <a:avLst/>
            <a:gdLst/>
            <a:ahLst/>
            <a:cxnLst/>
            <a:rect l="l" t="t" r="r" b="b"/>
            <a:pathLst>
              <a:path w="806450" h="244475">
                <a:moveTo>
                  <a:pt x="0" y="0"/>
                </a:moveTo>
                <a:lnTo>
                  <a:pt x="806099" y="0"/>
                </a:lnTo>
                <a:lnTo>
                  <a:pt x="806099" y="244199"/>
                </a:lnTo>
                <a:lnTo>
                  <a:pt x="0" y="2441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6516216" y="4005063"/>
            <a:ext cx="576064" cy="216025"/>
          </a:xfrm>
          <a:custGeom>
            <a:avLst/>
            <a:gdLst/>
            <a:ahLst/>
            <a:cxnLst/>
            <a:rect l="l" t="t" r="r" b="b"/>
            <a:pathLst>
              <a:path w="806450" h="244475">
                <a:moveTo>
                  <a:pt x="0" y="0"/>
                </a:moveTo>
                <a:lnTo>
                  <a:pt x="806099" y="0"/>
                </a:lnTo>
                <a:lnTo>
                  <a:pt x="806099" y="244199"/>
                </a:lnTo>
                <a:lnTo>
                  <a:pt x="0" y="2441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5"/>
          <p:cNvSpPr/>
          <p:nvPr/>
        </p:nvSpPr>
        <p:spPr>
          <a:xfrm>
            <a:off x="6516216" y="4509120"/>
            <a:ext cx="432048" cy="216025"/>
          </a:xfrm>
          <a:custGeom>
            <a:avLst/>
            <a:gdLst/>
            <a:ahLst/>
            <a:cxnLst/>
            <a:rect l="l" t="t" r="r" b="b"/>
            <a:pathLst>
              <a:path w="806450" h="244475">
                <a:moveTo>
                  <a:pt x="0" y="0"/>
                </a:moveTo>
                <a:lnTo>
                  <a:pt x="806099" y="0"/>
                </a:lnTo>
                <a:lnTo>
                  <a:pt x="806099" y="244199"/>
                </a:lnTo>
                <a:lnTo>
                  <a:pt x="0" y="2441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9"/>
          <p:cNvSpPr/>
          <p:nvPr/>
        </p:nvSpPr>
        <p:spPr>
          <a:xfrm>
            <a:off x="7524328" y="2420888"/>
            <a:ext cx="498475" cy="244475"/>
          </a:xfrm>
          <a:custGeom>
            <a:avLst/>
            <a:gdLst/>
            <a:ahLst/>
            <a:cxnLst/>
            <a:rect l="l" t="t" r="r" b="b"/>
            <a:pathLst>
              <a:path w="498475" h="244475">
                <a:moveTo>
                  <a:pt x="0" y="0"/>
                </a:moveTo>
                <a:lnTo>
                  <a:pt x="498299" y="0"/>
                </a:lnTo>
                <a:lnTo>
                  <a:pt x="498299" y="244199"/>
                </a:lnTo>
                <a:lnTo>
                  <a:pt x="0" y="2441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0"/>
          <p:cNvSpPr/>
          <p:nvPr/>
        </p:nvSpPr>
        <p:spPr>
          <a:xfrm>
            <a:off x="7871653" y="4653136"/>
            <a:ext cx="1092835" cy="848994"/>
          </a:xfrm>
          <a:custGeom>
            <a:avLst/>
            <a:gdLst/>
            <a:ahLst/>
            <a:cxnLst/>
            <a:rect l="l" t="t" r="r" b="b"/>
            <a:pathLst>
              <a:path w="1092834" h="848995">
                <a:moveTo>
                  <a:pt x="0" y="0"/>
                </a:moveTo>
                <a:lnTo>
                  <a:pt x="1092599" y="0"/>
                </a:lnTo>
                <a:lnTo>
                  <a:pt x="1092599" y="848999"/>
                </a:lnTo>
                <a:lnTo>
                  <a:pt x="0" y="8489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1"/>
          <p:cNvSpPr/>
          <p:nvPr/>
        </p:nvSpPr>
        <p:spPr>
          <a:xfrm>
            <a:off x="7286478" y="4648189"/>
            <a:ext cx="665480" cy="306070"/>
          </a:xfrm>
          <a:custGeom>
            <a:avLst/>
            <a:gdLst/>
            <a:ahLst/>
            <a:cxnLst/>
            <a:rect l="l" t="t" r="r" b="b"/>
            <a:pathLst>
              <a:path w="665479" h="306070">
                <a:moveTo>
                  <a:pt x="0" y="0"/>
                </a:moveTo>
                <a:lnTo>
                  <a:pt x="665099" y="0"/>
                </a:lnTo>
                <a:lnTo>
                  <a:pt x="665099" y="305999"/>
                </a:lnTo>
                <a:lnTo>
                  <a:pt x="0" y="3059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28"/>
          <p:cNvSpPr/>
          <p:nvPr/>
        </p:nvSpPr>
        <p:spPr>
          <a:xfrm>
            <a:off x="6732240" y="2420888"/>
            <a:ext cx="626745" cy="244475"/>
          </a:xfrm>
          <a:custGeom>
            <a:avLst/>
            <a:gdLst/>
            <a:ahLst/>
            <a:cxnLst/>
            <a:rect l="l" t="t" r="r" b="b"/>
            <a:pathLst>
              <a:path w="626745" h="244475">
                <a:moveTo>
                  <a:pt x="0" y="244199"/>
                </a:moveTo>
                <a:lnTo>
                  <a:pt x="626599" y="244199"/>
                </a:lnTo>
                <a:lnTo>
                  <a:pt x="626599" y="0"/>
                </a:lnTo>
                <a:lnTo>
                  <a:pt x="0" y="0"/>
                </a:lnTo>
                <a:lnTo>
                  <a:pt x="0" y="2441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11"/>
          <p:cNvSpPr/>
          <p:nvPr/>
        </p:nvSpPr>
        <p:spPr>
          <a:xfrm>
            <a:off x="5646049" y="4941168"/>
            <a:ext cx="1282700" cy="435609"/>
          </a:xfrm>
          <a:custGeom>
            <a:avLst/>
            <a:gdLst/>
            <a:ahLst/>
            <a:cxnLst/>
            <a:rect l="l" t="t" r="r" b="b"/>
            <a:pathLst>
              <a:path w="1282700" h="435610">
                <a:moveTo>
                  <a:pt x="0" y="0"/>
                </a:moveTo>
                <a:lnTo>
                  <a:pt x="1282499" y="0"/>
                </a:lnTo>
                <a:lnTo>
                  <a:pt x="1282499" y="435599"/>
                </a:lnTo>
                <a:lnTo>
                  <a:pt x="0" y="4355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71600" y="600616"/>
            <a:ext cx="39668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Neural </a:t>
            </a:r>
            <a:r>
              <a:rPr sz="2800" spc="-50" dirty="0">
                <a:latin typeface="Arial"/>
                <a:cs typeface="Arial"/>
              </a:rPr>
              <a:t>Texture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Synthesis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3440903" y="1850328"/>
            <a:ext cx="5579171" cy="37119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168346" y="1709199"/>
            <a:ext cx="3412490" cy="1623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9259" indent="-366395" algn="just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429895" algn="l"/>
              </a:tabLst>
            </a:pPr>
            <a:r>
              <a:rPr sz="1300" spc="-5" dirty="0">
                <a:latin typeface="Arial"/>
                <a:cs typeface="Arial"/>
              </a:rPr>
              <a:t>Pretrain </a:t>
            </a:r>
            <a:r>
              <a:rPr sz="1300" dirty="0">
                <a:latin typeface="Arial"/>
                <a:cs typeface="Arial"/>
              </a:rPr>
              <a:t>a </a:t>
            </a:r>
            <a:r>
              <a:rPr sz="1300" spc="-5" dirty="0">
                <a:latin typeface="Arial"/>
                <a:cs typeface="Arial"/>
              </a:rPr>
              <a:t>CNN on ImageNet</a:t>
            </a:r>
            <a:r>
              <a:rPr sz="1300" spc="-6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(VGG-19)</a:t>
            </a:r>
            <a:endParaRPr sz="1300">
              <a:latin typeface="Arial"/>
              <a:cs typeface="Arial"/>
            </a:endParaRPr>
          </a:p>
          <a:p>
            <a:pPr marL="429259" marR="68580" indent="-366395" algn="just">
              <a:lnSpc>
                <a:spcPct val="101000"/>
              </a:lnSpc>
              <a:buAutoNum type="arabicPeriod"/>
              <a:tabLst>
                <a:tab pos="429895" algn="l"/>
              </a:tabLst>
            </a:pPr>
            <a:r>
              <a:rPr sz="1300" spc="-5" dirty="0">
                <a:latin typeface="Arial"/>
                <a:cs typeface="Arial"/>
              </a:rPr>
              <a:t>Run input texture forward through CNN,  </a:t>
            </a:r>
            <a:r>
              <a:rPr sz="1300" dirty="0">
                <a:latin typeface="Arial"/>
                <a:cs typeface="Arial"/>
              </a:rPr>
              <a:t>record </a:t>
            </a:r>
            <a:r>
              <a:rPr sz="1300" spc="-5" dirty="0">
                <a:latin typeface="Arial"/>
                <a:cs typeface="Arial"/>
              </a:rPr>
              <a:t>activations on every layer; layer </a:t>
            </a:r>
            <a:r>
              <a:rPr sz="1300" dirty="0">
                <a:latin typeface="Arial"/>
                <a:cs typeface="Arial"/>
              </a:rPr>
              <a:t>i  </a:t>
            </a:r>
            <a:r>
              <a:rPr sz="1300" spc="-5" dirty="0">
                <a:latin typeface="Arial"/>
                <a:cs typeface="Arial"/>
              </a:rPr>
              <a:t>gives feature </a:t>
            </a:r>
            <a:r>
              <a:rPr sz="1300" dirty="0">
                <a:latin typeface="Arial"/>
                <a:cs typeface="Arial"/>
              </a:rPr>
              <a:t>map </a:t>
            </a:r>
            <a:r>
              <a:rPr sz="1300" spc="-5" dirty="0">
                <a:latin typeface="Arial"/>
                <a:cs typeface="Arial"/>
              </a:rPr>
              <a:t>of </a:t>
            </a:r>
            <a:r>
              <a:rPr sz="1300" dirty="0">
                <a:latin typeface="Arial"/>
                <a:cs typeface="Arial"/>
              </a:rPr>
              <a:t>shape </a:t>
            </a:r>
            <a:r>
              <a:rPr sz="1300" spc="5" dirty="0">
                <a:latin typeface="Arial"/>
                <a:cs typeface="Arial"/>
              </a:rPr>
              <a:t>C</a:t>
            </a:r>
            <a:r>
              <a:rPr sz="1275" spc="7" baseline="-32679" dirty="0">
                <a:latin typeface="Arial"/>
                <a:cs typeface="Arial"/>
              </a:rPr>
              <a:t>i </a:t>
            </a:r>
            <a:r>
              <a:rPr sz="1300" dirty="0">
                <a:latin typeface="Arial"/>
                <a:cs typeface="Arial"/>
              </a:rPr>
              <a:t>× H</a:t>
            </a:r>
            <a:r>
              <a:rPr sz="1275" baseline="-32679" dirty="0">
                <a:latin typeface="Arial"/>
                <a:cs typeface="Arial"/>
              </a:rPr>
              <a:t>i </a:t>
            </a:r>
            <a:r>
              <a:rPr sz="1300" dirty="0">
                <a:latin typeface="Arial"/>
                <a:cs typeface="Arial"/>
              </a:rPr>
              <a:t>×</a:t>
            </a:r>
            <a:r>
              <a:rPr sz="1300" spc="15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W</a:t>
            </a:r>
            <a:r>
              <a:rPr sz="1275" baseline="-32679" dirty="0">
                <a:latin typeface="Arial"/>
                <a:cs typeface="Arial"/>
              </a:rPr>
              <a:t>i</a:t>
            </a:r>
            <a:endParaRPr sz="1275" baseline="-32679">
              <a:latin typeface="Arial"/>
              <a:cs typeface="Arial"/>
            </a:endParaRPr>
          </a:p>
          <a:p>
            <a:pPr marL="429259" indent="-366395" algn="just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429895" algn="l"/>
              </a:tabLst>
            </a:pPr>
            <a:r>
              <a:rPr sz="1300" spc="-5" dirty="0">
                <a:latin typeface="Arial"/>
                <a:cs typeface="Arial"/>
              </a:rPr>
              <a:t>At each layer </a:t>
            </a:r>
            <a:r>
              <a:rPr sz="1300" dirty="0">
                <a:latin typeface="Arial"/>
                <a:cs typeface="Arial"/>
              </a:rPr>
              <a:t>compute </a:t>
            </a:r>
            <a:r>
              <a:rPr sz="1300" spc="-5" dirty="0">
                <a:latin typeface="Arial"/>
                <a:cs typeface="Arial"/>
              </a:rPr>
              <a:t>the </a:t>
            </a:r>
            <a:r>
              <a:rPr sz="1300" i="1" spc="-5" dirty="0">
                <a:latin typeface="Arial"/>
                <a:cs typeface="Arial"/>
              </a:rPr>
              <a:t>Gram</a:t>
            </a:r>
            <a:r>
              <a:rPr sz="1300" i="1" spc="-50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matrix</a:t>
            </a:r>
            <a:endParaRPr sz="1300">
              <a:latin typeface="Arial"/>
              <a:cs typeface="Arial"/>
            </a:endParaRPr>
          </a:p>
          <a:p>
            <a:pPr marL="429259" algn="just">
              <a:lnSpc>
                <a:spcPct val="100000"/>
              </a:lnSpc>
              <a:spcBef>
                <a:spcPts val="15"/>
              </a:spcBef>
            </a:pPr>
            <a:r>
              <a:rPr sz="1300" spc="-5" dirty="0">
                <a:latin typeface="Arial"/>
                <a:cs typeface="Arial"/>
              </a:rPr>
              <a:t>giving outer product of</a:t>
            </a:r>
            <a:r>
              <a:rPr sz="1300" spc="-25" dirty="0">
                <a:latin typeface="Arial"/>
                <a:cs typeface="Arial"/>
              </a:rPr>
              <a:t> </a:t>
            </a:r>
            <a:r>
              <a:rPr sz="1300" spc="-5" dirty="0">
                <a:latin typeface="Arial"/>
                <a:cs typeface="Arial"/>
              </a:rPr>
              <a:t>features: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>
              <a:latin typeface="Times New Roman"/>
              <a:cs typeface="Times New Roman"/>
            </a:endParaRPr>
          </a:p>
          <a:p>
            <a:pPr marL="359410" algn="ctr">
              <a:lnSpc>
                <a:spcPct val="100000"/>
              </a:lnSpc>
            </a:pPr>
            <a:r>
              <a:rPr sz="1300" dirty="0">
                <a:latin typeface="Arial"/>
                <a:cs typeface="Arial"/>
              </a:rPr>
              <a:t>(shape </a:t>
            </a:r>
            <a:r>
              <a:rPr sz="1300" spc="5" dirty="0">
                <a:latin typeface="Arial"/>
                <a:cs typeface="Arial"/>
              </a:rPr>
              <a:t>C</a:t>
            </a:r>
            <a:r>
              <a:rPr sz="1275" spc="7" baseline="-32679" dirty="0">
                <a:latin typeface="Arial"/>
                <a:cs typeface="Arial"/>
              </a:rPr>
              <a:t>i </a:t>
            </a:r>
            <a:r>
              <a:rPr sz="1300" dirty="0">
                <a:latin typeface="Arial"/>
                <a:cs typeface="Arial"/>
              </a:rPr>
              <a:t>×</a:t>
            </a:r>
            <a:r>
              <a:rPr sz="1300" spc="-145" dirty="0">
                <a:latin typeface="Arial"/>
                <a:cs typeface="Arial"/>
              </a:rPr>
              <a:t> </a:t>
            </a:r>
            <a:r>
              <a:rPr sz="1300" spc="-5" dirty="0">
                <a:latin typeface="Arial"/>
                <a:cs typeface="Arial"/>
              </a:rPr>
              <a:t>C</a:t>
            </a:r>
            <a:r>
              <a:rPr sz="1275" spc="-7" baseline="-32679" dirty="0">
                <a:latin typeface="Arial"/>
                <a:cs typeface="Arial"/>
              </a:rPr>
              <a:t>i</a:t>
            </a:r>
            <a:r>
              <a:rPr sz="1300" spc="-5" dirty="0">
                <a:latin typeface="Arial"/>
                <a:cs typeface="Arial"/>
              </a:rPr>
              <a:t>)</a:t>
            </a:r>
            <a:endParaRPr sz="130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221296" y="3537763"/>
            <a:ext cx="3235325" cy="18472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160">
              <a:lnSpc>
                <a:spcPts val="1435"/>
              </a:lnSpc>
              <a:tabLst>
                <a:tab pos="376555" algn="l"/>
              </a:tabLst>
            </a:pPr>
            <a:r>
              <a:rPr sz="1300" spc="-5" dirty="0">
                <a:latin typeface="Arial"/>
                <a:cs typeface="Arial"/>
              </a:rPr>
              <a:t>4.	Initialize generated image from</a:t>
            </a:r>
            <a:r>
              <a:rPr sz="1300" spc="-8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random</a:t>
            </a:r>
            <a:endParaRPr sz="1300">
              <a:latin typeface="Arial"/>
              <a:cs typeface="Arial"/>
            </a:endParaRPr>
          </a:p>
          <a:p>
            <a:pPr marL="376555">
              <a:lnSpc>
                <a:spcPct val="100000"/>
              </a:lnSpc>
              <a:spcBef>
                <a:spcPts val="15"/>
              </a:spcBef>
            </a:pPr>
            <a:r>
              <a:rPr sz="1300" spc="-5" dirty="0">
                <a:latin typeface="Arial"/>
                <a:cs typeface="Arial"/>
              </a:rPr>
              <a:t>noise</a:t>
            </a:r>
            <a:endParaRPr sz="1300">
              <a:latin typeface="Arial"/>
              <a:cs typeface="Arial"/>
            </a:endParaRPr>
          </a:p>
          <a:p>
            <a:pPr marL="376555" marR="147320" indent="-377190">
              <a:lnSpc>
                <a:spcPts val="1550"/>
              </a:lnSpc>
              <a:spcBef>
                <a:spcPts val="170"/>
              </a:spcBef>
              <a:tabLst>
                <a:tab pos="376555" algn="l"/>
              </a:tabLst>
            </a:pPr>
            <a:r>
              <a:rPr sz="1400" spc="-5" dirty="0">
                <a:latin typeface="Arial"/>
                <a:cs typeface="Arial"/>
              </a:rPr>
              <a:t>5.	</a:t>
            </a:r>
            <a:r>
              <a:rPr sz="1300" spc="-5" dirty="0">
                <a:latin typeface="Arial"/>
                <a:cs typeface="Arial"/>
              </a:rPr>
              <a:t>Pass generated image through CNN,  </a:t>
            </a:r>
            <a:r>
              <a:rPr sz="1300" dirty="0">
                <a:latin typeface="Arial"/>
                <a:cs typeface="Arial"/>
              </a:rPr>
              <a:t>compute </a:t>
            </a:r>
            <a:r>
              <a:rPr sz="1300" spc="-5" dirty="0">
                <a:latin typeface="Arial"/>
                <a:cs typeface="Arial"/>
              </a:rPr>
              <a:t>Gram </a:t>
            </a:r>
            <a:r>
              <a:rPr sz="1300" dirty="0">
                <a:latin typeface="Arial"/>
                <a:cs typeface="Arial"/>
              </a:rPr>
              <a:t>matrix </a:t>
            </a:r>
            <a:r>
              <a:rPr sz="1300" spc="-5" dirty="0">
                <a:latin typeface="Arial"/>
                <a:cs typeface="Arial"/>
              </a:rPr>
              <a:t>on each</a:t>
            </a:r>
            <a:r>
              <a:rPr sz="1300" spc="-80" dirty="0">
                <a:latin typeface="Arial"/>
                <a:cs typeface="Arial"/>
              </a:rPr>
              <a:t> </a:t>
            </a:r>
            <a:r>
              <a:rPr sz="1300" spc="-5" dirty="0">
                <a:latin typeface="Arial"/>
                <a:cs typeface="Arial"/>
              </a:rPr>
              <a:t>layer</a:t>
            </a:r>
            <a:endParaRPr sz="1300">
              <a:latin typeface="Arial"/>
              <a:cs typeface="Arial"/>
            </a:endParaRPr>
          </a:p>
          <a:p>
            <a:pPr marL="376555" marR="124460" indent="-377190">
              <a:lnSpc>
                <a:spcPts val="1650"/>
              </a:lnSpc>
              <a:spcBef>
                <a:spcPts val="45"/>
              </a:spcBef>
              <a:tabLst>
                <a:tab pos="376555" algn="l"/>
              </a:tabLst>
            </a:pPr>
            <a:r>
              <a:rPr sz="1400" spc="-5" dirty="0">
                <a:latin typeface="Arial"/>
                <a:cs typeface="Arial"/>
              </a:rPr>
              <a:t>6.	Compute loss: weighted </a:t>
            </a:r>
            <a:r>
              <a:rPr sz="1400" dirty="0">
                <a:latin typeface="Arial"/>
                <a:cs typeface="Arial"/>
              </a:rPr>
              <a:t>sum </a:t>
            </a:r>
            <a:r>
              <a:rPr sz="1400" spc="-5" dirty="0">
                <a:latin typeface="Arial"/>
                <a:cs typeface="Arial"/>
              </a:rPr>
              <a:t>of L2  distance between Gram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matrices</a:t>
            </a:r>
            <a:endParaRPr sz="1400">
              <a:latin typeface="Arial"/>
              <a:cs typeface="Arial"/>
            </a:endParaRPr>
          </a:p>
          <a:p>
            <a:pPr>
              <a:lnSpc>
                <a:spcPts val="1585"/>
              </a:lnSpc>
              <a:tabLst>
                <a:tab pos="376555" algn="l"/>
              </a:tabLst>
            </a:pPr>
            <a:r>
              <a:rPr sz="1400" spc="-5" dirty="0">
                <a:latin typeface="Arial"/>
                <a:cs typeface="Arial"/>
              </a:rPr>
              <a:t>7.	Backprop to get gradient on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image</a:t>
            </a:r>
            <a:endParaRPr sz="1400">
              <a:latin typeface="Arial"/>
              <a:cs typeface="Arial"/>
            </a:endParaRPr>
          </a:p>
          <a:p>
            <a:pPr>
              <a:lnSpc>
                <a:spcPts val="1650"/>
              </a:lnSpc>
              <a:tabLst>
                <a:tab pos="376555" algn="l"/>
              </a:tabLst>
            </a:pPr>
            <a:r>
              <a:rPr sz="1400" spc="-5" dirty="0">
                <a:latin typeface="Arial"/>
                <a:cs typeface="Arial"/>
              </a:rPr>
              <a:t>8.	</a:t>
            </a:r>
            <a:r>
              <a:rPr sz="1400" dirty="0">
                <a:latin typeface="Arial"/>
                <a:cs typeface="Arial"/>
              </a:rPr>
              <a:t>Make </a:t>
            </a:r>
            <a:r>
              <a:rPr sz="1400" spc="-5" dirty="0">
                <a:latin typeface="Arial"/>
                <a:cs typeface="Arial"/>
              </a:rPr>
              <a:t>gradient </a:t>
            </a:r>
            <a:r>
              <a:rPr sz="1400" dirty="0">
                <a:latin typeface="Arial"/>
                <a:cs typeface="Arial"/>
              </a:rPr>
              <a:t>step </a:t>
            </a:r>
            <a:r>
              <a:rPr sz="1400" spc="-5" dirty="0">
                <a:latin typeface="Arial"/>
                <a:cs typeface="Arial"/>
              </a:rPr>
              <a:t>on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image</a:t>
            </a:r>
            <a:endParaRPr sz="1400">
              <a:latin typeface="Arial"/>
              <a:cs typeface="Arial"/>
            </a:endParaRPr>
          </a:p>
          <a:p>
            <a:pPr>
              <a:lnSpc>
                <a:spcPts val="1664"/>
              </a:lnSpc>
              <a:tabLst>
                <a:tab pos="376555" algn="l"/>
              </a:tabLst>
            </a:pPr>
            <a:r>
              <a:rPr sz="1400" spc="-5" dirty="0">
                <a:latin typeface="Arial"/>
                <a:cs typeface="Arial"/>
              </a:rPr>
              <a:t>9.	</a:t>
            </a:r>
            <a:r>
              <a:rPr sz="1400" spc="-10" dirty="0">
                <a:latin typeface="Arial"/>
                <a:cs typeface="Arial"/>
              </a:rPr>
              <a:t>GOTO </a:t>
            </a:r>
            <a:r>
              <a:rPr sz="1400" dirty="0">
                <a:latin typeface="Arial"/>
                <a:cs typeface="Arial"/>
              </a:rPr>
              <a:t>5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192801" y="3040279"/>
            <a:ext cx="1276144" cy="4657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6576520" y="1839233"/>
            <a:ext cx="892175" cy="221615"/>
          </a:xfrm>
          <a:custGeom>
            <a:avLst/>
            <a:gdLst/>
            <a:ahLst/>
            <a:cxnLst/>
            <a:rect l="l" t="t" r="r" b="b"/>
            <a:pathLst>
              <a:path w="892175" h="221615">
                <a:moveTo>
                  <a:pt x="0" y="221599"/>
                </a:moveTo>
                <a:lnTo>
                  <a:pt x="891599" y="221599"/>
                </a:lnTo>
                <a:lnTo>
                  <a:pt x="891599" y="0"/>
                </a:lnTo>
                <a:lnTo>
                  <a:pt x="0" y="0"/>
                </a:lnTo>
                <a:lnTo>
                  <a:pt x="0" y="2215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576520" y="1710302"/>
            <a:ext cx="892175" cy="393700"/>
          </a:xfrm>
          <a:custGeom>
            <a:avLst/>
            <a:gdLst/>
            <a:ahLst/>
            <a:cxnLst/>
            <a:rect l="l" t="t" r="r" b="b"/>
            <a:pathLst>
              <a:path w="892175" h="393700">
                <a:moveTo>
                  <a:pt x="0" y="0"/>
                </a:moveTo>
                <a:lnTo>
                  <a:pt x="891599" y="0"/>
                </a:lnTo>
                <a:lnTo>
                  <a:pt x="891599" y="393599"/>
                </a:lnTo>
                <a:lnTo>
                  <a:pt x="0" y="3935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3432870" y="4684728"/>
            <a:ext cx="624205" cy="393700"/>
          </a:xfrm>
          <a:custGeom>
            <a:avLst/>
            <a:gdLst/>
            <a:ahLst/>
            <a:cxnLst/>
            <a:rect l="l" t="t" r="r" b="b"/>
            <a:pathLst>
              <a:path w="624204" h="393700">
                <a:moveTo>
                  <a:pt x="0" y="0"/>
                </a:moveTo>
                <a:lnTo>
                  <a:pt x="623699" y="0"/>
                </a:lnTo>
                <a:lnTo>
                  <a:pt x="623699" y="393599"/>
                </a:lnTo>
                <a:lnTo>
                  <a:pt x="0" y="3935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3432870" y="4684728"/>
            <a:ext cx="624205" cy="393700"/>
          </a:xfrm>
          <a:custGeom>
            <a:avLst/>
            <a:gdLst/>
            <a:ahLst/>
            <a:cxnLst/>
            <a:rect l="l" t="t" r="r" b="b"/>
            <a:pathLst>
              <a:path w="624204" h="393700">
                <a:moveTo>
                  <a:pt x="0" y="0"/>
                </a:moveTo>
                <a:lnTo>
                  <a:pt x="623699" y="0"/>
                </a:lnTo>
                <a:lnTo>
                  <a:pt x="623699" y="393599"/>
                </a:lnTo>
                <a:lnTo>
                  <a:pt x="0" y="3935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5608520" y="4967077"/>
            <a:ext cx="603885" cy="435609"/>
          </a:xfrm>
          <a:custGeom>
            <a:avLst/>
            <a:gdLst/>
            <a:ahLst/>
            <a:cxnLst/>
            <a:rect l="l" t="t" r="r" b="b"/>
            <a:pathLst>
              <a:path w="603885" h="435610">
                <a:moveTo>
                  <a:pt x="0" y="435599"/>
                </a:moveTo>
                <a:lnTo>
                  <a:pt x="603299" y="435599"/>
                </a:lnTo>
                <a:lnTo>
                  <a:pt x="603299" y="0"/>
                </a:lnTo>
                <a:lnTo>
                  <a:pt x="0" y="0"/>
                </a:lnTo>
                <a:lnTo>
                  <a:pt x="0" y="4355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5608520" y="4967077"/>
            <a:ext cx="1282700" cy="435609"/>
          </a:xfrm>
          <a:custGeom>
            <a:avLst/>
            <a:gdLst/>
            <a:ahLst/>
            <a:cxnLst/>
            <a:rect l="l" t="t" r="r" b="b"/>
            <a:pathLst>
              <a:path w="1282700" h="435610">
                <a:moveTo>
                  <a:pt x="0" y="0"/>
                </a:moveTo>
                <a:lnTo>
                  <a:pt x="1282499" y="0"/>
                </a:lnTo>
                <a:lnTo>
                  <a:pt x="1282499" y="435599"/>
                </a:lnTo>
                <a:lnTo>
                  <a:pt x="0" y="4355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6544721" y="4545052"/>
            <a:ext cx="484505" cy="348615"/>
          </a:xfrm>
          <a:custGeom>
            <a:avLst/>
            <a:gdLst/>
            <a:ahLst/>
            <a:cxnLst/>
            <a:rect l="l" t="t" r="r" b="b"/>
            <a:pathLst>
              <a:path w="484504" h="348614">
                <a:moveTo>
                  <a:pt x="0" y="0"/>
                </a:moveTo>
                <a:lnTo>
                  <a:pt x="483899" y="0"/>
                </a:lnTo>
                <a:lnTo>
                  <a:pt x="483899" y="348599"/>
                </a:lnTo>
                <a:lnTo>
                  <a:pt x="0" y="3485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7025584" y="1231802"/>
            <a:ext cx="1398569" cy="5726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7020820" y="1227040"/>
            <a:ext cx="1408430" cy="582295"/>
          </a:xfrm>
          <a:custGeom>
            <a:avLst/>
            <a:gdLst/>
            <a:ahLst/>
            <a:cxnLst/>
            <a:rect l="l" t="t" r="r" b="b"/>
            <a:pathLst>
              <a:path w="1408429" h="582295">
                <a:moveTo>
                  <a:pt x="0" y="0"/>
                </a:moveTo>
                <a:lnTo>
                  <a:pt x="1408094" y="0"/>
                </a:lnTo>
                <a:lnTo>
                  <a:pt x="1408094" y="582224"/>
                </a:lnTo>
                <a:lnTo>
                  <a:pt x="0" y="582224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4697290" y="1253353"/>
            <a:ext cx="2026530" cy="529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4692527" y="1248590"/>
            <a:ext cx="2036445" cy="539750"/>
          </a:xfrm>
          <a:custGeom>
            <a:avLst/>
            <a:gdLst/>
            <a:ahLst/>
            <a:cxnLst/>
            <a:rect l="l" t="t" r="r" b="b"/>
            <a:pathLst>
              <a:path w="2036445" h="539750">
                <a:moveTo>
                  <a:pt x="0" y="0"/>
                </a:moveTo>
                <a:lnTo>
                  <a:pt x="2036055" y="0"/>
                </a:lnTo>
                <a:lnTo>
                  <a:pt x="2036055" y="539125"/>
                </a:lnTo>
                <a:lnTo>
                  <a:pt x="0" y="539125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192795" y="4797152"/>
            <a:ext cx="3240405" cy="605714"/>
          </a:xfrm>
          <a:custGeom>
            <a:avLst/>
            <a:gdLst/>
            <a:ahLst/>
            <a:cxnLst/>
            <a:rect l="l" t="t" r="r" b="b"/>
            <a:pathLst>
              <a:path w="3240404" h="1917064">
                <a:moveTo>
                  <a:pt x="0" y="0"/>
                </a:moveTo>
                <a:lnTo>
                  <a:pt x="3239999" y="0"/>
                </a:lnTo>
                <a:lnTo>
                  <a:pt x="3239999" y="1916999"/>
                </a:lnTo>
                <a:lnTo>
                  <a:pt x="0" y="19169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4650770" y="1231803"/>
            <a:ext cx="3835400" cy="551815"/>
          </a:xfrm>
          <a:custGeom>
            <a:avLst/>
            <a:gdLst/>
            <a:ahLst/>
            <a:cxnLst/>
            <a:rect l="l" t="t" r="r" b="b"/>
            <a:pathLst>
              <a:path w="3835400" h="551815">
                <a:moveTo>
                  <a:pt x="0" y="0"/>
                </a:moveTo>
                <a:lnTo>
                  <a:pt x="3835199" y="0"/>
                </a:lnTo>
                <a:lnTo>
                  <a:pt x="3835199" y="551399"/>
                </a:lnTo>
                <a:lnTo>
                  <a:pt x="0" y="55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577996" y="1542528"/>
            <a:ext cx="1282700" cy="435609"/>
          </a:xfrm>
          <a:custGeom>
            <a:avLst/>
            <a:gdLst/>
            <a:ahLst/>
            <a:cxnLst/>
            <a:rect l="l" t="t" r="r" b="b"/>
            <a:pathLst>
              <a:path w="1282700" h="435609">
                <a:moveTo>
                  <a:pt x="0" y="0"/>
                </a:moveTo>
                <a:lnTo>
                  <a:pt x="1282499" y="0"/>
                </a:lnTo>
                <a:lnTo>
                  <a:pt x="1282499" y="435599"/>
                </a:lnTo>
                <a:lnTo>
                  <a:pt x="0" y="4355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 txBox="1"/>
          <p:nvPr/>
        </p:nvSpPr>
        <p:spPr>
          <a:xfrm>
            <a:off x="66814" y="6139849"/>
            <a:ext cx="3641090" cy="97463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600" spc="-5" dirty="0">
                <a:latin typeface="Arial"/>
                <a:cs typeface="Arial"/>
              </a:rPr>
              <a:t>Gatys, </a:t>
            </a:r>
            <a:r>
              <a:rPr sz="600" spc="-10" dirty="0">
                <a:latin typeface="Arial"/>
                <a:cs typeface="Arial"/>
              </a:rPr>
              <a:t>Ecker, </a:t>
            </a:r>
            <a:r>
              <a:rPr sz="600" spc="-5" dirty="0">
                <a:latin typeface="Arial"/>
                <a:cs typeface="Arial"/>
              </a:rPr>
              <a:t>and Bethge, </a:t>
            </a:r>
            <a:r>
              <a:rPr sz="600" spc="-15" dirty="0">
                <a:latin typeface="Arial"/>
                <a:cs typeface="Arial"/>
              </a:rPr>
              <a:t>“Texture </a:t>
            </a:r>
            <a:r>
              <a:rPr sz="600" spc="-5" dirty="0">
                <a:latin typeface="Arial"/>
                <a:cs typeface="Arial"/>
              </a:rPr>
              <a:t>Synthesis Using Convolutional Neural Networks”, NIPS</a:t>
            </a:r>
            <a:r>
              <a:rPr sz="600" dirty="0">
                <a:latin typeface="Arial"/>
                <a:cs typeface="Arial"/>
              </a:rPr>
              <a:t> </a:t>
            </a:r>
            <a:r>
              <a:rPr sz="600" spc="-5" dirty="0" smtClean="0">
                <a:latin typeface="Arial"/>
                <a:cs typeface="Arial"/>
              </a:rPr>
              <a:t>2015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27" name="object 25"/>
          <p:cNvSpPr/>
          <p:nvPr/>
        </p:nvSpPr>
        <p:spPr>
          <a:xfrm>
            <a:off x="6516216" y="2824485"/>
            <a:ext cx="936104" cy="244475"/>
          </a:xfrm>
          <a:custGeom>
            <a:avLst/>
            <a:gdLst/>
            <a:ahLst/>
            <a:cxnLst/>
            <a:rect l="l" t="t" r="r" b="b"/>
            <a:pathLst>
              <a:path w="806450" h="244475">
                <a:moveTo>
                  <a:pt x="0" y="0"/>
                </a:moveTo>
                <a:lnTo>
                  <a:pt x="806099" y="0"/>
                </a:lnTo>
                <a:lnTo>
                  <a:pt x="806099" y="244199"/>
                </a:lnTo>
                <a:lnTo>
                  <a:pt x="0" y="2441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5"/>
          <p:cNvSpPr/>
          <p:nvPr/>
        </p:nvSpPr>
        <p:spPr>
          <a:xfrm>
            <a:off x="6516216" y="3429000"/>
            <a:ext cx="720080" cy="216025"/>
          </a:xfrm>
          <a:custGeom>
            <a:avLst/>
            <a:gdLst/>
            <a:ahLst/>
            <a:cxnLst/>
            <a:rect l="l" t="t" r="r" b="b"/>
            <a:pathLst>
              <a:path w="806450" h="244475">
                <a:moveTo>
                  <a:pt x="0" y="0"/>
                </a:moveTo>
                <a:lnTo>
                  <a:pt x="806099" y="0"/>
                </a:lnTo>
                <a:lnTo>
                  <a:pt x="806099" y="244199"/>
                </a:lnTo>
                <a:lnTo>
                  <a:pt x="0" y="2441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6516216" y="4005063"/>
            <a:ext cx="576064" cy="216025"/>
          </a:xfrm>
          <a:custGeom>
            <a:avLst/>
            <a:gdLst/>
            <a:ahLst/>
            <a:cxnLst/>
            <a:rect l="l" t="t" r="r" b="b"/>
            <a:pathLst>
              <a:path w="806450" h="244475">
                <a:moveTo>
                  <a:pt x="0" y="0"/>
                </a:moveTo>
                <a:lnTo>
                  <a:pt x="806099" y="0"/>
                </a:lnTo>
                <a:lnTo>
                  <a:pt x="806099" y="244199"/>
                </a:lnTo>
                <a:lnTo>
                  <a:pt x="0" y="2441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5"/>
          <p:cNvSpPr/>
          <p:nvPr/>
        </p:nvSpPr>
        <p:spPr>
          <a:xfrm>
            <a:off x="6516216" y="4509120"/>
            <a:ext cx="432048" cy="216025"/>
          </a:xfrm>
          <a:custGeom>
            <a:avLst/>
            <a:gdLst/>
            <a:ahLst/>
            <a:cxnLst/>
            <a:rect l="l" t="t" r="r" b="b"/>
            <a:pathLst>
              <a:path w="806450" h="244475">
                <a:moveTo>
                  <a:pt x="0" y="0"/>
                </a:moveTo>
                <a:lnTo>
                  <a:pt x="806099" y="0"/>
                </a:lnTo>
                <a:lnTo>
                  <a:pt x="806099" y="244199"/>
                </a:lnTo>
                <a:lnTo>
                  <a:pt x="0" y="2441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9"/>
          <p:cNvSpPr/>
          <p:nvPr/>
        </p:nvSpPr>
        <p:spPr>
          <a:xfrm>
            <a:off x="7524328" y="2420888"/>
            <a:ext cx="498475" cy="244475"/>
          </a:xfrm>
          <a:custGeom>
            <a:avLst/>
            <a:gdLst/>
            <a:ahLst/>
            <a:cxnLst/>
            <a:rect l="l" t="t" r="r" b="b"/>
            <a:pathLst>
              <a:path w="498475" h="244475">
                <a:moveTo>
                  <a:pt x="0" y="0"/>
                </a:moveTo>
                <a:lnTo>
                  <a:pt x="498299" y="0"/>
                </a:lnTo>
                <a:lnTo>
                  <a:pt x="498299" y="244199"/>
                </a:lnTo>
                <a:lnTo>
                  <a:pt x="0" y="2441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0"/>
          <p:cNvSpPr/>
          <p:nvPr/>
        </p:nvSpPr>
        <p:spPr>
          <a:xfrm>
            <a:off x="7871653" y="4653136"/>
            <a:ext cx="1092835" cy="848994"/>
          </a:xfrm>
          <a:custGeom>
            <a:avLst/>
            <a:gdLst/>
            <a:ahLst/>
            <a:cxnLst/>
            <a:rect l="l" t="t" r="r" b="b"/>
            <a:pathLst>
              <a:path w="1092834" h="848995">
                <a:moveTo>
                  <a:pt x="0" y="0"/>
                </a:moveTo>
                <a:lnTo>
                  <a:pt x="1092599" y="0"/>
                </a:lnTo>
                <a:lnTo>
                  <a:pt x="1092599" y="848999"/>
                </a:lnTo>
                <a:lnTo>
                  <a:pt x="0" y="8489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1"/>
          <p:cNvSpPr/>
          <p:nvPr/>
        </p:nvSpPr>
        <p:spPr>
          <a:xfrm>
            <a:off x="7286478" y="4648189"/>
            <a:ext cx="665480" cy="306070"/>
          </a:xfrm>
          <a:custGeom>
            <a:avLst/>
            <a:gdLst/>
            <a:ahLst/>
            <a:cxnLst/>
            <a:rect l="l" t="t" r="r" b="b"/>
            <a:pathLst>
              <a:path w="665479" h="306070">
                <a:moveTo>
                  <a:pt x="0" y="0"/>
                </a:moveTo>
                <a:lnTo>
                  <a:pt x="665099" y="0"/>
                </a:lnTo>
                <a:lnTo>
                  <a:pt x="665099" y="305999"/>
                </a:lnTo>
                <a:lnTo>
                  <a:pt x="0" y="3059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11"/>
          <p:cNvSpPr/>
          <p:nvPr/>
        </p:nvSpPr>
        <p:spPr>
          <a:xfrm>
            <a:off x="5646049" y="4941168"/>
            <a:ext cx="1282700" cy="435609"/>
          </a:xfrm>
          <a:custGeom>
            <a:avLst/>
            <a:gdLst/>
            <a:ahLst/>
            <a:cxnLst/>
            <a:rect l="l" t="t" r="r" b="b"/>
            <a:pathLst>
              <a:path w="1282700" h="435610">
                <a:moveTo>
                  <a:pt x="0" y="0"/>
                </a:moveTo>
                <a:lnTo>
                  <a:pt x="1282499" y="0"/>
                </a:lnTo>
                <a:lnTo>
                  <a:pt x="1282499" y="435599"/>
                </a:lnTo>
                <a:lnTo>
                  <a:pt x="0" y="4355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71600" y="600616"/>
            <a:ext cx="39668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Neural </a:t>
            </a:r>
            <a:r>
              <a:rPr sz="2800" spc="-50" dirty="0">
                <a:latin typeface="Arial"/>
                <a:cs typeface="Arial"/>
              </a:rPr>
              <a:t>Texture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Synthesis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3440903" y="1850328"/>
            <a:ext cx="5579171" cy="37119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168346" y="1709199"/>
            <a:ext cx="3412490" cy="1623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9259" indent="-366395" algn="just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429895" algn="l"/>
              </a:tabLst>
            </a:pPr>
            <a:r>
              <a:rPr sz="1300" spc="-5" dirty="0">
                <a:latin typeface="Arial"/>
                <a:cs typeface="Arial"/>
              </a:rPr>
              <a:t>Pretrain </a:t>
            </a:r>
            <a:r>
              <a:rPr sz="1300" dirty="0">
                <a:latin typeface="Arial"/>
                <a:cs typeface="Arial"/>
              </a:rPr>
              <a:t>a </a:t>
            </a:r>
            <a:r>
              <a:rPr sz="1300" spc="-5" dirty="0">
                <a:latin typeface="Arial"/>
                <a:cs typeface="Arial"/>
              </a:rPr>
              <a:t>CNN on ImageNet</a:t>
            </a:r>
            <a:r>
              <a:rPr sz="1300" spc="-6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(VGG-19)</a:t>
            </a:r>
            <a:endParaRPr sz="1300">
              <a:latin typeface="Arial"/>
              <a:cs typeface="Arial"/>
            </a:endParaRPr>
          </a:p>
          <a:p>
            <a:pPr marL="429259" marR="68580" indent="-366395" algn="just">
              <a:lnSpc>
                <a:spcPct val="101000"/>
              </a:lnSpc>
              <a:buAutoNum type="arabicPeriod"/>
              <a:tabLst>
                <a:tab pos="429895" algn="l"/>
              </a:tabLst>
            </a:pPr>
            <a:r>
              <a:rPr sz="1300" spc="-5" dirty="0">
                <a:latin typeface="Arial"/>
                <a:cs typeface="Arial"/>
              </a:rPr>
              <a:t>Run input texture forward through CNN,  </a:t>
            </a:r>
            <a:r>
              <a:rPr sz="1300" dirty="0">
                <a:latin typeface="Arial"/>
                <a:cs typeface="Arial"/>
              </a:rPr>
              <a:t>record </a:t>
            </a:r>
            <a:r>
              <a:rPr sz="1300" spc="-5" dirty="0">
                <a:latin typeface="Arial"/>
                <a:cs typeface="Arial"/>
              </a:rPr>
              <a:t>activations on every layer; layer </a:t>
            </a:r>
            <a:r>
              <a:rPr sz="1300" dirty="0">
                <a:latin typeface="Arial"/>
                <a:cs typeface="Arial"/>
              </a:rPr>
              <a:t>i  </a:t>
            </a:r>
            <a:r>
              <a:rPr sz="1300" spc="-5" dirty="0">
                <a:latin typeface="Arial"/>
                <a:cs typeface="Arial"/>
              </a:rPr>
              <a:t>gives feature </a:t>
            </a:r>
            <a:r>
              <a:rPr sz="1300" dirty="0">
                <a:latin typeface="Arial"/>
                <a:cs typeface="Arial"/>
              </a:rPr>
              <a:t>map </a:t>
            </a:r>
            <a:r>
              <a:rPr sz="1300" spc="-5" dirty="0">
                <a:latin typeface="Arial"/>
                <a:cs typeface="Arial"/>
              </a:rPr>
              <a:t>of </a:t>
            </a:r>
            <a:r>
              <a:rPr sz="1300" dirty="0">
                <a:latin typeface="Arial"/>
                <a:cs typeface="Arial"/>
              </a:rPr>
              <a:t>shape </a:t>
            </a:r>
            <a:r>
              <a:rPr sz="1300" spc="5" dirty="0">
                <a:latin typeface="Arial"/>
                <a:cs typeface="Arial"/>
              </a:rPr>
              <a:t>C</a:t>
            </a:r>
            <a:r>
              <a:rPr sz="1275" spc="7" baseline="-32679" dirty="0">
                <a:latin typeface="Arial"/>
                <a:cs typeface="Arial"/>
              </a:rPr>
              <a:t>i </a:t>
            </a:r>
            <a:r>
              <a:rPr sz="1300" dirty="0">
                <a:latin typeface="Arial"/>
                <a:cs typeface="Arial"/>
              </a:rPr>
              <a:t>× H</a:t>
            </a:r>
            <a:r>
              <a:rPr sz="1275" baseline="-32679" dirty="0">
                <a:latin typeface="Arial"/>
                <a:cs typeface="Arial"/>
              </a:rPr>
              <a:t>i </a:t>
            </a:r>
            <a:r>
              <a:rPr sz="1300" dirty="0">
                <a:latin typeface="Arial"/>
                <a:cs typeface="Arial"/>
              </a:rPr>
              <a:t>×</a:t>
            </a:r>
            <a:r>
              <a:rPr sz="1300" spc="15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W</a:t>
            </a:r>
            <a:r>
              <a:rPr sz="1275" baseline="-32679" dirty="0">
                <a:latin typeface="Arial"/>
                <a:cs typeface="Arial"/>
              </a:rPr>
              <a:t>i</a:t>
            </a:r>
            <a:endParaRPr sz="1275" baseline="-32679">
              <a:latin typeface="Arial"/>
              <a:cs typeface="Arial"/>
            </a:endParaRPr>
          </a:p>
          <a:p>
            <a:pPr marL="429259" indent="-366395" algn="just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429895" algn="l"/>
              </a:tabLst>
            </a:pPr>
            <a:r>
              <a:rPr sz="1300" spc="-5" dirty="0">
                <a:latin typeface="Arial"/>
                <a:cs typeface="Arial"/>
              </a:rPr>
              <a:t>At each layer </a:t>
            </a:r>
            <a:r>
              <a:rPr sz="1300" dirty="0">
                <a:latin typeface="Arial"/>
                <a:cs typeface="Arial"/>
              </a:rPr>
              <a:t>compute </a:t>
            </a:r>
            <a:r>
              <a:rPr sz="1300" spc="-5" dirty="0">
                <a:latin typeface="Arial"/>
                <a:cs typeface="Arial"/>
              </a:rPr>
              <a:t>the </a:t>
            </a:r>
            <a:r>
              <a:rPr sz="1300" i="1" spc="-5" dirty="0">
                <a:latin typeface="Arial"/>
                <a:cs typeface="Arial"/>
              </a:rPr>
              <a:t>Gram</a:t>
            </a:r>
            <a:r>
              <a:rPr sz="1300" i="1" spc="-50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matrix</a:t>
            </a:r>
            <a:endParaRPr sz="1300">
              <a:latin typeface="Arial"/>
              <a:cs typeface="Arial"/>
            </a:endParaRPr>
          </a:p>
          <a:p>
            <a:pPr marL="429259" algn="just">
              <a:lnSpc>
                <a:spcPct val="100000"/>
              </a:lnSpc>
              <a:spcBef>
                <a:spcPts val="15"/>
              </a:spcBef>
            </a:pPr>
            <a:r>
              <a:rPr sz="1300" spc="-5" dirty="0">
                <a:latin typeface="Arial"/>
                <a:cs typeface="Arial"/>
              </a:rPr>
              <a:t>giving outer product of</a:t>
            </a:r>
            <a:r>
              <a:rPr sz="1300" spc="-25" dirty="0">
                <a:latin typeface="Arial"/>
                <a:cs typeface="Arial"/>
              </a:rPr>
              <a:t> </a:t>
            </a:r>
            <a:r>
              <a:rPr sz="1300" spc="-5" dirty="0">
                <a:latin typeface="Arial"/>
                <a:cs typeface="Arial"/>
              </a:rPr>
              <a:t>features: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>
              <a:latin typeface="Times New Roman"/>
              <a:cs typeface="Times New Roman"/>
            </a:endParaRPr>
          </a:p>
          <a:p>
            <a:pPr marL="359410" algn="ctr">
              <a:lnSpc>
                <a:spcPct val="100000"/>
              </a:lnSpc>
            </a:pPr>
            <a:r>
              <a:rPr sz="1300" dirty="0">
                <a:latin typeface="Arial"/>
                <a:cs typeface="Arial"/>
              </a:rPr>
              <a:t>(shape </a:t>
            </a:r>
            <a:r>
              <a:rPr sz="1300" spc="5" dirty="0">
                <a:latin typeface="Arial"/>
                <a:cs typeface="Arial"/>
              </a:rPr>
              <a:t>C</a:t>
            </a:r>
            <a:r>
              <a:rPr sz="1275" spc="7" baseline="-32679" dirty="0">
                <a:latin typeface="Arial"/>
                <a:cs typeface="Arial"/>
              </a:rPr>
              <a:t>i </a:t>
            </a:r>
            <a:r>
              <a:rPr sz="1300" dirty="0">
                <a:latin typeface="Arial"/>
                <a:cs typeface="Arial"/>
              </a:rPr>
              <a:t>×</a:t>
            </a:r>
            <a:r>
              <a:rPr sz="1300" spc="-145" dirty="0">
                <a:latin typeface="Arial"/>
                <a:cs typeface="Arial"/>
              </a:rPr>
              <a:t> </a:t>
            </a:r>
            <a:r>
              <a:rPr sz="1300" spc="-5" dirty="0">
                <a:latin typeface="Arial"/>
                <a:cs typeface="Arial"/>
              </a:rPr>
              <a:t>C</a:t>
            </a:r>
            <a:r>
              <a:rPr sz="1275" spc="-7" baseline="-32679" dirty="0">
                <a:latin typeface="Arial"/>
                <a:cs typeface="Arial"/>
              </a:rPr>
              <a:t>i</a:t>
            </a:r>
            <a:r>
              <a:rPr sz="1300" spc="-5" dirty="0">
                <a:latin typeface="Arial"/>
                <a:cs typeface="Arial"/>
              </a:rPr>
              <a:t>)</a:t>
            </a:r>
            <a:endParaRPr sz="130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221296" y="3537763"/>
            <a:ext cx="3235325" cy="18472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160">
              <a:lnSpc>
                <a:spcPts val="1435"/>
              </a:lnSpc>
              <a:tabLst>
                <a:tab pos="376555" algn="l"/>
              </a:tabLst>
            </a:pPr>
            <a:r>
              <a:rPr sz="1300" spc="-5" dirty="0">
                <a:latin typeface="Arial"/>
                <a:cs typeface="Arial"/>
              </a:rPr>
              <a:t>4.	Initialize generated image from</a:t>
            </a:r>
            <a:r>
              <a:rPr sz="1300" spc="-8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random</a:t>
            </a:r>
            <a:endParaRPr sz="1300">
              <a:latin typeface="Arial"/>
              <a:cs typeface="Arial"/>
            </a:endParaRPr>
          </a:p>
          <a:p>
            <a:pPr marL="376555">
              <a:lnSpc>
                <a:spcPct val="100000"/>
              </a:lnSpc>
              <a:spcBef>
                <a:spcPts val="15"/>
              </a:spcBef>
            </a:pPr>
            <a:r>
              <a:rPr sz="1300" spc="-5" dirty="0">
                <a:latin typeface="Arial"/>
                <a:cs typeface="Arial"/>
              </a:rPr>
              <a:t>noise</a:t>
            </a:r>
            <a:endParaRPr sz="1300">
              <a:latin typeface="Arial"/>
              <a:cs typeface="Arial"/>
            </a:endParaRPr>
          </a:p>
          <a:p>
            <a:pPr marL="376555" marR="147320" indent="-377190">
              <a:lnSpc>
                <a:spcPts val="1550"/>
              </a:lnSpc>
              <a:spcBef>
                <a:spcPts val="170"/>
              </a:spcBef>
              <a:tabLst>
                <a:tab pos="376555" algn="l"/>
              </a:tabLst>
            </a:pPr>
            <a:r>
              <a:rPr sz="1400" spc="-5" dirty="0">
                <a:latin typeface="Arial"/>
                <a:cs typeface="Arial"/>
              </a:rPr>
              <a:t>5.	</a:t>
            </a:r>
            <a:r>
              <a:rPr sz="1300" spc="-5" dirty="0">
                <a:latin typeface="Arial"/>
                <a:cs typeface="Arial"/>
              </a:rPr>
              <a:t>Pass generated image through CNN,  </a:t>
            </a:r>
            <a:r>
              <a:rPr sz="1300" dirty="0">
                <a:latin typeface="Arial"/>
                <a:cs typeface="Arial"/>
              </a:rPr>
              <a:t>compute </a:t>
            </a:r>
            <a:r>
              <a:rPr sz="1300" spc="-5" dirty="0">
                <a:latin typeface="Arial"/>
                <a:cs typeface="Arial"/>
              </a:rPr>
              <a:t>Gram </a:t>
            </a:r>
            <a:r>
              <a:rPr sz="1300" dirty="0">
                <a:latin typeface="Arial"/>
                <a:cs typeface="Arial"/>
              </a:rPr>
              <a:t>matrix </a:t>
            </a:r>
            <a:r>
              <a:rPr sz="1300" spc="-5" dirty="0">
                <a:latin typeface="Arial"/>
                <a:cs typeface="Arial"/>
              </a:rPr>
              <a:t>on each</a:t>
            </a:r>
            <a:r>
              <a:rPr sz="1300" spc="-80" dirty="0">
                <a:latin typeface="Arial"/>
                <a:cs typeface="Arial"/>
              </a:rPr>
              <a:t> </a:t>
            </a:r>
            <a:r>
              <a:rPr sz="1300" spc="-5" dirty="0">
                <a:latin typeface="Arial"/>
                <a:cs typeface="Arial"/>
              </a:rPr>
              <a:t>layer</a:t>
            </a:r>
            <a:endParaRPr sz="1300">
              <a:latin typeface="Arial"/>
              <a:cs typeface="Arial"/>
            </a:endParaRPr>
          </a:p>
          <a:p>
            <a:pPr marL="376555" marR="124460" indent="-377190">
              <a:lnSpc>
                <a:spcPts val="1650"/>
              </a:lnSpc>
              <a:spcBef>
                <a:spcPts val="45"/>
              </a:spcBef>
              <a:tabLst>
                <a:tab pos="376555" algn="l"/>
              </a:tabLst>
            </a:pPr>
            <a:r>
              <a:rPr sz="1400" spc="-5" dirty="0">
                <a:latin typeface="Arial"/>
                <a:cs typeface="Arial"/>
              </a:rPr>
              <a:t>6.	Compute loss: weighted </a:t>
            </a:r>
            <a:r>
              <a:rPr sz="1400" dirty="0">
                <a:latin typeface="Arial"/>
                <a:cs typeface="Arial"/>
              </a:rPr>
              <a:t>sum </a:t>
            </a:r>
            <a:r>
              <a:rPr sz="1400" spc="-5" dirty="0">
                <a:latin typeface="Arial"/>
                <a:cs typeface="Arial"/>
              </a:rPr>
              <a:t>of L2  distance between Gram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matrices</a:t>
            </a:r>
            <a:endParaRPr sz="1400">
              <a:latin typeface="Arial"/>
              <a:cs typeface="Arial"/>
            </a:endParaRPr>
          </a:p>
          <a:p>
            <a:pPr>
              <a:lnSpc>
                <a:spcPts val="1585"/>
              </a:lnSpc>
              <a:tabLst>
                <a:tab pos="376555" algn="l"/>
              </a:tabLst>
            </a:pPr>
            <a:r>
              <a:rPr sz="1400" spc="-5" dirty="0">
                <a:latin typeface="Arial"/>
                <a:cs typeface="Arial"/>
              </a:rPr>
              <a:t>7.	Backprop to get gradient on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image</a:t>
            </a:r>
            <a:endParaRPr sz="1400">
              <a:latin typeface="Arial"/>
              <a:cs typeface="Arial"/>
            </a:endParaRPr>
          </a:p>
          <a:p>
            <a:pPr>
              <a:lnSpc>
                <a:spcPts val="1650"/>
              </a:lnSpc>
              <a:tabLst>
                <a:tab pos="376555" algn="l"/>
              </a:tabLst>
            </a:pPr>
            <a:r>
              <a:rPr sz="1400" spc="-5" dirty="0">
                <a:latin typeface="Arial"/>
                <a:cs typeface="Arial"/>
              </a:rPr>
              <a:t>8.	</a:t>
            </a:r>
            <a:r>
              <a:rPr sz="1400" dirty="0">
                <a:latin typeface="Arial"/>
                <a:cs typeface="Arial"/>
              </a:rPr>
              <a:t>Make </a:t>
            </a:r>
            <a:r>
              <a:rPr sz="1400" spc="-5" dirty="0">
                <a:latin typeface="Arial"/>
                <a:cs typeface="Arial"/>
              </a:rPr>
              <a:t>gradient </a:t>
            </a:r>
            <a:r>
              <a:rPr sz="1400" dirty="0">
                <a:latin typeface="Arial"/>
                <a:cs typeface="Arial"/>
              </a:rPr>
              <a:t>step </a:t>
            </a:r>
            <a:r>
              <a:rPr sz="1400" spc="-5" dirty="0">
                <a:latin typeface="Arial"/>
                <a:cs typeface="Arial"/>
              </a:rPr>
              <a:t>on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image</a:t>
            </a:r>
            <a:endParaRPr sz="1400">
              <a:latin typeface="Arial"/>
              <a:cs typeface="Arial"/>
            </a:endParaRPr>
          </a:p>
          <a:p>
            <a:pPr>
              <a:lnSpc>
                <a:spcPts val="1664"/>
              </a:lnSpc>
              <a:tabLst>
                <a:tab pos="376555" algn="l"/>
              </a:tabLst>
            </a:pPr>
            <a:r>
              <a:rPr sz="1400" spc="-5" dirty="0">
                <a:latin typeface="Arial"/>
                <a:cs typeface="Arial"/>
              </a:rPr>
              <a:t>9.	</a:t>
            </a:r>
            <a:r>
              <a:rPr sz="1400" spc="-10" dirty="0">
                <a:latin typeface="Arial"/>
                <a:cs typeface="Arial"/>
              </a:rPr>
              <a:t>GOTO </a:t>
            </a:r>
            <a:r>
              <a:rPr sz="1400" dirty="0">
                <a:latin typeface="Arial"/>
                <a:cs typeface="Arial"/>
              </a:rPr>
              <a:t>5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192801" y="3040279"/>
            <a:ext cx="1276144" cy="4657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6576520" y="1839233"/>
            <a:ext cx="892175" cy="221615"/>
          </a:xfrm>
          <a:custGeom>
            <a:avLst/>
            <a:gdLst/>
            <a:ahLst/>
            <a:cxnLst/>
            <a:rect l="l" t="t" r="r" b="b"/>
            <a:pathLst>
              <a:path w="892175" h="221615">
                <a:moveTo>
                  <a:pt x="0" y="221599"/>
                </a:moveTo>
                <a:lnTo>
                  <a:pt x="891599" y="221599"/>
                </a:lnTo>
                <a:lnTo>
                  <a:pt x="891599" y="0"/>
                </a:lnTo>
                <a:lnTo>
                  <a:pt x="0" y="0"/>
                </a:lnTo>
                <a:lnTo>
                  <a:pt x="0" y="2215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576520" y="1710302"/>
            <a:ext cx="892175" cy="393700"/>
          </a:xfrm>
          <a:custGeom>
            <a:avLst/>
            <a:gdLst/>
            <a:ahLst/>
            <a:cxnLst/>
            <a:rect l="l" t="t" r="r" b="b"/>
            <a:pathLst>
              <a:path w="892175" h="393700">
                <a:moveTo>
                  <a:pt x="0" y="0"/>
                </a:moveTo>
                <a:lnTo>
                  <a:pt x="891599" y="0"/>
                </a:lnTo>
                <a:lnTo>
                  <a:pt x="891599" y="393599"/>
                </a:lnTo>
                <a:lnTo>
                  <a:pt x="0" y="3935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3432870" y="4684728"/>
            <a:ext cx="624205" cy="393700"/>
          </a:xfrm>
          <a:custGeom>
            <a:avLst/>
            <a:gdLst/>
            <a:ahLst/>
            <a:cxnLst/>
            <a:rect l="l" t="t" r="r" b="b"/>
            <a:pathLst>
              <a:path w="624204" h="393700">
                <a:moveTo>
                  <a:pt x="0" y="0"/>
                </a:moveTo>
                <a:lnTo>
                  <a:pt x="623699" y="0"/>
                </a:lnTo>
                <a:lnTo>
                  <a:pt x="623699" y="393599"/>
                </a:lnTo>
                <a:lnTo>
                  <a:pt x="0" y="3935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3432870" y="4684728"/>
            <a:ext cx="624205" cy="393700"/>
          </a:xfrm>
          <a:custGeom>
            <a:avLst/>
            <a:gdLst/>
            <a:ahLst/>
            <a:cxnLst/>
            <a:rect l="l" t="t" r="r" b="b"/>
            <a:pathLst>
              <a:path w="624204" h="393700">
                <a:moveTo>
                  <a:pt x="0" y="0"/>
                </a:moveTo>
                <a:lnTo>
                  <a:pt x="623699" y="0"/>
                </a:lnTo>
                <a:lnTo>
                  <a:pt x="623699" y="393599"/>
                </a:lnTo>
                <a:lnTo>
                  <a:pt x="0" y="3935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5608520" y="4967077"/>
            <a:ext cx="603885" cy="435609"/>
          </a:xfrm>
          <a:custGeom>
            <a:avLst/>
            <a:gdLst/>
            <a:ahLst/>
            <a:cxnLst/>
            <a:rect l="l" t="t" r="r" b="b"/>
            <a:pathLst>
              <a:path w="603885" h="435610">
                <a:moveTo>
                  <a:pt x="0" y="435599"/>
                </a:moveTo>
                <a:lnTo>
                  <a:pt x="603299" y="435599"/>
                </a:lnTo>
                <a:lnTo>
                  <a:pt x="603299" y="0"/>
                </a:lnTo>
                <a:lnTo>
                  <a:pt x="0" y="0"/>
                </a:lnTo>
                <a:lnTo>
                  <a:pt x="0" y="4355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5608520" y="4967077"/>
            <a:ext cx="1282700" cy="435609"/>
          </a:xfrm>
          <a:custGeom>
            <a:avLst/>
            <a:gdLst/>
            <a:ahLst/>
            <a:cxnLst/>
            <a:rect l="l" t="t" r="r" b="b"/>
            <a:pathLst>
              <a:path w="1282700" h="435610">
                <a:moveTo>
                  <a:pt x="0" y="0"/>
                </a:moveTo>
                <a:lnTo>
                  <a:pt x="1282499" y="0"/>
                </a:lnTo>
                <a:lnTo>
                  <a:pt x="1282499" y="435599"/>
                </a:lnTo>
                <a:lnTo>
                  <a:pt x="0" y="4355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6544721" y="4545052"/>
            <a:ext cx="484505" cy="348615"/>
          </a:xfrm>
          <a:custGeom>
            <a:avLst/>
            <a:gdLst/>
            <a:ahLst/>
            <a:cxnLst/>
            <a:rect l="l" t="t" r="r" b="b"/>
            <a:pathLst>
              <a:path w="484504" h="348614">
                <a:moveTo>
                  <a:pt x="0" y="0"/>
                </a:moveTo>
                <a:lnTo>
                  <a:pt x="483899" y="0"/>
                </a:lnTo>
                <a:lnTo>
                  <a:pt x="483899" y="348599"/>
                </a:lnTo>
                <a:lnTo>
                  <a:pt x="0" y="3485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7025584" y="1231802"/>
            <a:ext cx="1398569" cy="5726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7020820" y="1227040"/>
            <a:ext cx="1408430" cy="582295"/>
          </a:xfrm>
          <a:custGeom>
            <a:avLst/>
            <a:gdLst/>
            <a:ahLst/>
            <a:cxnLst/>
            <a:rect l="l" t="t" r="r" b="b"/>
            <a:pathLst>
              <a:path w="1408429" h="582295">
                <a:moveTo>
                  <a:pt x="0" y="0"/>
                </a:moveTo>
                <a:lnTo>
                  <a:pt x="1408094" y="0"/>
                </a:lnTo>
                <a:lnTo>
                  <a:pt x="1408094" y="582224"/>
                </a:lnTo>
                <a:lnTo>
                  <a:pt x="0" y="582224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4697290" y="1253353"/>
            <a:ext cx="2026530" cy="529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4692527" y="1248590"/>
            <a:ext cx="2036445" cy="539750"/>
          </a:xfrm>
          <a:custGeom>
            <a:avLst/>
            <a:gdLst/>
            <a:ahLst/>
            <a:cxnLst/>
            <a:rect l="l" t="t" r="r" b="b"/>
            <a:pathLst>
              <a:path w="2036445" h="539750">
                <a:moveTo>
                  <a:pt x="0" y="0"/>
                </a:moveTo>
                <a:lnTo>
                  <a:pt x="2036055" y="0"/>
                </a:lnTo>
                <a:lnTo>
                  <a:pt x="2036055" y="539125"/>
                </a:lnTo>
                <a:lnTo>
                  <a:pt x="0" y="539125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4650770" y="1231803"/>
            <a:ext cx="3835400" cy="551815"/>
          </a:xfrm>
          <a:custGeom>
            <a:avLst/>
            <a:gdLst/>
            <a:ahLst/>
            <a:cxnLst/>
            <a:rect l="l" t="t" r="r" b="b"/>
            <a:pathLst>
              <a:path w="3835400" h="551815">
                <a:moveTo>
                  <a:pt x="0" y="0"/>
                </a:moveTo>
                <a:lnTo>
                  <a:pt x="3835199" y="0"/>
                </a:lnTo>
                <a:lnTo>
                  <a:pt x="3835199" y="551399"/>
                </a:lnTo>
                <a:lnTo>
                  <a:pt x="0" y="55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577996" y="1542528"/>
            <a:ext cx="1282700" cy="435609"/>
          </a:xfrm>
          <a:custGeom>
            <a:avLst/>
            <a:gdLst/>
            <a:ahLst/>
            <a:cxnLst/>
            <a:rect l="l" t="t" r="r" b="b"/>
            <a:pathLst>
              <a:path w="1282700" h="435609">
                <a:moveTo>
                  <a:pt x="0" y="0"/>
                </a:moveTo>
                <a:lnTo>
                  <a:pt x="1282499" y="0"/>
                </a:lnTo>
                <a:lnTo>
                  <a:pt x="1282499" y="435599"/>
                </a:lnTo>
                <a:lnTo>
                  <a:pt x="0" y="4355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 txBox="1"/>
          <p:nvPr/>
        </p:nvSpPr>
        <p:spPr>
          <a:xfrm>
            <a:off x="66814" y="6139849"/>
            <a:ext cx="3641090" cy="97463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600" spc="-5" dirty="0">
                <a:latin typeface="Arial"/>
                <a:cs typeface="Arial"/>
              </a:rPr>
              <a:t>Gatys, </a:t>
            </a:r>
            <a:r>
              <a:rPr sz="600" spc="-10" dirty="0">
                <a:latin typeface="Arial"/>
                <a:cs typeface="Arial"/>
              </a:rPr>
              <a:t>Ecker, </a:t>
            </a:r>
            <a:r>
              <a:rPr sz="600" spc="-5" dirty="0">
                <a:latin typeface="Arial"/>
                <a:cs typeface="Arial"/>
              </a:rPr>
              <a:t>and Bethge, </a:t>
            </a:r>
            <a:r>
              <a:rPr sz="600" spc="-15" dirty="0">
                <a:latin typeface="Arial"/>
                <a:cs typeface="Arial"/>
              </a:rPr>
              <a:t>“Texture </a:t>
            </a:r>
            <a:r>
              <a:rPr sz="600" spc="-5" dirty="0">
                <a:latin typeface="Arial"/>
                <a:cs typeface="Arial"/>
              </a:rPr>
              <a:t>Synthesis Using Convolutional Neural Networks”, NIPS</a:t>
            </a:r>
            <a:r>
              <a:rPr sz="600" dirty="0">
                <a:latin typeface="Arial"/>
                <a:cs typeface="Arial"/>
              </a:rPr>
              <a:t> </a:t>
            </a:r>
            <a:r>
              <a:rPr sz="600" spc="-5" dirty="0" smtClean="0">
                <a:latin typeface="Arial"/>
                <a:cs typeface="Arial"/>
              </a:rPr>
              <a:t>2015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27" name="object 10"/>
          <p:cNvSpPr/>
          <p:nvPr/>
        </p:nvSpPr>
        <p:spPr>
          <a:xfrm>
            <a:off x="5646049" y="5009615"/>
            <a:ext cx="1282700" cy="435609"/>
          </a:xfrm>
          <a:custGeom>
            <a:avLst/>
            <a:gdLst/>
            <a:ahLst/>
            <a:cxnLst/>
            <a:rect l="l" t="t" r="r" b="b"/>
            <a:pathLst>
              <a:path w="1282700" h="435610">
                <a:moveTo>
                  <a:pt x="0" y="0"/>
                </a:moveTo>
                <a:lnTo>
                  <a:pt x="1282499" y="0"/>
                </a:lnTo>
                <a:lnTo>
                  <a:pt x="1282499" y="435599"/>
                </a:lnTo>
                <a:lnTo>
                  <a:pt x="0" y="4355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71600" y="600616"/>
            <a:ext cx="39668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Neural </a:t>
            </a:r>
            <a:r>
              <a:rPr sz="2800" spc="-50" dirty="0">
                <a:latin typeface="Arial"/>
                <a:cs typeface="Arial"/>
              </a:rPr>
              <a:t>Texture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Synthesis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29" name="object 3"/>
          <p:cNvSpPr/>
          <p:nvPr/>
        </p:nvSpPr>
        <p:spPr>
          <a:xfrm>
            <a:off x="4528075" y="1797859"/>
            <a:ext cx="4530675" cy="10317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4"/>
          <p:cNvSpPr/>
          <p:nvPr/>
        </p:nvSpPr>
        <p:spPr>
          <a:xfrm>
            <a:off x="4536747" y="2740243"/>
            <a:ext cx="4489466" cy="95621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5"/>
          <p:cNvSpPr/>
          <p:nvPr/>
        </p:nvSpPr>
        <p:spPr>
          <a:xfrm>
            <a:off x="4531858" y="3718207"/>
            <a:ext cx="4499254" cy="95621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6"/>
          <p:cNvSpPr/>
          <p:nvPr/>
        </p:nvSpPr>
        <p:spPr>
          <a:xfrm>
            <a:off x="4555968" y="4696205"/>
            <a:ext cx="4468256" cy="96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7"/>
          <p:cNvSpPr txBox="1"/>
          <p:nvPr/>
        </p:nvSpPr>
        <p:spPr>
          <a:xfrm>
            <a:off x="353375" y="2979223"/>
            <a:ext cx="3139440" cy="1435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2000" spc="-5" dirty="0">
                <a:latin typeface="Arial"/>
                <a:cs typeface="Arial"/>
              </a:rPr>
              <a:t>Reconstructing texture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from  higher layers </a:t>
            </a:r>
            <a:r>
              <a:rPr sz="2000" dirty="0">
                <a:latin typeface="Arial"/>
                <a:cs typeface="Arial"/>
              </a:rPr>
              <a:t>recovers  </a:t>
            </a:r>
            <a:r>
              <a:rPr sz="2000" spc="-5" dirty="0">
                <a:latin typeface="Arial"/>
                <a:cs typeface="Arial"/>
              </a:rPr>
              <a:t>larger features from the  input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texture</a:t>
            </a:r>
            <a:endParaRPr sz="20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59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71600" y="609025"/>
            <a:ext cx="748883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Neural </a:t>
            </a:r>
            <a:r>
              <a:rPr sz="2800" spc="-50" dirty="0">
                <a:latin typeface="Arial"/>
                <a:cs typeface="Arial"/>
              </a:rPr>
              <a:t>Texture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5" dirty="0" smtClean="0">
                <a:latin typeface="Arial"/>
                <a:cs typeface="Arial"/>
              </a:rPr>
              <a:t>Synthesis</a:t>
            </a:r>
            <a:r>
              <a:rPr lang="sk-SK" sz="2800" spc="-10" dirty="0" smtClean="0">
                <a:latin typeface="Arial"/>
                <a:cs typeface="Arial"/>
              </a:rPr>
              <a:t> : </a:t>
            </a:r>
            <a:r>
              <a:rPr lang="sk-SK" sz="2800" spc="-50" dirty="0" smtClean="0">
                <a:latin typeface="Arial"/>
                <a:cs typeface="Arial"/>
              </a:rPr>
              <a:t>Texture </a:t>
            </a:r>
            <a:r>
              <a:rPr lang="sk-SK" sz="2800" dirty="0" smtClean="0">
                <a:latin typeface="Arial"/>
                <a:cs typeface="Arial"/>
              </a:rPr>
              <a:t>=</a:t>
            </a:r>
            <a:r>
              <a:rPr lang="sk-SK" sz="2800" spc="-240" dirty="0" smtClean="0">
                <a:latin typeface="Arial"/>
                <a:cs typeface="Arial"/>
              </a:rPr>
              <a:t> </a:t>
            </a:r>
            <a:r>
              <a:rPr lang="sk-SK" sz="2800" spc="-5" dirty="0" smtClean="0">
                <a:latin typeface="Arial"/>
                <a:cs typeface="Arial"/>
              </a:rPr>
              <a:t>Artwork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10" name="object 2"/>
          <p:cNvSpPr/>
          <p:nvPr/>
        </p:nvSpPr>
        <p:spPr>
          <a:xfrm>
            <a:off x="2360418" y="1538838"/>
            <a:ext cx="6028006" cy="20341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5"/>
          <p:cNvSpPr txBox="1"/>
          <p:nvPr/>
        </p:nvSpPr>
        <p:spPr>
          <a:xfrm>
            <a:off x="265218" y="6033667"/>
            <a:ext cx="5314894" cy="20364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600" spc="-5" dirty="0">
                <a:latin typeface="Arial"/>
                <a:cs typeface="Arial"/>
              </a:rPr>
              <a:t>Figure from </a:t>
            </a:r>
            <a:r>
              <a:rPr sz="600" dirty="0">
                <a:latin typeface="Arial"/>
                <a:cs typeface="Arial"/>
              </a:rPr>
              <a:t>Johnson, </a:t>
            </a:r>
            <a:r>
              <a:rPr sz="600" spc="-5" dirty="0">
                <a:latin typeface="Arial"/>
                <a:cs typeface="Arial"/>
              </a:rPr>
              <a:t>Alahi, and Fei-Fei,</a:t>
            </a:r>
            <a:r>
              <a:rPr sz="600" spc="-70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“</a:t>
            </a:r>
            <a:r>
              <a:rPr sz="600" dirty="0" smtClean="0">
                <a:latin typeface="Arial"/>
                <a:cs typeface="Arial"/>
              </a:rPr>
              <a:t>Perceptual</a:t>
            </a:r>
            <a:r>
              <a:rPr lang="en-US" sz="600" dirty="0" smtClean="0">
                <a:latin typeface="Arial"/>
                <a:cs typeface="Arial"/>
              </a:rPr>
              <a:t> </a:t>
            </a:r>
            <a:r>
              <a:rPr sz="600" spc="-5" dirty="0" smtClean="0">
                <a:latin typeface="Arial"/>
                <a:cs typeface="Arial"/>
              </a:rPr>
              <a:t>Losses </a:t>
            </a:r>
            <a:r>
              <a:rPr sz="600" spc="-5" dirty="0">
                <a:latin typeface="Arial"/>
                <a:cs typeface="Arial"/>
              </a:rPr>
              <a:t>for </a:t>
            </a:r>
            <a:r>
              <a:rPr sz="600" spc="-10" dirty="0">
                <a:latin typeface="Arial"/>
                <a:cs typeface="Arial"/>
              </a:rPr>
              <a:t>Real-Time </a:t>
            </a:r>
            <a:r>
              <a:rPr sz="600" spc="-5" dirty="0">
                <a:latin typeface="Arial"/>
                <a:cs typeface="Arial"/>
              </a:rPr>
              <a:t>Style Transfer</a:t>
            </a:r>
            <a:r>
              <a:rPr sz="600" spc="-2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and</a:t>
            </a:r>
            <a:endParaRPr sz="600" dirty="0">
              <a:latin typeface="Arial"/>
              <a:cs typeface="Arial"/>
            </a:endParaRPr>
          </a:p>
          <a:p>
            <a:pPr marL="12700" marR="5080">
              <a:lnSpc>
                <a:spcPct val="114599"/>
              </a:lnSpc>
            </a:pPr>
            <a:r>
              <a:rPr sz="600" spc="-5" dirty="0">
                <a:latin typeface="Arial"/>
                <a:cs typeface="Arial"/>
              </a:rPr>
              <a:t>Super-Resolution”, ECCV 2016. Copyright </a:t>
            </a:r>
            <a:r>
              <a:rPr sz="600" spc="-10" dirty="0">
                <a:latin typeface="Arial"/>
                <a:cs typeface="Arial"/>
              </a:rPr>
              <a:t>Springer, </a:t>
            </a:r>
            <a:r>
              <a:rPr sz="600" spc="-5" dirty="0">
                <a:latin typeface="Arial"/>
                <a:cs typeface="Arial"/>
              </a:rPr>
              <a:t>2016. 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13" name="object 4"/>
          <p:cNvSpPr txBox="1"/>
          <p:nvPr/>
        </p:nvSpPr>
        <p:spPr>
          <a:xfrm>
            <a:off x="688442" y="2034392"/>
            <a:ext cx="1398905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30" dirty="0">
                <a:latin typeface="Arial"/>
                <a:cs typeface="Arial"/>
              </a:rPr>
              <a:t>Texture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synthesis  (Gram  reconstruction)</a:t>
            </a:r>
            <a:endParaRPr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71600" y="609025"/>
            <a:ext cx="748883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Neural </a:t>
            </a:r>
            <a:r>
              <a:rPr sz="2800" spc="-50" dirty="0">
                <a:latin typeface="Arial"/>
                <a:cs typeface="Arial"/>
              </a:rPr>
              <a:t>Texture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5" dirty="0" smtClean="0">
                <a:latin typeface="Arial"/>
                <a:cs typeface="Arial"/>
              </a:rPr>
              <a:t>Synthesis</a:t>
            </a:r>
            <a:r>
              <a:rPr lang="sk-SK" sz="2800" spc="-10" dirty="0" smtClean="0">
                <a:latin typeface="Arial"/>
                <a:cs typeface="Arial"/>
              </a:rPr>
              <a:t> : </a:t>
            </a:r>
            <a:r>
              <a:rPr lang="sk-SK" sz="2800" spc="-50" dirty="0" smtClean="0">
                <a:latin typeface="Arial"/>
                <a:cs typeface="Arial"/>
              </a:rPr>
              <a:t>Texture </a:t>
            </a:r>
            <a:r>
              <a:rPr lang="sk-SK" sz="2800" dirty="0" smtClean="0">
                <a:latin typeface="Arial"/>
                <a:cs typeface="Arial"/>
              </a:rPr>
              <a:t>=</a:t>
            </a:r>
            <a:r>
              <a:rPr lang="sk-SK" sz="2800" spc="-240" dirty="0" smtClean="0">
                <a:latin typeface="Arial"/>
                <a:cs typeface="Arial"/>
              </a:rPr>
              <a:t> </a:t>
            </a:r>
            <a:r>
              <a:rPr lang="sk-SK" sz="2800" spc="-5" dirty="0" smtClean="0">
                <a:latin typeface="Arial"/>
                <a:cs typeface="Arial"/>
              </a:rPr>
              <a:t>Artwork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10" name="object 2"/>
          <p:cNvSpPr/>
          <p:nvPr/>
        </p:nvSpPr>
        <p:spPr>
          <a:xfrm>
            <a:off x="2360418" y="1538838"/>
            <a:ext cx="6028006" cy="20341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5"/>
          <p:cNvSpPr txBox="1"/>
          <p:nvPr/>
        </p:nvSpPr>
        <p:spPr>
          <a:xfrm>
            <a:off x="265218" y="6033667"/>
            <a:ext cx="5314894" cy="20364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600" spc="-5" dirty="0">
                <a:latin typeface="Arial"/>
                <a:cs typeface="Arial"/>
              </a:rPr>
              <a:t>Figure from </a:t>
            </a:r>
            <a:r>
              <a:rPr sz="600" dirty="0">
                <a:latin typeface="Arial"/>
                <a:cs typeface="Arial"/>
              </a:rPr>
              <a:t>Johnson, </a:t>
            </a:r>
            <a:r>
              <a:rPr sz="600" spc="-5" dirty="0">
                <a:latin typeface="Arial"/>
                <a:cs typeface="Arial"/>
              </a:rPr>
              <a:t>Alahi, and Fei-Fei,</a:t>
            </a:r>
            <a:r>
              <a:rPr sz="600" spc="-70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“</a:t>
            </a:r>
            <a:r>
              <a:rPr sz="600" dirty="0" smtClean="0">
                <a:latin typeface="Arial"/>
                <a:cs typeface="Arial"/>
              </a:rPr>
              <a:t>Perceptual</a:t>
            </a:r>
            <a:r>
              <a:rPr lang="en-US" sz="600" dirty="0" smtClean="0">
                <a:latin typeface="Arial"/>
                <a:cs typeface="Arial"/>
              </a:rPr>
              <a:t> </a:t>
            </a:r>
            <a:r>
              <a:rPr sz="600" spc="-5" dirty="0" smtClean="0">
                <a:latin typeface="Arial"/>
                <a:cs typeface="Arial"/>
              </a:rPr>
              <a:t>Losses </a:t>
            </a:r>
            <a:r>
              <a:rPr sz="600" spc="-5" dirty="0">
                <a:latin typeface="Arial"/>
                <a:cs typeface="Arial"/>
              </a:rPr>
              <a:t>for </a:t>
            </a:r>
            <a:r>
              <a:rPr sz="600" spc="-10" dirty="0">
                <a:latin typeface="Arial"/>
                <a:cs typeface="Arial"/>
              </a:rPr>
              <a:t>Real-Time </a:t>
            </a:r>
            <a:r>
              <a:rPr sz="600" spc="-5" dirty="0">
                <a:latin typeface="Arial"/>
                <a:cs typeface="Arial"/>
              </a:rPr>
              <a:t>Style Transfer</a:t>
            </a:r>
            <a:r>
              <a:rPr sz="600" spc="-2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and</a:t>
            </a:r>
            <a:endParaRPr sz="600" dirty="0">
              <a:latin typeface="Arial"/>
              <a:cs typeface="Arial"/>
            </a:endParaRPr>
          </a:p>
          <a:p>
            <a:pPr marL="12700" marR="5080">
              <a:lnSpc>
                <a:spcPct val="114599"/>
              </a:lnSpc>
            </a:pPr>
            <a:r>
              <a:rPr sz="600" spc="-5" dirty="0">
                <a:latin typeface="Arial"/>
                <a:cs typeface="Arial"/>
              </a:rPr>
              <a:t>Super-Resolution”, ECCV 2016. Copyright 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13" name="object 4"/>
          <p:cNvSpPr txBox="1"/>
          <p:nvPr/>
        </p:nvSpPr>
        <p:spPr>
          <a:xfrm>
            <a:off x="688442" y="2034392"/>
            <a:ext cx="1398905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30" dirty="0">
                <a:latin typeface="Arial"/>
                <a:cs typeface="Arial"/>
              </a:rPr>
              <a:t>Texture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synthesis  (Gram  reconstruction)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2"/>
          <p:cNvSpPr/>
          <p:nvPr/>
        </p:nvSpPr>
        <p:spPr>
          <a:xfrm>
            <a:off x="2231275" y="3987632"/>
            <a:ext cx="6673799" cy="17456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5"/>
          <p:cNvSpPr txBox="1"/>
          <p:nvPr/>
        </p:nvSpPr>
        <p:spPr>
          <a:xfrm>
            <a:off x="663850" y="4407221"/>
            <a:ext cx="114236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Feature  </a:t>
            </a:r>
            <a:r>
              <a:rPr sz="1400" dirty="0">
                <a:latin typeface="Arial"/>
                <a:cs typeface="Arial"/>
              </a:rPr>
              <a:t>reconstruction</a:t>
            </a:r>
            <a:endParaRPr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207504" y="2759440"/>
            <a:ext cx="2375032" cy="17812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>
            <a:spLocks noGrp="1"/>
          </p:cNvSpPr>
          <p:nvPr>
            <p:ph type="title"/>
          </p:nvPr>
        </p:nvSpPr>
        <p:spPr>
          <a:xfrm>
            <a:off x="902326" y="692696"/>
            <a:ext cx="336042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Neural </a:t>
            </a:r>
            <a:r>
              <a:rPr sz="2800" spc="-10" dirty="0">
                <a:latin typeface="Arial"/>
                <a:cs typeface="Arial"/>
              </a:rPr>
              <a:t>Style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spc="-15" dirty="0">
                <a:latin typeface="Arial"/>
                <a:cs typeface="Arial"/>
              </a:rPr>
              <a:t>Transfer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3061629" y="2730803"/>
            <a:ext cx="2850024" cy="17812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632557" y="2398259"/>
            <a:ext cx="1523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Content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Image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4"/>
          <p:cNvSpPr txBox="1"/>
          <p:nvPr/>
        </p:nvSpPr>
        <p:spPr>
          <a:xfrm>
            <a:off x="107504" y="5550123"/>
            <a:ext cx="3320415" cy="11112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600" spc="-5" dirty="0">
                <a:latin typeface="Arial"/>
                <a:cs typeface="Arial"/>
              </a:rPr>
              <a:t>Gatys, </a:t>
            </a:r>
            <a:r>
              <a:rPr sz="600" spc="-10" dirty="0">
                <a:latin typeface="Arial"/>
                <a:cs typeface="Arial"/>
              </a:rPr>
              <a:t>Ecker, </a:t>
            </a:r>
            <a:r>
              <a:rPr sz="600" spc="-5" dirty="0">
                <a:latin typeface="Arial"/>
                <a:cs typeface="Arial"/>
              </a:rPr>
              <a:t>and Bethge, </a:t>
            </a:r>
            <a:r>
              <a:rPr sz="600" dirty="0">
                <a:latin typeface="Arial"/>
                <a:cs typeface="Arial"/>
              </a:rPr>
              <a:t>“Image style </a:t>
            </a:r>
            <a:r>
              <a:rPr sz="600" spc="-5" dirty="0">
                <a:latin typeface="Arial"/>
                <a:cs typeface="Arial"/>
              </a:rPr>
              <a:t>transfer using </a:t>
            </a:r>
            <a:r>
              <a:rPr sz="600" dirty="0">
                <a:latin typeface="Arial"/>
                <a:cs typeface="Arial"/>
              </a:rPr>
              <a:t>convolutional </a:t>
            </a:r>
            <a:r>
              <a:rPr sz="600" spc="-5" dirty="0">
                <a:latin typeface="Arial"/>
                <a:cs typeface="Arial"/>
              </a:rPr>
              <a:t>neural networks”, CVPR</a:t>
            </a:r>
            <a:r>
              <a:rPr sz="600" spc="-65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2016</a:t>
            </a:r>
            <a:endParaRPr sz="600">
              <a:latin typeface="Arial"/>
              <a:cs typeface="Arial"/>
            </a:endParaRPr>
          </a:p>
        </p:txBody>
      </p:sp>
      <p:sp>
        <p:nvSpPr>
          <p:cNvPr id="12" name="object 7"/>
          <p:cNvSpPr txBox="1"/>
          <p:nvPr/>
        </p:nvSpPr>
        <p:spPr>
          <a:xfrm>
            <a:off x="3870393" y="2398259"/>
            <a:ext cx="12293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Style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Image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9"/>
          <p:cNvSpPr txBox="1"/>
          <p:nvPr/>
        </p:nvSpPr>
        <p:spPr>
          <a:xfrm>
            <a:off x="2713156" y="3503936"/>
            <a:ext cx="2038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+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1"/>
          <p:cNvSpPr txBox="1"/>
          <p:nvPr/>
        </p:nvSpPr>
        <p:spPr>
          <a:xfrm>
            <a:off x="632704" y="4610680"/>
            <a:ext cx="137541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u="sng" spc="-5" dirty="0">
                <a:solidFill>
                  <a:srgbClr val="999999"/>
                </a:solidFill>
                <a:uFill>
                  <a:solidFill>
                    <a:srgbClr val="999999"/>
                  </a:solidFill>
                </a:uFill>
                <a:latin typeface="Arial"/>
                <a:cs typeface="Arial"/>
              </a:rPr>
              <a:t>This image</a:t>
            </a:r>
            <a:r>
              <a:rPr sz="600" spc="-5" dirty="0">
                <a:solidFill>
                  <a:srgbClr val="999999"/>
                </a:solidFill>
                <a:latin typeface="Arial"/>
                <a:cs typeface="Arial"/>
              </a:rPr>
              <a:t> is licensed under </a:t>
            </a:r>
            <a:r>
              <a:rPr sz="600" u="sng" spc="-5" dirty="0">
                <a:solidFill>
                  <a:srgbClr val="999999"/>
                </a:solidFill>
                <a:uFill>
                  <a:solidFill>
                    <a:srgbClr val="999999"/>
                  </a:solidFill>
                </a:uFill>
                <a:latin typeface="Arial"/>
                <a:cs typeface="Arial"/>
                <a:hlinkClick r:id="rId4"/>
              </a:rPr>
              <a:t>CC-BY</a:t>
            </a:r>
            <a:r>
              <a:rPr sz="600" u="sng" spc="-65" dirty="0">
                <a:solidFill>
                  <a:srgbClr val="999999"/>
                </a:solidFill>
                <a:uFill>
                  <a:solidFill>
                    <a:srgbClr val="999999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600" u="sng" spc="-5" dirty="0">
                <a:solidFill>
                  <a:srgbClr val="999999"/>
                </a:solidFill>
                <a:uFill>
                  <a:solidFill>
                    <a:srgbClr val="999999"/>
                  </a:solidFill>
                </a:uFill>
                <a:latin typeface="Arial"/>
                <a:cs typeface="Arial"/>
                <a:hlinkClick r:id="rId4"/>
              </a:rPr>
              <a:t>3.0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2"/>
          <p:cNvSpPr txBox="1"/>
          <p:nvPr/>
        </p:nvSpPr>
        <p:spPr>
          <a:xfrm>
            <a:off x="3569056" y="4582055"/>
            <a:ext cx="166179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u="sng" spc="-5" dirty="0">
                <a:solidFill>
                  <a:srgbClr val="999999"/>
                </a:solidFill>
                <a:uFill>
                  <a:solidFill>
                    <a:srgbClr val="999999"/>
                  </a:solidFill>
                </a:uFill>
                <a:latin typeface="Arial"/>
                <a:cs typeface="Arial"/>
              </a:rPr>
              <a:t>Starry Nigh</a:t>
            </a:r>
            <a:r>
              <a:rPr sz="600" spc="-5" dirty="0">
                <a:solidFill>
                  <a:srgbClr val="999999"/>
                </a:solidFill>
                <a:latin typeface="Arial"/>
                <a:cs typeface="Arial"/>
              </a:rPr>
              <a:t>t by </a:t>
            </a:r>
            <a:r>
              <a:rPr sz="600" spc="-20" dirty="0">
                <a:solidFill>
                  <a:srgbClr val="999999"/>
                </a:solidFill>
                <a:latin typeface="Arial"/>
                <a:cs typeface="Arial"/>
              </a:rPr>
              <a:t>Van </a:t>
            </a:r>
            <a:r>
              <a:rPr sz="600" spc="-5" dirty="0">
                <a:solidFill>
                  <a:srgbClr val="999999"/>
                </a:solidFill>
                <a:latin typeface="Arial"/>
                <a:cs typeface="Arial"/>
              </a:rPr>
              <a:t>Gogh is in the public</a:t>
            </a:r>
            <a:r>
              <a:rPr sz="600" spc="-25" dirty="0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sz="600" spc="-5" dirty="0">
                <a:solidFill>
                  <a:srgbClr val="999999"/>
                </a:solidFill>
                <a:latin typeface="Arial"/>
                <a:cs typeface="Arial"/>
              </a:rPr>
              <a:t>domain</a:t>
            </a:r>
            <a:endParaRPr sz="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7312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207504" y="2759440"/>
            <a:ext cx="2375032" cy="17812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>
            <a:spLocks noGrp="1"/>
          </p:cNvSpPr>
          <p:nvPr>
            <p:ph type="title"/>
          </p:nvPr>
        </p:nvSpPr>
        <p:spPr>
          <a:xfrm>
            <a:off x="902326" y="692696"/>
            <a:ext cx="336042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Neural </a:t>
            </a:r>
            <a:r>
              <a:rPr sz="2800" spc="-10" dirty="0">
                <a:latin typeface="Arial"/>
                <a:cs typeface="Arial"/>
              </a:rPr>
              <a:t>Style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spc="-15" dirty="0">
                <a:latin typeface="Arial"/>
                <a:cs typeface="Arial"/>
              </a:rPr>
              <a:t>Transfer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6648803" y="2788078"/>
            <a:ext cx="2298649" cy="1723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061629" y="2730803"/>
            <a:ext cx="2850024" cy="17812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632557" y="2398259"/>
            <a:ext cx="1523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Content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Image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4"/>
          <p:cNvSpPr txBox="1"/>
          <p:nvPr/>
        </p:nvSpPr>
        <p:spPr>
          <a:xfrm>
            <a:off x="107504" y="5550123"/>
            <a:ext cx="3320415" cy="11112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600" spc="-5" dirty="0">
                <a:latin typeface="Arial"/>
                <a:cs typeface="Arial"/>
              </a:rPr>
              <a:t>Gatys, </a:t>
            </a:r>
            <a:r>
              <a:rPr sz="600" spc="-10" dirty="0">
                <a:latin typeface="Arial"/>
                <a:cs typeface="Arial"/>
              </a:rPr>
              <a:t>Ecker, </a:t>
            </a:r>
            <a:r>
              <a:rPr sz="600" spc="-5" dirty="0">
                <a:latin typeface="Arial"/>
                <a:cs typeface="Arial"/>
              </a:rPr>
              <a:t>and Bethge, </a:t>
            </a:r>
            <a:r>
              <a:rPr sz="600" dirty="0">
                <a:latin typeface="Arial"/>
                <a:cs typeface="Arial"/>
              </a:rPr>
              <a:t>“Image style </a:t>
            </a:r>
            <a:r>
              <a:rPr sz="600" spc="-5" dirty="0">
                <a:latin typeface="Arial"/>
                <a:cs typeface="Arial"/>
              </a:rPr>
              <a:t>transfer using </a:t>
            </a:r>
            <a:r>
              <a:rPr sz="600" dirty="0">
                <a:latin typeface="Arial"/>
                <a:cs typeface="Arial"/>
              </a:rPr>
              <a:t>convolutional </a:t>
            </a:r>
            <a:r>
              <a:rPr sz="600" spc="-5" dirty="0">
                <a:latin typeface="Arial"/>
                <a:cs typeface="Arial"/>
              </a:rPr>
              <a:t>neural networks”, CVPR</a:t>
            </a:r>
            <a:r>
              <a:rPr sz="600" spc="-65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2016</a:t>
            </a:r>
            <a:endParaRPr sz="600">
              <a:latin typeface="Arial"/>
              <a:cs typeface="Arial"/>
            </a:endParaRPr>
          </a:p>
        </p:txBody>
      </p:sp>
      <p:sp>
        <p:nvSpPr>
          <p:cNvPr id="12" name="object 7"/>
          <p:cNvSpPr txBox="1"/>
          <p:nvPr/>
        </p:nvSpPr>
        <p:spPr>
          <a:xfrm>
            <a:off x="3870393" y="2398259"/>
            <a:ext cx="12293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Style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Image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8"/>
          <p:cNvSpPr txBox="1"/>
          <p:nvPr/>
        </p:nvSpPr>
        <p:spPr>
          <a:xfrm>
            <a:off x="7048562" y="2475934"/>
            <a:ext cx="14966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Style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Transfer!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9"/>
          <p:cNvSpPr txBox="1"/>
          <p:nvPr/>
        </p:nvSpPr>
        <p:spPr>
          <a:xfrm>
            <a:off x="2713156" y="3503936"/>
            <a:ext cx="2038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+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0"/>
          <p:cNvSpPr txBox="1"/>
          <p:nvPr/>
        </p:nvSpPr>
        <p:spPr>
          <a:xfrm>
            <a:off x="6171305" y="3570910"/>
            <a:ext cx="2038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=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1"/>
          <p:cNvSpPr txBox="1"/>
          <p:nvPr/>
        </p:nvSpPr>
        <p:spPr>
          <a:xfrm>
            <a:off x="632704" y="4610680"/>
            <a:ext cx="137541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u="sng" spc="-5" dirty="0">
                <a:solidFill>
                  <a:srgbClr val="999999"/>
                </a:solidFill>
                <a:uFill>
                  <a:solidFill>
                    <a:srgbClr val="999999"/>
                  </a:solidFill>
                </a:uFill>
                <a:latin typeface="Arial"/>
                <a:cs typeface="Arial"/>
              </a:rPr>
              <a:t>This image</a:t>
            </a:r>
            <a:r>
              <a:rPr sz="600" spc="-5" dirty="0">
                <a:solidFill>
                  <a:srgbClr val="999999"/>
                </a:solidFill>
                <a:latin typeface="Arial"/>
                <a:cs typeface="Arial"/>
              </a:rPr>
              <a:t> is licensed under </a:t>
            </a:r>
            <a:r>
              <a:rPr sz="600" u="sng" spc="-5" dirty="0">
                <a:solidFill>
                  <a:srgbClr val="999999"/>
                </a:solidFill>
                <a:uFill>
                  <a:solidFill>
                    <a:srgbClr val="999999"/>
                  </a:solidFill>
                </a:uFill>
                <a:latin typeface="Arial"/>
                <a:cs typeface="Arial"/>
                <a:hlinkClick r:id="rId5"/>
              </a:rPr>
              <a:t>CC-BY</a:t>
            </a:r>
            <a:r>
              <a:rPr sz="600" u="sng" spc="-65" dirty="0">
                <a:solidFill>
                  <a:srgbClr val="999999"/>
                </a:solidFill>
                <a:uFill>
                  <a:solidFill>
                    <a:srgbClr val="999999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600" u="sng" spc="-5" dirty="0">
                <a:solidFill>
                  <a:srgbClr val="999999"/>
                </a:solidFill>
                <a:uFill>
                  <a:solidFill>
                    <a:srgbClr val="999999"/>
                  </a:solidFill>
                </a:uFill>
                <a:latin typeface="Arial"/>
                <a:cs typeface="Arial"/>
                <a:hlinkClick r:id="rId5"/>
              </a:rPr>
              <a:t>3.0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2"/>
          <p:cNvSpPr txBox="1"/>
          <p:nvPr/>
        </p:nvSpPr>
        <p:spPr>
          <a:xfrm>
            <a:off x="3569056" y="4582055"/>
            <a:ext cx="166179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u="sng" spc="-5" dirty="0">
                <a:solidFill>
                  <a:srgbClr val="999999"/>
                </a:solidFill>
                <a:uFill>
                  <a:solidFill>
                    <a:srgbClr val="999999"/>
                  </a:solidFill>
                </a:uFill>
                <a:latin typeface="Arial"/>
                <a:cs typeface="Arial"/>
              </a:rPr>
              <a:t>Starry Nigh</a:t>
            </a:r>
            <a:r>
              <a:rPr sz="600" spc="-5" dirty="0">
                <a:solidFill>
                  <a:srgbClr val="999999"/>
                </a:solidFill>
                <a:latin typeface="Arial"/>
                <a:cs typeface="Arial"/>
              </a:rPr>
              <a:t>t by </a:t>
            </a:r>
            <a:r>
              <a:rPr sz="600" spc="-20" dirty="0">
                <a:solidFill>
                  <a:srgbClr val="999999"/>
                </a:solidFill>
                <a:latin typeface="Arial"/>
                <a:cs typeface="Arial"/>
              </a:rPr>
              <a:t>Van </a:t>
            </a:r>
            <a:r>
              <a:rPr sz="600" spc="-5" dirty="0">
                <a:solidFill>
                  <a:srgbClr val="999999"/>
                </a:solidFill>
                <a:latin typeface="Arial"/>
                <a:cs typeface="Arial"/>
              </a:rPr>
              <a:t>Gogh is in the public</a:t>
            </a:r>
            <a:r>
              <a:rPr sz="600" spc="-25" dirty="0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sz="600" spc="-5" dirty="0">
                <a:solidFill>
                  <a:srgbClr val="999999"/>
                </a:solidFill>
                <a:latin typeface="Arial"/>
                <a:cs typeface="Arial"/>
              </a:rPr>
              <a:t>domain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3"/>
          <p:cNvSpPr txBox="1"/>
          <p:nvPr/>
        </p:nvSpPr>
        <p:spPr>
          <a:xfrm>
            <a:off x="6721753" y="4582055"/>
            <a:ext cx="2083435" cy="2120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4200"/>
              </a:lnSpc>
              <a:spcBef>
                <a:spcPts val="70"/>
              </a:spcBef>
            </a:pPr>
            <a:r>
              <a:rPr sz="600" u="sng" spc="-5" dirty="0">
                <a:solidFill>
                  <a:srgbClr val="999999"/>
                </a:solidFill>
                <a:uFill>
                  <a:solidFill>
                    <a:srgbClr val="999999"/>
                  </a:solidFill>
                </a:uFill>
                <a:latin typeface="Arial"/>
                <a:cs typeface="Arial"/>
                <a:hlinkClick r:id="rId6"/>
              </a:rPr>
              <a:t>This image</a:t>
            </a:r>
            <a:r>
              <a:rPr sz="600" spc="-5" dirty="0">
                <a:solidFill>
                  <a:srgbClr val="999999"/>
                </a:solidFill>
                <a:latin typeface="Arial"/>
                <a:cs typeface="Arial"/>
                <a:hlinkClick r:id="rId6"/>
              </a:rPr>
              <a:t> </a:t>
            </a:r>
            <a:r>
              <a:rPr sz="600" dirty="0">
                <a:solidFill>
                  <a:srgbClr val="999999"/>
                </a:solidFill>
                <a:latin typeface="Arial"/>
                <a:cs typeface="Arial"/>
              </a:rPr>
              <a:t>copyright Justin Johnson, </a:t>
            </a:r>
            <a:r>
              <a:rPr sz="600" spc="-5" dirty="0">
                <a:solidFill>
                  <a:srgbClr val="999999"/>
                </a:solidFill>
                <a:latin typeface="Arial"/>
                <a:cs typeface="Arial"/>
              </a:rPr>
              <a:t>2015. Reproduced with  permission.</a:t>
            </a:r>
            <a:endParaRPr sz="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1125300" y="1951504"/>
            <a:ext cx="7485299" cy="2639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1804474" y="2383079"/>
            <a:ext cx="2205990" cy="1568450"/>
          </a:xfrm>
          <a:custGeom>
            <a:avLst/>
            <a:gdLst/>
            <a:ahLst/>
            <a:cxnLst/>
            <a:rect l="l" t="t" r="r" b="b"/>
            <a:pathLst>
              <a:path w="2205990" h="1568450">
                <a:moveTo>
                  <a:pt x="0" y="0"/>
                </a:moveTo>
                <a:lnTo>
                  <a:pt x="2205599" y="0"/>
                </a:lnTo>
                <a:lnTo>
                  <a:pt x="2205599" y="1568399"/>
                </a:lnTo>
                <a:lnTo>
                  <a:pt x="0" y="15683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1804474" y="2383079"/>
            <a:ext cx="2205990" cy="1568450"/>
          </a:xfrm>
          <a:custGeom>
            <a:avLst/>
            <a:gdLst/>
            <a:ahLst/>
            <a:cxnLst/>
            <a:rect l="l" t="t" r="r" b="b"/>
            <a:pathLst>
              <a:path w="2205990" h="1568450">
                <a:moveTo>
                  <a:pt x="0" y="0"/>
                </a:moveTo>
                <a:lnTo>
                  <a:pt x="2205599" y="0"/>
                </a:lnTo>
                <a:lnTo>
                  <a:pt x="2205599" y="1568399"/>
                </a:lnTo>
                <a:lnTo>
                  <a:pt x="0" y="1568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1348100" y="1391276"/>
            <a:ext cx="1650299" cy="10313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3000199" y="3269112"/>
            <a:ext cx="843915" cy="2540"/>
          </a:xfrm>
          <a:custGeom>
            <a:avLst/>
            <a:gdLst/>
            <a:ahLst/>
            <a:cxnLst/>
            <a:rect l="l" t="t" r="r" b="b"/>
            <a:pathLst>
              <a:path w="843914" h="2539">
                <a:moveTo>
                  <a:pt x="0" y="2099"/>
                </a:moveTo>
                <a:lnTo>
                  <a:pt x="535949" y="2099"/>
                </a:lnTo>
                <a:lnTo>
                  <a:pt x="535949" y="0"/>
                </a:lnTo>
                <a:lnTo>
                  <a:pt x="843299" y="0"/>
                </a:lnTo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3824449" y="3187131"/>
            <a:ext cx="211001" cy="1639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1348100" y="4097629"/>
            <a:ext cx="1650299" cy="12377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2998399" y="1906976"/>
            <a:ext cx="783590" cy="607695"/>
          </a:xfrm>
          <a:custGeom>
            <a:avLst/>
            <a:gdLst/>
            <a:ahLst/>
            <a:cxnLst/>
            <a:rect l="l" t="t" r="r" b="b"/>
            <a:pathLst>
              <a:path w="783589" h="607694">
                <a:moveTo>
                  <a:pt x="0" y="0"/>
                </a:moveTo>
                <a:lnTo>
                  <a:pt x="505949" y="0"/>
                </a:lnTo>
                <a:lnTo>
                  <a:pt x="505949" y="607499"/>
                </a:lnTo>
                <a:lnTo>
                  <a:pt x="783299" y="607499"/>
                </a:lnTo>
              </a:path>
            </a:pathLst>
          </a:custGeom>
          <a:ln w="38099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3762650" y="2432494"/>
            <a:ext cx="211001" cy="16396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2998399" y="4157329"/>
            <a:ext cx="811530" cy="559435"/>
          </a:xfrm>
          <a:custGeom>
            <a:avLst/>
            <a:gdLst/>
            <a:ahLst/>
            <a:cxnLst/>
            <a:rect l="l" t="t" r="r" b="b"/>
            <a:pathLst>
              <a:path w="811529" h="559435">
                <a:moveTo>
                  <a:pt x="0" y="559199"/>
                </a:moveTo>
                <a:lnTo>
                  <a:pt x="520049" y="559199"/>
                </a:lnTo>
                <a:lnTo>
                  <a:pt x="520049" y="0"/>
                </a:lnTo>
                <a:lnTo>
                  <a:pt x="811499" y="0"/>
                </a:lnTo>
              </a:path>
            </a:pathLst>
          </a:custGeom>
          <a:ln w="38099">
            <a:solidFill>
              <a:srgbClr val="0070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3790850" y="4075347"/>
            <a:ext cx="211001" cy="16396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 txBox="1">
            <a:spLocks noGrp="1"/>
          </p:cNvSpPr>
          <p:nvPr>
            <p:ph type="title"/>
          </p:nvPr>
        </p:nvSpPr>
        <p:spPr>
          <a:xfrm>
            <a:off x="452004" y="1670017"/>
            <a:ext cx="50990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4445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Style  image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4"/>
          <p:cNvSpPr/>
          <p:nvPr/>
        </p:nvSpPr>
        <p:spPr>
          <a:xfrm>
            <a:off x="1346300" y="2651004"/>
            <a:ext cx="1653899" cy="12404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 txBox="1"/>
          <p:nvPr/>
        </p:nvSpPr>
        <p:spPr>
          <a:xfrm>
            <a:off x="254786" y="2828942"/>
            <a:ext cx="825500" cy="86741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065" marR="5080" indent="-1905" algn="ctr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Output  image  </a:t>
            </a:r>
            <a:r>
              <a:rPr sz="1400" dirty="0">
                <a:latin typeface="Arial"/>
                <a:cs typeface="Arial"/>
              </a:rPr>
              <a:t>(Start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with  noise)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16"/>
          <p:cNvSpPr txBox="1"/>
          <p:nvPr/>
        </p:nvSpPr>
        <p:spPr>
          <a:xfrm>
            <a:off x="382806" y="4625584"/>
            <a:ext cx="648335" cy="43370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81280" marR="5080" indent="-69215">
              <a:lnSpc>
                <a:spcPts val="1650"/>
              </a:lnSpc>
              <a:spcBef>
                <a:spcPts val="45"/>
              </a:spcBef>
            </a:pPr>
            <a:r>
              <a:rPr sz="1400" spc="-5" dirty="0">
                <a:latin typeface="Arial"/>
                <a:cs typeface="Arial"/>
              </a:rPr>
              <a:t>Content  image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17"/>
          <p:cNvSpPr txBox="1"/>
          <p:nvPr/>
        </p:nvSpPr>
        <p:spPr>
          <a:xfrm>
            <a:off x="5275924" y="5484589"/>
            <a:ext cx="3464560" cy="32067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600" spc="-5" dirty="0">
                <a:latin typeface="Arial"/>
                <a:cs typeface="Arial"/>
              </a:rPr>
              <a:t>Gatys, </a:t>
            </a:r>
            <a:r>
              <a:rPr sz="600" spc="-10" dirty="0">
                <a:latin typeface="Arial"/>
                <a:cs typeface="Arial"/>
              </a:rPr>
              <a:t>Ecker, </a:t>
            </a:r>
            <a:r>
              <a:rPr sz="600" spc="-5" dirty="0">
                <a:latin typeface="Arial"/>
                <a:cs typeface="Arial"/>
              </a:rPr>
              <a:t>and Bethge, </a:t>
            </a:r>
            <a:r>
              <a:rPr sz="600" dirty="0">
                <a:latin typeface="Arial"/>
                <a:cs typeface="Arial"/>
              </a:rPr>
              <a:t>“Image style </a:t>
            </a:r>
            <a:r>
              <a:rPr sz="600" spc="-5" dirty="0">
                <a:latin typeface="Arial"/>
                <a:cs typeface="Arial"/>
              </a:rPr>
              <a:t>transfer using </a:t>
            </a:r>
            <a:r>
              <a:rPr sz="600" dirty="0">
                <a:latin typeface="Arial"/>
                <a:cs typeface="Arial"/>
              </a:rPr>
              <a:t>convolutional </a:t>
            </a:r>
            <a:r>
              <a:rPr sz="600" spc="-5" dirty="0">
                <a:latin typeface="Arial"/>
                <a:cs typeface="Arial"/>
              </a:rPr>
              <a:t>neural networks”, CVPR</a:t>
            </a:r>
            <a:r>
              <a:rPr sz="600" spc="-5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2016</a:t>
            </a:r>
            <a:endParaRPr sz="600" dirty="0">
              <a:latin typeface="Arial"/>
              <a:cs typeface="Arial"/>
            </a:endParaRPr>
          </a:p>
          <a:p>
            <a:pPr marL="12700" marR="5080">
              <a:lnSpc>
                <a:spcPct val="114599"/>
              </a:lnSpc>
            </a:pPr>
            <a:r>
              <a:rPr sz="600" spc="-5" dirty="0">
                <a:latin typeface="Arial"/>
                <a:cs typeface="Arial"/>
              </a:rPr>
              <a:t>Figure adapted from </a:t>
            </a:r>
            <a:r>
              <a:rPr sz="600" dirty="0">
                <a:latin typeface="Arial"/>
                <a:cs typeface="Arial"/>
              </a:rPr>
              <a:t>Johnson, </a:t>
            </a:r>
            <a:r>
              <a:rPr sz="600" spc="-5" dirty="0">
                <a:latin typeface="Arial"/>
                <a:cs typeface="Arial"/>
              </a:rPr>
              <a:t>Alahi, and Fei-Fei, </a:t>
            </a:r>
            <a:r>
              <a:rPr sz="600" dirty="0">
                <a:latin typeface="Arial"/>
                <a:cs typeface="Arial"/>
              </a:rPr>
              <a:t>“Perceptual </a:t>
            </a:r>
            <a:r>
              <a:rPr sz="600" spc="-5" dirty="0">
                <a:latin typeface="Arial"/>
                <a:cs typeface="Arial"/>
              </a:rPr>
              <a:t>Losses for </a:t>
            </a:r>
            <a:r>
              <a:rPr sz="600" spc="-10" dirty="0">
                <a:latin typeface="Arial"/>
                <a:cs typeface="Arial"/>
              </a:rPr>
              <a:t>Real-Time </a:t>
            </a:r>
            <a:r>
              <a:rPr sz="600" spc="-5" dirty="0">
                <a:latin typeface="Arial"/>
                <a:cs typeface="Arial"/>
              </a:rPr>
              <a:t>Style Transfer and  Super-Resolution”, ECCV 2016. </a:t>
            </a:r>
            <a:r>
              <a:rPr sz="600" spc="-5" dirty="0" smtClean="0">
                <a:latin typeface="Arial"/>
                <a:cs typeface="Arial"/>
              </a:rPr>
              <a:t>.</a:t>
            </a:r>
            <a:endParaRPr sz="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675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1125300" y="1951504"/>
            <a:ext cx="7485299" cy="26393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1804474" y="2383079"/>
            <a:ext cx="2205990" cy="1568450"/>
          </a:xfrm>
          <a:custGeom>
            <a:avLst/>
            <a:gdLst/>
            <a:ahLst/>
            <a:cxnLst/>
            <a:rect l="l" t="t" r="r" b="b"/>
            <a:pathLst>
              <a:path w="2205990" h="1568450">
                <a:moveTo>
                  <a:pt x="0" y="0"/>
                </a:moveTo>
                <a:lnTo>
                  <a:pt x="2205599" y="0"/>
                </a:lnTo>
                <a:lnTo>
                  <a:pt x="2205599" y="1568399"/>
                </a:lnTo>
                <a:lnTo>
                  <a:pt x="0" y="15683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1804474" y="2383079"/>
            <a:ext cx="2205990" cy="1568450"/>
          </a:xfrm>
          <a:custGeom>
            <a:avLst/>
            <a:gdLst/>
            <a:ahLst/>
            <a:cxnLst/>
            <a:rect l="l" t="t" r="r" b="b"/>
            <a:pathLst>
              <a:path w="2205990" h="1568450">
                <a:moveTo>
                  <a:pt x="0" y="0"/>
                </a:moveTo>
                <a:lnTo>
                  <a:pt x="2205599" y="0"/>
                </a:lnTo>
                <a:lnTo>
                  <a:pt x="2205599" y="1568399"/>
                </a:lnTo>
                <a:lnTo>
                  <a:pt x="0" y="1568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1348100" y="1391276"/>
            <a:ext cx="1650299" cy="1031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3000199" y="3269112"/>
            <a:ext cx="843915" cy="2540"/>
          </a:xfrm>
          <a:custGeom>
            <a:avLst/>
            <a:gdLst/>
            <a:ahLst/>
            <a:cxnLst/>
            <a:rect l="l" t="t" r="r" b="b"/>
            <a:pathLst>
              <a:path w="843914" h="2539">
                <a:moveTo>
                  <a:pt x="0" y="2099"/>
                </a:moveTo>
                <a:lnTo>
                  <a:pt x="535949" y="2099"/>
                </a:lnTo>
                <a:lnTo>
                  <a:pt x="535949" y="0"/>
                </a:lnTo>
                <a:lnTo>
                  <a:pt x="843299" y="0"/>
                </a:lnTo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3824449" y="3187131"/>
            <a:ext cx="211001" cy="1639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1348100" y="4097629"/>
            <a:ext cx="1650299" cy="12377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2998399" y="1906976"/>
            <a:ext cx="783590" cy="607695"/>
          </a:xfrm>
          <a:custGeom>
            <a:avLst/>
            <a:gdLst/>
            <a:ahLst/>
            <a:cxnLst/>
            <a:rect l="l" t="t" r="r" b="b"/>
            <a:pathLst>
              <a:path w="783589" h="607694">
                <a:moveTo>
                  <a:pt x="0" y="0"/>
                </a:moveTo>
                <a:lnTo>
                  <a:pt x="505949" y="0"/>
                </a:lnTo>
                <a:lnTo>
                  <a:pt x="505949" y="607499"/>
                </a:lnTo>
                <a:lnTo>
                  <a:pt x="783299" y="607499"/>
                </a:lnTo>
              </a:path>
            </a:pathLst>
          </a:custGeom>
          <a:ln w="38099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3762650" y="2432494"/>
            <a:ext cx="211001" cy="1639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2998399" y="4157329"/>
            <a:ext cx="811530" cy="559435"/>
          </a:xfrm>
          <a:custGeom>
            <a:avLst/>
            <a:gdLst/>
            <a:ahLst/>
            <a:cxnLst/>
            <a:rect l="l" t="t" r="r" b="b"/>
            <a:pathLst>
              <a:path w="811529" h="559435">
                <a:moveTo>
                  <a:pt x="0" y="559199"/>
                </a:moveTo>
                <a:lnTo>
                  <a:pt x="520049" y="559199"/>
                </a:lnTo>
                <a:lnTo>
                  <a:pt x="520049" y="0"/>
                </a:lnTo>
                <a:lnTo>
                  <a:pt x="811499" y="0"/>
                </a:lnTo>
              </a:path>
            </a:pathLst>
          </a:custGeom>
          <a:ln w="38099">
            <a:solidFill>
              <a:srgbClr val="0070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3790850" y="4075347"/>
            <a:ext cx="211001" cy="16396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 txBox="1">
            <a:spLocks noGrp="1"/>
          </p:cNvSpPr>
          <p:nvPr>
            <p:ph type="title"/>
          </p:nvPr>
        </p:nvSpPr>
        <p:spPr>
          <a:xfrm>
            <a:off x="452004" y="1670017"/>
            <a:ext cx="50990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4445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Style  image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16"/>
          <p:cNvSpPr txBox="1"/>
          <p:nvPr/>
        </p:nvSpPr>
        <p:spPr>
          <a:xfrm>
            <a:off x="382806" y="4625584"/>
            <a:ext cx="648335" cy="43370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81280" marR="5080" indent="-69215">
              <a:lnSpc>
                <a:spcPts val="1650"/>
              </a:lnSpc>
              <a:spcBef>
                <a:spcPts val="45"/>
              </a:spcBef>
            </a:pPr>
            <a:r>
              <a:rPr sz="1400" spc="-5" dirty="0">
                <a:latin typeface="Arial"/>
                <a:cs typeface="Arial"/>
              </a:rPr>
              <a:t>Content  image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17"/>
          <p:cNvSpPr txBox="1"/>
          <p:nvPr/>
        </p:nvSpPr>
        <p:spPr>
          <a:xfrm>
            <a:off x="5275924" y="5484589"/>
            <a:ext cx="3464560" cy="32067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600" spc="-5" dirty="0">
                <a:latin typeface="Arial"/>
                <a:cs typeface="Arial"/>
              </a:rPr>
              <a:t>Gatys, </a:t>
            </a:r>
            <a:r>
              <a:rPr sz="600" spc="-10" dirty="0">
                <a:latin typeface="Arial"/>
                <a:cs typeface="Arial"/>
              </a:rPr>
              <a:t>Ecker, </a:t>
            </a:r>
            <a:r>
              <a:rPr sz="600" spc="-5" dirty="0">
                <a:latin typeface="Arial"/>
                <a:cs typeface="Arial"/>
              </a:rPr>
              <a:t>and Bethge, </a:t>
            </a:r>
            <a:r>
              <a:rPr sz="600" dirty="0">
                <a:latin typeface="Arial"/>
                <a:cs typeface="Arial"/>
              </a:rPr>
              <a:t>“Image style </a:t>
            </a:r>
            <a:r>
              <a:rPr sz="600" spc="-5" dirty="0">
                <a:latin typeface="Arial"/>
                <a:cs typeface="Arial"/>
              </a:rPr>
              <a:t>transfer using </a:t>
            </a:r>
            <a:r>
              <a:rPr sz="600" dirty="0">
                <a:latin typeface="Arial"/>
                <a:cs typeface="Arial"/>
              </a:rPr>
              <a:t>convolutional </a:t>
            </a:r>
            <a:r>
              <a:rPr sz="600" spc="-5" dirty="0">
                <a:latin typeface="Arial"/>
                <a:cs typeface="Arial"/>
              </a:rPr>
              <a:t>neural networks”, CVPR</a:t>
            </a:r>
            <a:r>
              <a:rPr sz="600" spc="-5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2016</a:t>
            </a:r>
            <a:endParaRPr sz="600" dirty="0">
              <a:latin typeface="Arial"/>
              <a:cs typeface="Arial"/>
            </a:endParaRPr>
          </a:p>
          <a:p>
            <a:pPr marL="12700" marR="5080">
              <a:lnSpc>
                <a:spcPct val="114599"/>
              </a:lnSpc>
            </a:pPr>
            <a:r>
              <a:rPr sz="600" spc="-5" dirty="0">
                <a:latin typeface="Arial"/>
                <a:cs typeface="Arial"/>
              </a:rPr>
              <a:t>Figure adapted from </a:t>
            </a:r>
            <a:r>
              <a:rPr sz="600" dirty="0">
                <a:latin typeface="Arial"/>
                <a:cs typeface="Arial"/>
              </a:rPr>
              <a:t>Johnson, </a:t>
            </a:r>
            <a:r>
              <a:rPr sz="600" spc="-5" dirty="0">
                <a:latin typeface="Arial"/>
                <a:cs typeface="Arial"/>
              </a:rPr>
              <a:t>Alahi, and Fei-Fei, </a:t>
            </a:r>
            <a:r>
              <a:rPr sz="600" dirty="0">
                <a:latin typeface="Arial"/>
                <a:cs typeface="Arial"/>
              </a:rPr>
              <a:t>“Perceptual </a:t>
            </a:r>
            <a:r>
              <a:rPr sz="600" spc="-5" dirty="0">
                <a:latin typeface="Arial"/>
                <a:cs typeface="Arial"/>
              </a:rPr>
              <a:t>Losses for </a:t>
            </a:r>
            <a:r>
              <a:rPr sz="600" spc="-10" dirty="0">
                <a:latin typeface="Arial"/>
                <a:cs typeface="Arial"/>
              </a:rPr>
              <a:t>Real-Time </a:t>
            </a:r>
            <a:r>
              <a:rPr sz="600" spc="-5" dirty="0">
                <a:latin typeface="Arial"/>
                <a:cs typeface="Arial"/>
              </a:rPr>
              <a:t>Style Transfer and  Super-Resolution”, ECCV 2016. </a:t>
            </a:r>
            <a:r>
              <a:rPr sz="600" spc="-5" dirty="0" smtClean="0">
                <a:latin typeface="Arial"/>
                <a:cs typeface="Arial"/>
              </a:rPr>
              <a:t>.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24" name="object 13"/>
          <p:cNvSpPr/>
          <p:nvPr/>
        </p:nvSpPr>
        <p:spPr>
          <a:xfrm>
            <a:off x="1346300" y="2636912"/>
            <a:ext cx="1653899" cy="124041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5"/>
          <p:cNvSpPr txBox="1"/>
          <p:nvPr/>
        </p:nvSpPr>
        <p:spPr>
          <a:xfrm>
            <a:off x="387975" y="3043450"/>
            <a:ext cx="55753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6830" marR="5080" indent="-24765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Output  image</a:t>
            </a:r>
            <a:endParaRPr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0395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65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41787" y="1131045"/>
            <a:ext cx="2243836" cy="16759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2313978" y="1131045"/>
            <a:ext cx="2243836" cy="16759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4586168" y="1131045"/>
            <a:ext cx="2243836" cy="1675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6858361" y="1131045"/>
            <a:ext cx="2243850" cy="16759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41800" y="2839245"/>
            <a:ext cx="2234541" cy="16759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2313975" y="2839247"/>
            <a:ext cx="2234549" cy="16759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4586150" y="2839247"/>
            <a:ext cx="2243849" cy="168288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6858350" y="2839245"/>
            <a:ext cx="2243849" cy="168288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41800" y="4554395"/>
            <a:ext cx="2234566" cy="167592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2313975" y="4554407"/>
            <a:ext cx="2243850" cy="168288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4586133" y="4554407"/>
            <a:ext cx="2243866" cy="16828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6858318" y="4554407"/>
            <a:ext cx="2243874" cy="168290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100395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66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2123531" y="1904284"/>
            <a:ext cx="4507958" cy="3412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/>
          <p:nvPr/>
        </p:nvSpPr>
        <p:spPr>
          <a:xfrm>
            <a:off x="562255" y="816640"/>
            <a:ext cx="336042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Neural </a:t>
            </a:r>
            <a:r>
              <a:rPr sz="2800" spc="-10" dirty="0">
                <a:latin typeface="Arial"/>
                <a:cs typeface="Arial"/>
              </a:rPr>
              <a:t>Style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spc="-15" dirty="0">
                <a:latin typeface="Arial"/>
                <a:cs typeface="Arial"/>
              </a:rPr>
              <a:t>Transfer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247032" y="5988267"/>
            <a:ext cx="3320415" cy="105029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4200"/>
              </a:lnSpc>
              <a:spcBef>
                <a:spcPts val="70"/>
              </a:spcBef>
            </a:pPr>
            <a:r>
              <a:rPr sz="600" spc="-5" dirty="0">
                <a:latin typeface="Arial"/>
                <a:cs typeface="Arial"/>
              </a:rPr>
              <a:t>Gatys, </a:t>
            </a:r>
            <a:r>
              <a:rPr sz="600" spc="-10" dirty="0">
                <a:latin typeface="Arial"/>
                <a:cs typeface="Arial"/>
              </a:rPr>
              <a:t>Ecker, </a:t>
            </a:r>
            <a:r>
              <a:rPr sz="600" spc="-5" dirty="0">
                <a:latin typeface="Arial"/>
                <a:cs typeface="Arial"/>
              </a:rPr>
              <a:t>and Bethge, </a:t>
            </a:r>
            <a:r>
              <a:rPr sz="600" dirty="0">
                <a:latin typeface="Arial"/>
                <a:cs typeface="Arial"/>
              </a:rPr>
              <a:t>“Image style </a:t>
            </a:r>
            <a:r>
              <a:rPr sz="600" spc="-5" dirty="0">
                <a:latin typeface="Arial"/>
                <a:cs typeface="Arial"/>
              </a:rPr>
              <a:t>transfer using </a:t>
            </a:r>
            <a:r>
              <a:rPr sz="600" dirty="0">
                <a:latin typeface="Arial"/>
                <a:cs typeface="Arial"/>
              </a:rPr>
              <a:t>convolutional </a:t>
            </a:r>
            <a:r>
              <a:rPr sz="600" spc="-5" dirty="0">
                <a:latin typeface="Arial"/>
                <a:cs typeface="Arial"/>
              </a:rPr>
              <a:t>neural networks”, CVPR </a:t>
            </a:r>
            <a:r>
              <a:rPr sz="600" spc="-5" dirty="0" smtClean="0">
                <a:latin typeface="Arial"/>
                <a:cs typeface="Arial"/>
              </a:rPr>
              <a:t>2016.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6631490" y="1904285"/>
            <a:ext cx="2260990" cy="33682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247032" y="2507296"/>
            <a:ext cx="1750695" cy="895117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Example outputs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from  </a:t>
            </a:r>
            <a:r>
              <a:rPr lang="en-US" sz="1400" spc="-5" dirty="0">
                <a:latin typeface="Arial"/>
                <a:cs typeface="Arial"/>
              </a:rPr>
              <a:t>Justin Johnson</a:t>
            </a:r>
            <a:r>
              <a:rPr sz="1400" spc="-5" dirty="0">
                <a:latin typeface="Arial"/>
                <a:cs typeface="Arial"/>
                <a:hlinkClick r:id="rId4"/>
              </a:rPr>
              <a:t> implementation</a:t>
            </a:r>
            <a:r>
              <a:rPr lang="en-US" sz="1400" spc="-5" dirty="0">
                <a:latin typeface="Arial"/>
                <a:cs typeface="Arial"/>
              </a:rPr>
              <a:t>, 2015</a:t>
            </a:r>
            <a:r>
              <a:rPr sz="1400" spc="-5" dirty="0">
                <a:latin typeface="Arial"/>
                <a:cs typeface="Arial"/>
                <a:hlinkClick r:id="rId4"/>
              </a:rPr>
              <a:t>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(in</a:t>
            </a:r>
            <a:r>
              <a:rPr sz="1400" spc="-35" dirty="0">
                <a:latin typeface="Arial"/>
                <a:cs typeface="Arial"/>
              </a:rPr>
              <a:t> Torch)</a:t>
            </a:r>
            <a:endParaRPr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064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67</a:t>
            </a:fld>
            <a:endParaRPr lang="en-US"/>
          </a:p>
        </p:txBody>
      </p:sp>
      <p:sp>
        <p:nvSpPr>
          <p:cNvPr id="7" name="object 3"/>
          <p:cNvSpPr txBox="1"/>
          <p:nvPr/>
        </p:nvSpPr>
        <p:spPr>
          <a:xfrm>
            <a:off x="562255" y="816640"/>
            <a:ext cx="336042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Neural </a:t>
            </a:r>
            <a:r>
              <a:rPr sz="2800" spc="-10" dirty="0">
                <a:latin typeface="Arial"/>
                <a:cs typeface="Arial"/>
              </a:rPr>
              <a:t>Style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spc="-15" dirty="0">
                <a:latin typeface="Arial"/>
                <a:cs typeface="Arial"/>
              </a:rPr>
              <a:t>Transfer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11" name="object 2"/>
          <p:cNvSpPr/>
          <p:nvPr/>
        </p:nvSpPr>
        <p:spPr>
          <a:xfrm>
            <a:off x="2215075" y="2492896"/>
            <a:ext cx="4842998" cy="15424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3"/>
          <p:cNvSpPr txBox="1"/>
          <p:nvPr/>
        </p:nvSpPr>
        <p:spPr>
          <a:xfrm>
            <a:off x="1171750" y="4219302"/>
            <a:ext cx="1357630" cy="577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3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More </a:t>
            </a:r>
            <a:r>
              <a:rPr sz="1600" spc="-5" dirty="0">
                <a:latin typeface="Arial"/>
                <a:cs typeface="Arial"/>
              </a:rPr>
              <a:t>weight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to  </a:t>
            </a:r>
            <a:r>
              <a:rPr sz="1600" dirty="0">
                <a:latin typeface="Arial"/>
                <a:cs typeface="Arial"/>
              </a:rPr>
              <a:t>content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loss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4"/>
          <p:cNvSpPr txBox="1"/>
          <p:nvPr/>
        </p:nvSpPr>
        <p:spPr>
          <a:xfrm>
            <a:off x="6801374" y="4219302"/>
            <a:ext cx="1357630" cy="577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3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More </a:t>
            </a:r>
            <a:r>
              <a:rPr sz="1600" spc="-5" dirty="0">
                <a:latin typeface="Arial"/>
                <a:cs typeface="Arial"/>
              </a:rPr>
              <a:t>weight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to  </a:t>
            </a:r>
            <a:r>
              <a:rPr sz="1600" dirty="0">
                <a:latin typeface="Arial"/>
                <a:cs typeface="Arial"/>
              </a:rPr>
              <a:t>style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loss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5"/>
          <p:cNvSpPr/>
          <p:nvPr/>
        </p:nvSpPr>
        <p:spPr>
          <a:xfrm>
            <a:off x="2907575" y="4532690"/>
            <a:ext cx="3649345" cy="0"/>
          </a:xfrm>
          <a:custGeom>
            <a:avLst/>
            <a:gdLst/>
            <a:ahLst/>
            <a:cxnLst/>
            <a:rect l="l" t="t" r="r" b="b"/>
            <a:pathLst>
              <a:path w="3649345">
                <a:moveTo>
                  <a:pt x="0" y="0"/>
                </a:moveTo>
                <a:lnTo>
                  <a:pt x="3649199" y="0"/>
                </a:lnTo>
              </a:path>
            </a:pathLst>
          </a:custGeom>
          <a:ln w="2857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6"/>
          <p:cNvSpPr/>
          <p:nvPr/>
        </p:nvSpPr>
        <p:spPr>
          <a:xfrm>
            <a:off x="2763611" y="4471205"/>
            <a:ext cx="158251" cy="1229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7"/>
          <p:cNvSpPr/>
          <p:nvPr/>
        </p:nvSpPr>
        <p:spPr>
          <a:xfrm>
            <a:off x="6542487" y="4471205"/>
            <a:ext cx="158250" cy="1229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064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68</a:t>
            </a:fld>
            <a:endParaRPr lang="en-US"/>
          </a:p>
        </p:txBody>
      </p:sp>
      <p:sp>
        <p:nvSpPr>
          <p:cNvPr id="7" name="object 3"/>
          <p:cNvSpPr txBox="1"/>
          <p:nvPr/>
        </p:nvSpPr>
        <p:spPr>
          <a:xfrm>
            <a:off x="562255" y="816640"/>
            <a:ext cx="336042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Neural </a:t>
            </a:r>
            <a:r>
              <a:rPr sz="2800" spc="-10" dirty="0">
                <a:latin typeface="Arial"/>
                <a:cs typeface="Arial"/>
              </a:rPr>
              <a:t>Style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spc="-15" dirty="0">
                <a:latin typeface="Arial"/>
                <a:cs typeface="Arial"/>
              </a:rPr>
              <a:t>Transfer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17" name="object 2"/>
          <p:cNvSpPr/>
          <p:nvPr/>
        </p:nvSpPr>
        <p:spPr>
          <a:xfrm>
            <a:off x="681049" y="2975494"/>
            <a:ext cx="7635367" cy="1907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3"/>
          <p:cNvSpPr txBox="1"/>
          <p:nvPr/>
        </p:nvSpPr>
        <p:spPr>
          <a:xfrm>
            <a:off x="1097712" y="4939382"/>
            <a:ext cx="1087120" cy="577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3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Larger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style  </a:t>
            </a:r>
            <a:r>
              <a:rPr sz="1600" spc="-5" dirty="0">
                <a:latin typeface="Arial"/>
                <a:cs typeface="Arial"/>
              </a:rPr>
              <a:t>image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4"/>
          <p:cNvSpPr txBox="1"/>
          <p:nvPr/>
        </p:nvSpPr>
        <p:spPr>
          <a:xfrm>
            <a:off x="6727336" y="4939382"/>
            <a:ext cx="1185545" cy="577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3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Smaller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style  </a:t>
            </a:r>
            <a:r>
              <a:rPr sz="1600" spc="-5" dirty="0">
                <a:latin typeface="Arial"/>
                <a:cs typeface="Arial"/>
              </a:rPr>
              <a:t>image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5"/>
          <p:cNvSpPr/>
          <p:nvPr/>
        </p:nvSpPr>
        <p:spPr>
          <a:xfrm>
            <a:off x="2404662" y="5252769"/>
            <a:ext cx="4078604" cy="0"/>
          </a:xfrm>
          <a:custGeom>
            <a:avLst/>
            <a:gdLst/>
            <a:ahLst/>
            <a:cxnLst/>
            <a:rect l="l" t="t" r="r" b="b"/>
            <a:pathLst>
              <a:path w="4078604">
                <a:moveTo>
                  <a:pt x="0" y="0"/>
                </a:moveTo>
                <a:lnTo>
                  <a:pt x="4078199" y="0"/>
                </a:lnTo>
              </a:path>
            </a:pathLst>
          </a:custGeom>
          <a:ln w="2857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6"/>
          <p:cNvSpPr/>
          <p:nvPr/>
        </p:nvSpPr>
        <p:spPr>
          <a:xfrm>
            <a:off x="2260698" y="5191284"/>
            <a:ext cx="158251" cy="1229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7"/>
          <p:cNvSpPr/>
          <p:nvPr/>
        </p:nvSpPr>
        <p:spPr>
          <a:xfrm>
            <a:off x="6468574" y="5191284"/>
            <a:ext cx="158250" cy="1229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8"/>
          <p:cNvSpPr txBox="1"/>
          <p:nvPr/>
        </p:nvSpPr>
        <p:spPr>
          <a:xfrm>
            <a:off x="2188999" y="2123056"/>
            <a:ext cx="4470400" cy="577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3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Resizing </a:t>
            </a:r>
            <a:r>
              <a:rPr sz="1600" dirty="0">
                <a:latin typeface="Arial"/>
                <a:cs typeface="Arial"/>
              </a:rPr>
              <a:t>style </a:t>
            </a:r>
            <a:r>
              <a:rPr sz="1600" spc="-5" dirty="0">
                <a:latin typeface="Arial"/>
                <a:cs typeface="Arial"/>
              </a:rPr>
              <a:t>image before </a:t>
            </a:r>
            <a:r>
              <a:rPr sz="1600" dirty="0">
                <a:latin typeface="Arial"/>
                <a:cs typeface="Arial"/>
              </a:rPr>
              <a:t>running style </a:t>
            </a:r>
            <a:r>
              <a:rPr sz="1600" spc="-5" dirty="0">
                <a:latin typeface="Arial"/>
                <a:cs typeface="Arial"/>
              </a:rPr>
              <a:t>transfer  algorithm </a:t>
            </a:r>
            <a:r>
              <a:rPr sz="1600" dirty="0">
                <a:latin typeface="Arial"/>
                <a:cs typeface="Arial"/>
              </a:rPr>
              <a:t>can </a:t>
            </a:r>
            <a:r>
              <a:rPr sz="1600" spc="-5" dirty="0">
                <a:latin typeface="Arial"/>
                <a:cs typeface="Arial"/>
              </a:rPr>
              <a:t>transfer </a:t>
            </a:r>
            <a:r>
              <a:rPr sz="1600" spc="-10" dirty="0">
                <a:latin typeface="Arial"/>
                <a:cs typeface="Arial"/>
              </a:rPr>
              <a:t>different </a:t>
            </a:r>
            <a:r>
              <a:rPr sz="1600" spc="-5" dirty="0">
                <a:latin typeface="Arial"/>
                <a:cs typeface="Arial"/>
              </a:rPr>
              <a:t>types of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features</a:t>
            </a:r>
            <a:endParaRPr sz="1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4595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69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808693" y="764704"/>
            <a:ext cx="693165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Neural </a:t>
            </a:r>
            <a:r>
              <a:rPr sz="2800" spc="-10" dirty="0">
                <a:latin typeface="Arial"/>
                <a:cs typeface="Arial"/>
              </a:rPr>
              <a:t>Style </a:t>
            </a:r>
            <a:r>
              <a:rPr sz="2800" spc="-15" dirty="0">
                <a:latin typeface="Arial"/>
                <a:cs typeface="Arial"/>
              </a:rPr>
              <a:t>Transfer: </a:t>
            </a:r>
            <a:r>
              <a:rPr sz="2800" dirty="0">
                <a:latin typeface="Arial"/>
                <a:cs typeface="Arial"/>
              </a:rPr>
              <a:t>Multiple </a:t>
            </a:r>
            <a:r>
              <a:rPr sz="2800" spc="-10" dirty="0">
                <a:latin typeface="Arial"/>
                <a:cs typeface="Arial"/>
              </a:rPr>
              <a:t>Style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Images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903431" y="1772816"/>
            <a:ext cx="705294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Mix style </a:t>
            </a:r>
            <a:r>
              <a:rPr sz="1600" spc="-5" dirty="0">
                <a:latin typeface="Arial"/>
                <a:cs typeface="Arial"/>
              </a:rPr>
              <a:t>from </a:t>
            </a:r>
            <a:r>
              <a:rPr sz="1600" dirty="0">
                <a:latin typeface="Arial"/>
                <a:cs typeface="Arial"/>
              </a:rPr>
              <a:t>multiple </a:t>
            </a:r>
            <a:r>
              <a:rPr sz="1600" spc="-5" dirty="0">
                <a:latin typeface="Arial"/>
                <a:cs typeface="Arial"/>
              </a:rPr>
              <a:t>images by taking </a:t>
            </a:r>
            <a:r>
              <a:rPr sz="1600" dirty="0">
                <a:latin typeface="Arial"/>
                <a:cs typeface="Arial"/>
              </a:rPr>
              <a:t>a </a:t>
            </a:r>
            <a:r>
              <a:rPr sz="1600" spc="-5" dirty="0">
                <a:latin typeface="Arial"/>
                <a:cs typeface="Arial"/>
              </a:rPr>
              <a:t>weighted average of Gram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matrices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3191169" y="3046681"/>
            <a:ext cx="3375059" cy="26371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507885" y="2339533"/>
            <a:ext cx="1039917" cy="6499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5178977" y="2339533"/>
            <a:ext cx="977651" cy="6499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2326931" y="4556842"/>
            <a:ext cx="773251" cy="10051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2359982" y="3258170"/>
            <a:ext cx="740204" cy="9425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100395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70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167807" y="1268760"/>
            <a:ext cx="8779766" cy="46209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5482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71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166600" y="1256348"/>
            <a:ext cx="8780969" cy="46209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5482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72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180237" y="1328181"/>
            <a:ext cx="8783522" cy="4621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5482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73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183275" y="1263049"/>
            <a:ext cx="8777450" cy="46142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50881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74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899592" y="692696"/>
            <a:ext cx="336042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Neural </a:t>
            </a:r>
            <a:r>
              <a:rPr sz="2800" spc="-10" dirty="0">
                <a:latin typeface="Arial"/>
                <a:cs typeface="Arial"/>
              </a:rPr>
              <a:t>Style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spc="-15" dirty="0">
                <a:latin typeface="Arial"/>
                <a:cs typeface="Arial"/>
              </a:rPr>
              <a:t>Transfer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1979712" y="2147838"/>
            <a:ext cx="5112568" cy="1120948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6350">
              <a:lnSpc>
                <a:spcPts val="2850"/>
              </a:lnSpc>
              <a:spcBef>
                <a:spcPts val="220"/>
              </a:spcBef>
            </a:pPr>
            <a:r>
              <a:rPr sz="2400" b="1" spc="-5" dirty="0">
                <a:latin typeface="Arial"/>
                <a:cs typeface="Arial"/>
              </a:rPr>
              <a:t>Problem: </a:t>
            </a:r>
            <a:r>
              <a:rPr sz="2400" spc="-5" dirty="0">
                <a:latin typeface="Arial"/>
                <a:cs typeface="Arial"/>
              </a:rPr>
              <a:t>Style transfer  </a:t>
            </a:r>
            <a:r>
              <a:rPr sz="2400" dirty="0">
                <a:latin typeface="Arial"/>
                <a:cs typeface="Arial"/>
              </a:rPr>
              <a:t>requires many </a:t>
            </a:r>
            <a:r>
              <a:rPr sz="2400" spc="-5" dirty="0">
                <a:latin typeface="Arial"/>
                <a:cs typeface="Arial"/>
              </a:rPr>
              <a:t>forward </a:t>
            </a:r>
            <a:r>
              <a:rPr sz="2400" dirty="0">
                <a:latin typeface="Arial"/>
                <a:cs typeface="Arial"/>
              </a:rPr>
              <a:t>/  </a:t>
            </a:r>
            <a:r>
              <a:rPr sz="2400" spc="-5" dirty="0">
                <a:latin typeface="Arial"/>
                <a:cs typeface="Arial"/>
              </a:rPr>
              <a:t>backward passes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through  VGG; </a:t>
            </a:r>
            <a:r>
              <a:rPr sz="2400" dirty="0">
                <a:latin typeface="Arial"/>
                <a:cs typeface="Arial"/>
              </a:rPr>
              <a:t>very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slow</a:t>
            </a:r>
            <a:r>
              <a:rPr sz="2400" dirty="0" smtClean="0">
                <a:latin typeface="Arial"/>
                <a:cs typeface="Arial"/>
              </a:rPr>
              <a:t>!</a:t>
            </a:r>
            <a:endParaRPr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7906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75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899592" y="692696"/>
            <a:ext cx="336042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Neural </a:t>
            </a:r>
            <a:r>
              <a:rPr sz="2800" spc="-10" dirty="0">
                <a:latin typeface="Arial"/>
                <a:cs typeface="Arial"/>
              </a:rPr>
              <a:t>Style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spc="-15" dirty="0">
                <a:latin typeface="Arial"/>
                <a:cs typeface="Arial"/>
              </a:rPr>
              <a:t>Transfer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1979712" y="2147838"/>
            <a:ext cx="5112568" cy="2636619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6350">
              <a:lnSpc>
                <a:spcPts val="2850"/>
              </a:lnSpc>
              <a:spcBef>
                <a:spcPts val="220"/>
              </a:spcBef>
            </a:pPr>
            <a:r>
              <a:rPr sz="2400" b="1" spc="-5" dirty="0">
                <a:latin typeface="Arial"/>
                <a:cs typeface="Arial"/>
              </a:rPr>
              <a:t>Problem: </a:t>
            </a:r>
            <a:r>
              <a:rPr sz="2400" spc="-5" dirty="0">
                <a:latin typeface="Arial"/>
                <a:cs typeface="Arial"/>
              </a:rPr>
              <a:t>Style transfer  </a:t>
            </a:r>
            <a:r>
              <a:rPr sz="2400" dirty="0">
                <a:latin typeface="Arial"/>
                <a:cs typeface="Arial"/>
              </a:rPr>
              <a:t>requires many </a:t>
            </a:r>
            <a:r>
              <a:rPr sz="2400" spc="-5" dirty="0">
                <a:latin typeface="Arial"/>
                <a:cs typeface="Arial"/>
              </a:rPr>
              <a:t>forward </a:t>
            </a:r>
            <a:r>
              <a:rPr sz="2400" dirty="0">
                <a:latin typeface="Arial"/>
                <a:cs typeface="Arial"/>
              </a:rPr>
              <a:t>/  </a:t>
            </a:r>
            <a:r>
              <a:rPr sz="2400" spc="-5" dirty="0">
                <a:latin typeface="Arial"/>
                <a:cs typeface="Arial"/>
              </a:rPr>
              <a:t>backward passes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through  VGG; </a:t>
            </a:r>
            <a:r>
              <a:rPr sz="2400" dirty="0">
                <a:latin typeface="Arial"/>
                <a:cs typeface="Arial"/>
              </a:rPr>
              <a:t>very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slow!</a:t>
            </a: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450" dirty="0">
              <a:latin typeface="Times New Roman"/>
              <a:cs typeface="Times New Roman"/>
            </a:endParaRPr>
          </a:p>
          <a:p>
            <a:pPr marL="12700" marR="5080">
              <a:lnSpc>
                <a:spcPts val="2850"/>
              </a:lnSpc>
            </a:pPr>
            <a:r>
              <a:rPr sz="2400" b="1" spc="-5" dirty="0">
                <a:latin typeface="Arial"/>
                <a:cs typeface="Arial"/>
              </a:rPr>
              <a:t>Solution</a:t>
            </a:r>
            <a:r>
              <a:rPr sz="2400" spc="-5" dirty="0">
                <a:latin typeface="Arial"/>
                <a:cs typeface="Arial"/>
              </a:rPr>
              <a:t>: </a:t>
            </a:r>
            <a:r>
              <a:rPr sz="2400" spc="-20" dirty="0">
                <a:latin typeface="Arial"/>
                <a:cs typeface="Arial"/>
              </a:rPr>
              <a:t>Train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another </a:t>
            </a:r>
            <a:r>
              <a:rPr sz="2400" spc="-5" dirty="0">
                <a:latin typeface="Arial"/>
                <a:cs typeface="Arial"/>
              </a:rPr>
              <a:t> neural network to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perform  </a:t>
            </a:r>
            <a:r>
              <a:rPr sz="2400" dirty="0">
                <a:latin typeface="Arial"/>
                <a:cs typeface="Arial"/>
              </a:rPr>
              <a:t>style </a:t>
            </a:r>
            <a:r>
              <a:rPr sz="2400" spc="-5" dirty="0">
                <a:latin typeface="Arial"/>
                <a:cs typeface="Arial"/>
              </a:rPr>
              <a:t>transfer for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us!</a:t>
            </a:r>
            <a:endParaRPr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881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76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5569382" y="4365286"/>
            <a:ext cx="16700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solidFill>
                  <a:srgbClr val="595959"/>
                </a:solidFill>
                <a:latin typeface="Arial"/>
                <a:cs typeface="Arial"/>
              </a:rPr>
              <a:t>80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3"/>
          <p:cNvSpPr txBox="1">
            <a:spLocks noGrp="1"/>
          </p:cNvSpPr>
          <p:nvPr>
            <p:ph type="title"/>
          </p:nvPr>
        </p:nvSpPr>
        <p:spPr>
          <a:xfrm>
            <a:off x="993021" y="692696"/>
            <a:ext cx="30029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Fast </a:t>
            </a:r>
            <a:r>
              <a:rPr sz="2800" spc="-10" dirty="0">
                <a:latin typeface="Arial"/>
                <a:cs typeface="Arial"/>
              </a:rPr>
              <a:t>Style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15" dirty="0">
                <a:latin typeface="Arial"/>
                <a:cs typeface="Arial"/>
              </a:rPr>
              <a:t>Transfer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1572996" y="2667093"/>
            <a:ext cx="7485299" cy="26393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5496" y="2448015"/>
            <a:ext cx="1650299" cy="1031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860645" y="4034792"/>
            <a:ext cx="1425575" cy="447675"/>
          </a:xfrm>
          <a:custGeom>
            <a:avLst/>
            <a:gdLst/>
            <a:ahLst/>
            <a:cxnLst/>
            <a:rect l="l" t="t" r="r" b="b"/>
            <a:pathLst>
              <a:path w="1425575" h="447675">
                <a:moveTo>
                  <a:pt x="0" y="447599"/>
                </a:moveTo>
                <a:lnTo>
                  <a:pt x="0" y="0"/>
                </a:lnTo>
                <a:lnTo>
                  <a:pt x="1425299" y="0"/>
                </a:lnTo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2266896" y="3952811"/>
            <a:ext cx="211001" cy="1639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35496" y="4482393"/>
            <a:ext cx="1650299" cy="12377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1685796" y="2963714"/>
            <a:ext cx="2515235" cy="109220"/>
          </a:xfrm>
          <a:custGeom>
            <a:avLst/>
            <a:gdLst/>
            <a:ahLst/>
            <a:cxnLst/>
            <a:rect l="l" t="t" r="r" b="b"/>
            <a:pathLst>
              <a:path w="2515235" h="109219">
                <a:moveTo>
                  <a:pt x="0" y="0"/>
                </a:moveTo>
                <a:lnTo>
                  <a:pt x="1371749" y="0"/>
                </a:lnTo>
                <a:lnTo>
                  <a:pt x="1371749" y="108899"/>
                </a:lnTo>
                <a:lnTo>
                  <a:pt x="2514899" y="108899"/>
                </a:lnTo>
              </a:path>
            </a:pathLst>
          </a:custGeom>
          <a:ln w="38099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4181645" y="2990634"/>
            <a:ext cx="211001" cy="1639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1685803" y="4872902"/>
            <a:ext cx="2572385" cy="589280"/>
          </a:xfrm>
          <a:custGeom>
            <a:avLst/>
            <a:gdLst/>
            <a:ahLst/>
            <a:cxnLst/>
            <a:rect l="l" t="t" r="r" b="b"/>
            <a:pathLst>
              <a:path w="2572385" h="589279">
                <a:moveTo>
                  <a:pt x="0" y="589199"/>
                </a:moveTo>
                <a:lnTo>
                  <a:pt x="973229" y="589199"/>
                </a:lnTo>
                <a:lnTo>
                  <a:pt x="973229" y="0"/>
                </a:lnTo>
                <a:lnTo>
                  <a:pt x="2571899" y="0"/>
                </a:lnTo>
              </a:path>
            </a:pathLst>
          </a:custGeom>
          <a:ln w="38099">
            <a:solidFill>
              <a:srgbClr val="0070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4238653" y="4790922"/>
            <a:ext cx="211001" cy="16396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 txBox="1"/>
          <p:nvPr/>
        </p:nvSpPr>
        <p:spPr>
          <a:xfrm>
            <a:off x="3417237" y="1622040"/>
            <a:ext cx="5539740" cy="764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6884" indent="-464184">
              <a:lnSpc>
                <a:spcPct val="100000"/>
              </a:lnSpc>
              <a:spcBef>
                <a:spcPts val="100"/>
              </a:spcBef>
              <a:buAutoNum type="arabicParenBoth"/>
              <a:tabLst>
                <a:tab pos="476250" algn="l"/>
                <a:tab pos="476884" algn="l"/>
              </a:tabLst>
            </a:pPr>
            <a:r>
              <a:rPr sz="1600" spc="-15" dirty="0">
                <a:latin typeface="Arial"/>
                <a:cs typeface="Arial"/>
              </a:rPr>
              <a:t>Train </a:t>
            </a:r>
            <a:r>
              <a:rPr sz="1600" dirty="0">
                <a:latin typeface="Arial"/>
                <a:cs typeface="Arial"/>
              </a:rPr>
              <a:t>a </a:t>
            </a:r>
            <a:r>
              <a:rPr sz="1600" spc="-5" dirty="0">
                <a:latin typeface="Arial"/>
                <a:cs typeface="Arial"/>
              </a:rPr>
              <a:t>feedforward network for each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style</a:t>
            </a:r>
            <a:endParaRPr sz="1600">
              <a:latin typeface="Arial"/>
              <a:cs typeface="Arial"/>
            </a:endParaRPr>
          </a:p>
          <a:p>
            <a:pPr marL="476884" indent="-464184">
              <a:lnSpc>
                <a:spcPct val="100000"/>
              </a:lnSpc>
              <a:spcBef>
                <a:spcPts val="30"/>
              </a:spcBef>
              <a:buAutoNum type="arabicParenBoth"/>
              <a:tabLst>
                <a:tab pos="476250" algn="l"/>
                <a:tab pos="476884" algn="l"/>
              </a:tabLst>
            </a:pPr>
            <a:r>
              <a:rPr sz="1600" spc="-5" dirty="0">
                <a:latin typeface="Arial"/>
                <a:cs typeface="Arial"/>
              </a:rPr>
              <a:t>Use pretrained CNN to </a:t>
            </a:r>
            <a:r>
              <a:rPr sz="1600" dirty="0">
                <a:latin typeface="Arial"/>
                <a:cs typeface="Arial"/>
              </a:rPr>
              <a:t>compute same </a:t>
            </a:r>
            <a:r>
              <a:rPr sz="1600" spc="-5" dirty="0">
                <a:latin typeface="Arial"/>
                <a:cs typeface="Arial"/>
              </a:rPr>
              <a:t>losses as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before</a:t>
            </a:r>
            <a:endParaRPr sz="1600">
              <a:latin typeface="Arial"/>
              <a:cs typeface="Arial"/>
            </a:endParaRPr>
          </a:p>
          <a:p>
            <a:pPr marL="476884" indent="-464184">
              <a:lnSpc>
                <a:spcPct val="100000"/>
              </a:lnSpc>
              <a:spcBef>
                <a:spcPts val="30"/>
              </a:spcBef>
              <a:buAutoNum type="arabicParenBoth"/>
              <a:tabLst>
                <a:tab pos="476250" algn="l"/>
                <a:tab pos="476884" algn="l"/>
              </a:tabLst>
            </a:pPr>
            <a:r>
              <a:rPr sz="1600" spc="-5" dirty="0">
                <a:latin typeface="Arial"/>
                <a:cs typeface="Arial"/>
              </a:rPr>
              <a:t>After training, </a:t>
            </a:r>
            <a:r>
              <a:rPr sz="1600" dirty="0">
                <a:latin typeface="Arial"/>
                <a:cs typeface="Arial"/>
              </a:rPr>
              <a:t>stylize </a:t>
            </a:r>
            <a:r>
              <a:rPr sz="1600" spc="-5" dirty="0">
                <a:latin typeface="Arial"/>
                <a:cs typeface="Arial"/>
              </a:rPr>
              <a:t>images using </a:t>
            </a:r>
            <a:r>
              <a:rPr sz="1600" dirty="0">
                <a:latin typeface="Arial"/>
                <a:cs typeface="Arial"/>
              </a:rPr>
              <a:t>a single </a:t>
            </a:r>
            <a:r>
              <a:rPr sz="1600" spc="-5" dirty="0">
                <a:latin typeface="Arial"/>
                <a:cs typeface="Arial"/>
              </a:rPr>
              <a:t>forward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pass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4"/>
          <p:cNvSpPr txBox="1"/>
          <p:nvPr/>
        </p:nvSpPr>
        <p:spPr>
          <a:xfrm>
            <a:off x="3073221" y="5917029"/>
            <a:ext cx="5740400" cy="176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8100"/>
              </a:lnSpc>
              <a:spcBef>
                <a:spcPts val="100"/>
              </a:spcBef>
            </a:pPr>
            <a:r>
              <a:rPr sz="900" dirty="0">
                <a:latin typeface="Arial"/>
                <a:cs typeface="Arial"/>
              </a:rPr>
              <a:t>Johnson, </a:t>
            </a:r>
            <a:r>
              <a:rPr sz="900" spc="-5" dirty="0">
                <a:latin typeface="Arial"/>
                <a:cs typeface="Arial"/>
              </a:rPr>
              <a:t>Alahi, and Fei-Fei, </a:t>
            </a:r>
            <a:r>
              <a:rPr sz="900" dirty="0">
                <a:latin typeface="Arial"/>
                <a:cs typeface="Arial"/>
              </a:rPr>
              <a:t>“Perceptual </a:t>
            </a:r>
            <a:r>
              <a:rPr sz="900" spc="-5" dirty="0">
                <a:latin typeface="Arial"/>
                <a:cs typeface="Arial"/>
              </a:rPr>
              <a:t>Losses for </a:t>
            </a:r>
            <a:r>
              <a:rPr sz="900" spc="-10" dirty="0">
                <a:latin typeface="Arial"/>
                <a:cs typeface="Arial"/>
              </a:rPr>
              <a:t>Real-Time </a:t>
            </a:r>
            <a:r>
              <a:rPr sz="900" spc="-5" dirty="0">
                <a:latin typeface="Arial"/>
                <a:cs typeface="Arial"/>
              </a:rPr>
              <a:t>Style Transfer and Super-Resolution”, ECCV 2016  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354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77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87112" y="620688"/>
            <a:ext cx="30029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Fast </a:t>
            </a:r>
            <a:r>
              <a:rPr sz="2800" spc="-10" dirty="0">
                <a:latin typeface="Arial"/>
                <a:cs typeface="Arial"/>
              </a:rPr>
              <a:t>Style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15" dirty="0">
                <a:latin typeface="Arial"/>
                <a:cs typeface="Arial"/>
              </a:rPr>
              <a:t>Transfer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4396992" y="1707666"/>
            <a:ext cx="4545599" cy="34088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195291" y="1737217"/>
            <a:ext cx="4037999" cy="3177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 txBox="1"/>
          <p:nvPr/>
        </p:nvSpPr>
        <p:spPr>
          <a:xfrm>
            <a:off x="46042" y="4921778"/>
            <a:ext cx="3943985" cy="6535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80440">
              <a:lnSpc>
                <a:spcPct val="100000"/>
              </a:lnSpc>
              <a:spcBef>
                <a:spcPts val="100"/>
              </a:spcBef>
              <a:tabLst>
                <a:tab pos="1634489" algn="l"/>
                <a:tab pos="2985770" algn="l"/>
                <a:tab pos="3634740" algn="l"/>
              </a:tabLst>
            </a:pPr>
            <a:r>
              <a:rPr sz="1200" spc="-5" dirty="0">
                <a:latin typeface="Arial"/>
                <a:cs typeface="Arial"/>
              </a:rPr>
              <a:t>Slo</a:t>
            </a:r>
            <a:r>
              <a:rPr sz="1200" dirty="0">
                <a:latin typeface="Arial"/>
                <a:cs typeface="Arial"/>
              </a:rPr>
              <a:t>w	</a:t>
            </a:r>
            <a:r>
              <a:rPr sz="1200" spc="-5" dirty="0">
                <a:latin typeface="Arial"/>
                <a:cs typeface="Arial"/>
              </a:rPr>
              <a:t>Fas</a:t>
            </a:r>
            <a:r>
              <a:rPr sz="1200" dirty="0">
                <a:latin typeface="Arial"/>
                <a:cs typeface="Arial"/>
              </a:rPr>
              <a:t>t	</a:t>
            </a:r>
            <a:r>
              <a:rPr sz="1200" spc="-5" dirty="0">
                <a:latin typeface="Arial"/>
                <a:cs typeface="Arial"/>
              </a:rPr>
              <a:t>Slo</a:t>
            </a:r>
            <a:r>
              <a:rPr sz="1200" dirty="0">
                <a:latin typeface="Arial"/>
                <a:cs typeface="Arial"/>
              </a:rPr>
              <a:t>w	</a:t>
            </a:r>
            <a:r>
              <a:rPr sz="1200" spc="-5" dirty="0">
                <a:latin typeface="Arial"/>
                <a:cs typeface="Arial"/>
              </a:rPr>
              <a:t>Fast</a:t>
            </a:r>
            <a:endParaRPr sz="1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12700" marR="113030">
              <a:lnSpc>
                <a:spcPct val="114599"/>
              </a:lnSpc>
              <a:spcBef>
                <a:spcPts val="5"/>
              </a:spcBef>
            </a:pPr>
            <a:r>
              <a:rPr sz="600" dirty="0">
                <a:latin typeface="Arial"/>
                <a:cs typeface="Arial"/>
              </a:rPr>
              <a:t>Johnson, </a:t>
            </a:r>
            <a:r>
              <a:rPr sz="600" spc="-5" dirty="0">
                <a:latin typeface="Arial"/>
                <a:cs typeface="Arial"/>
              </a:rPr>
              <a:t>Alahi, and Fei-Fei, </a:t>
            </a:r>
            <a:r>
              <a:rPr sz="600" dirty="0">
                <a:latin typeface="Arial"/>
                <a:cs typeface="Arial"/>
              </a:rPr>
              <a:t>“Perceptual </a:t>
            </a:r>
            <a:r>
              <a:rPr sz="600" spc="-5" dirty="0">
                <a:latin typeface="Arial"/>
                <a:cs typeface="Arial"/>
              </a:rPr>
              <a:t>Losses for </a:t>
            </a:r>
            <a:r>
              <a:rPr sz="600" spc="-10" dirty="0">
                <a:latin typeface="Arial"/>
                <a:cs typeface="Arial"/>
              </a:rPr>
              <a:t>Real-Time </a:t>
            </a:r>
            <a:r>
              <a:rPr sz="600" spc="-5" dirty="0">
                <a:latin typeface="Arial"/>
                <a:cs typeface="Arial"/>
              </a:rPr>
              <a:t>Style Transfer and Super-Resolution”, ECCV 2016  Figure </a:t>
            </a:r>
            <a:r>
              <a:rPr sz="600" dirty="0">
                <a:latin typeface="Arial"/>
                <a:cs typeface="Arial"/>
              </a:rPr>
              <a:t>copyright </a:t>
            </a:r>
            <a:r>
              <a:rPr sz="600" spc="-10" dirty="0">
                <a:latin typeface="Arial"/>
                <a:cs typeface="Arial"/>
              </a:rPr>
              <a:t>Springer, </a:t>
            </a:r>
            <a:r>
              <a:rPr sz="600" spc="-5" dirty="0">
                <a:latin typeface="Arial"/>
                <a:cs typeface="Arial"/>
              </a:rPr>
              <a:t>2016. 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5037017" y="5262346"/>
            <a:ext cx="3040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u="heavy" spc="-5" dirty="0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latin typeface="Arial"/>
                <a:cs typeface="Arial"/>
                <a:hlinkClick r:id="rId4"/>
              </a:rPr>
              <a:t>https://github.com/jcjohnson/fast-neural-style</a:t>
            </a:r>
            <a:endParaRPr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354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78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1956727" y="1494614"/>
            <a:ext cx="4987773" cy="33171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>
            <a:spLocks noGrp="1"/>
          </p:cNvSpPr>
          <p:nvPr>
            <p:ph type="title"/>
          </p:nvPr>
        </p:nvSpPr>
        <p:spPr>
          <a:xfrm>
            <a:off x="849005" y="764704"/>
            <a:ext cx="30029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Fast </a:t>
            </a:r>
            <a:r>
              <a:rPr sz="2800" spc="-10" dirty="0">
                <a:latin typeface="Arial"/>
                <a:cs typeface="Arial"/>
              </a:rPr>
              <a:t>Style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15" dirty="0">
                <a:latin typeface="Arial"/>
                <a:cs typeface="Arial"/>
              </a:rPr>
              <a:t>Transfer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178927" y="5393531"/>
            <a:ext cx="4237355" cy="2161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41680">
              <a:lnSpc>
                <a:spcPct val="114599"/>
              </a:lnSpc>
              <a:spcBef>
                <a:spcPts val="100"/>
              </a:spcBef>
            </a:pPr>
            <a:r>
              <a:rPr sz="600" spc="-5" dirty="0">
                <a:latin typeface="Arial"/>
                <a:cs typeface="Arial"/>
              </a:rPr>
              <a:t>Ulyanov et al, </a:t>
            </a:r>
            <a:r>
              <a:rPr sz="600" spc="-15" dirty="0">
                <a:latin typeface="Arial"/>
                <a:cs typeface="Arial"/>
              </a:rPr>
              <a:t>“Texture </a:t>
            </a:r>
            <a:r>
              <a:rPr sz="600" spc="-5" dirty="0">
                <a:latin typeface="Arial"/>
                <a:cs typeface="Arial"/>
              </a:rPr>
              <a:t>Networks: Feed-forward Synthesis of </a:t>
            </a:r>
            <a:r>
              <a:rPr sz="600" spc="-15" dirty="0">
                <a:latin typeface="Arial"/>
                <a:cs typeface="Arial"/>
              </a:rPr>
              <a:t>Textures </a:t>
            </a:r>
            <a:r>
              <a:rPr sz="600" spc="-5" dirty="0">
                <a:latin typeface="Arial"/>
                <a:cs typeface="Arial"/>
              </a:rPr>
              <a:t>and Stylized Images”, ICML 2016  Ulyanov et al, </a:t>
            </a:r>
            <a:r>
              <a:rPr sz="600" dirty="0">
                <a:latin typeface="Arial"/>
                <a:cs typeface="Arial"/>
              </a:rPr>
              <a:t>“Instance </a:t>
            </a:r>
            <a:r>
              <a:rPr sz="600" spc="-5" dirty="0">
                <a:latin typeface="Arial"/>
                <a:cs typeface="Arial"/>
              </a:rPr>
              <a:t>Normalization: The </a:t>
            </a:r>
            <a:r>
              <a:rPr sz="600" dirty="0">
                <a:latin typeface="Arial"/>
                <a:cs typeface="Arial"/>
              </a:rPr>
              <a:t>Missing </a:t>
            </a:r>
            <a:r>
              <a:rPr sz="600" spc="-5" dirty="0">
                <a:latin typeface="Arial"/>
                <a:cs typeface="Arial"/>
              </a:rPr>
              <a:t>Ingredient for Fast Stylization”, </a:t>
            </a:r>
            <a:r>
              <a:rPr sz="600" spc="-5" dirty="0" err="1">
                <a:latin typeface="Arial"/>
                <a:cs typeface="Arial"/>
              </a:rPr>
              <a:t>arXiv</a:t>
            </a:r>
            <a:r>
              <a:rPr sz="600" spc="-50" dirty="0">
                <a:latin typeface="Arial"/>
                <a:cs typeface="Arial"/>
              </a:rPr>
              <a:t> </a:t>
            </a:r>
            <a:r>
              <a:rPr sz="600" spc="-5" dirty="0" smtClean="0">
                <a:latin typeface="Arial"/>
                <a:cs typeface="Arial"/>
              </a:rPr>
              <a:t>2016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794077" y="4875671"/>
            <a:ext cx="76663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Replacing batch normalization with Instance Normalization improves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results</a:t>
            </a:r>
            <a:endParaRPr sz="18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881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79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2272478" y="1548954"/>
            <a:ext cx="5467874" cy="35907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>
            <a:spLocks noGrp="1"/>
          </p:cNvSpPr>
          <p:nvPr>
            <p:ph type="title"/>
          </p:nvPr>
        </p:nvSpPr>
        <p:spPr>
          <a:xfrm>
            <a:off x="805476" y="764704"/>
            <a:ext cx="42291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One Network, </a:t>
            </a:r>
            <a:r>
              <a:rPr sz="2800" dirty="0">
                <a:latin typeface="Arial"/>
                <a:cs typeface="Arial"/>
              </a:rPr>
              <a:t>Many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Styles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507441" y="5779353"/>
            <a:ext cx="395922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latin typeface="Arial"/>
                <a:cs typeface="Arial"/>
              </a:rPr>
              <a:t>Dumoulin, Shlens, and </a:t>
            </a:r>
            <a:r>
              <a:rPr sz="800" spc="-10" dirty="0">
                <a:latin typeface="Arial"/>
                <a:cs typeface="Arial"/>
              </a:rPr>
              <a:t>Kudlur, </a:t>
            </a:r>
            <a:r>
              <a:rPr sz="800" dirty="0">
                <a:latin typeface="Arial"/>
                <a:cs typeface="Arial"/>
              </a:rPr>
              <a:t>“A </a:t>
            </a:r>
            <a:r>
              <a:rPr sz="800" spc="-5" dirty="0">
                <a:latin typeface="Arial"/>
                <a:cs typeface="Arial"/>
              </a:rPr>
              <a:t>Learned Representation for Artistic Style”, ICLR</a:t>
            </a:r>
            <a:r>
              <a:rPr sz="800" spc="-14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2017</a:t>
            </a:r>
            <a:r>
              <a:rPr sz="800" spc="-5" dirty="0" smtClean="0">
                <a:latin typeface="Arial"/>
                <a:cs typeface="Arial"/>
              </a:rPr>
              <a:t>.</a:t>
            </a:r>
            <a:endParaRPr sz="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9756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80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74948" y="744632"/>
            <a:ext cx="42291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One Network, </a:t>
            </a:r>
            <a:r>
              <a:rPr sz="2800" dirty="0">
                <a:latin typeface="Arial"/>
                <a:cs typeface="Arial"/>
              </a:rPr>
              <a:t>Many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Styles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3761149" y="1795765"/>
            <a:ext cx="4843299" cy="34926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291524" y="5779353"/>
            <a:ext cx="3959225" cy="241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latin typeface="Arial"/>
                <a:cs typeface="Arial"/>
              </a:rPr>
              <a:t>Dumoulin, Shlens, and </a:t>
            </a:r>
            <a:r>
              <a:rPr sz="800" spc="-10" dirty="0">
                <a:latin typeface="Arial"/>
                <a:cs typeface="Arial"/>
              </a:rPr>
              <a:t>Kudlur, </a:t>
            </a:r>
            <a:r>
              <a:rPr sz="800" dirty="0">
                <a:latin typeface="Arial"/>
                <a:cs typeface="Arial"/>
              </a:rPr>
              <a:t>“A </a:t>
            </a:r>
            <a:r>
              <a:rPr sz="800" spc="-5" dirty="0">
                <a:latin typeface="Arial"/>
                <a:cs typeface="Arial"/>
              </a:rPr>
              <a:t>Learned Representation for Artistic Style”, ICLR</a:t>
            </a:r>
            <a:r>
              <a:rPr sz="800" spc="-14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2017.</a:t>
            </a:r>
            <a:endParaRPr sz="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600" spc="-5" dirty="0">
                <a:latin typeface="Arial"/>
                <a:cs typeface="Arial"/>
              </a:rPr>
              <a:t>Figure </a:t>
            </a:r>
            <a:r>
              <a:rPr sz="600" dirty="0">
                <a:latin typeface="Arial"/>
                <a:cs typeface="Arial"/>
              </a:rPr>
              <a:t>copyright </a:t>
            </a:r>
            <a:r>
              <a:rPr sz="600" spc="-10" dirty="0">
                <a:latin typeface="Arial"/>
                <a:cs typeface="Arial"/>
              </a:rPr>
              <a:t>Vincent </a:t>
            </a:r>
            <a:r>
              <a:rPr sz="600" spc="-5" dirty="0">
                <a:latin typeface="Arial"/>
                <a:cs typeface="Arial"/>
              </a:rPr>
              <a:t>Dumoulin, </a:t>
            </a:r>
            <a:r>
              <a:rPr sz="600" dirty="0">
                <a:latin typeface="Arial"/>
                <a:cs typeface="Arial"/>
              </a:rPr>
              <a:t>Jonathon </a:t>
            </a:r>
            <a:r>
              <a:rPr sz="600" spc="-5" dirty="0">
                <a:latin typeface="Arial"/>
                <a:cs typeface="Arial"/>
              </a:rPr>
              <a:t>Shlens, and </a:t>
            </a:r>
            <a:r>
              <a:rPr sz="600" dirty="0">
                <a:latin typeface="Arial"/>
                <a:cs typeface="Arial"/>
              </a:rPr>
              <a:t>Manjunath </a:t>
            </a:r>
            <a:r>
              <a:rPr sz="600" spc="-10" dirty="0">
                <a:latin typeface="Arial"/>
                <a:cs typeface="Arial"/>
              </a:rPr>
              <a:t>Kudlur, </a:t>
            </a:r>
            <a:r>
              <a:rPr sz="600" spc="-5" dirty="0">
                <a:latin typeface="Arial"/>
                <a:cs typeface="Arial"/>
              </a:rPr>
              <a:t>2016; </a:t>
            </a:r>
            <a:r>
              <a:rPr sz="600" dirty="0">
                <a:latin typeface="Arial"/>
                <a:cs typeface="Arial"/>
              </a:rPr>
              <a:t>reproduced </a:t>
            </a:r>
            <a:r>
              <a:rPr sz="600" spc="-5" dirty="0">
                <a:latin typeface="Arial"/>
                <a:cs typeface="Arial"/>
              </a:rPr>
              <a:t>with</a:t>
            </a:r>
            <a:r>
              <a:rPr sz="600" spc="-35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permission.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499749" y="2272051"/>
            <a:ext cx="2781300" cy="1016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Use the </a:t>
            </a:r>
            <a:r>
              <a:rPr sz="1400" dirty="0">
                <a:latin typeface="Arial"/>
                <a:cs typeface="Arial"/>
              </a:rPr>
              <a:t>same </a:t>
            </a:r>
            <a:r>
              <a:rPr sz="1400" spc="-5" dirty="0">
                <a:latin typeface="Arial"/>
                <a:cs typeface="Arial"/>
              </a:rPr>
              <a:t>network for </a:t>
            </a:r>
            <a:r>
              <a:rPr sz="1400" dirty="0">
                <a:latin typeface="Arial"/>
                <a:cs typeface="Arial"/>
              </a:rPr>
              <a:t>multiple  styles </a:t>
            </a:r>
            <a:r>
              <a:rPr sz="1400" spc="-5" dirty="0">
                <a:latin typeface="Arial"/>
                <a:cs typeface="Arial"/>
              </a:rPr>
              <a:t>using </a:t>
            </a:r>
            <a:r>
              <a:rPr sz="1400" i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conditional </a:t>
            </a:r>
            <a:r>
              <a:rPr sz="1400" i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instance </a:t>
            </a:r>
            <a:r>
              <a:rPr sz="1400" i="1" spc="-5" dirty="0">
                <a:latin typeface="Arial"/>
                <a:cs typeface="Arial"/>
              </a:rPr>
              <a:t> </a:t>
            </a:r>
            <a:r>
              <a:rPr sz="1400" i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normalization</a:t>
            </a:r>
            <a:r>
              <a:rPr sz="1400" spc="-5" dirty="0">
                <a:latin typeface="Arial"/>
                <a:cs typeface="Arial"/>
              </a:rPr>
              <a:t>: learn </a:t>
            </a:r>
            <a:r>
              <a:rPr sz="1400" dirty="0">
                <a:latin typeface="Arial"/>
                <a:cs typeface="Arial"/>
              </a:rPr>
              <a:t>separate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scale  </a:t>
            </a:r>
            <a:r>
              <a:rPr sz="1400" spc="-5" dirty="0">
                <a:latin typeface="Arial"/>
                <a:cs typeface="Arial"/>
              </a:rPr>
              <a:t>and </a:t>
            </a:r>
            <a:r>
              <a:rPr sz="1400" dirty="0">
                <a:latin typeface="Arial"/>
                <a:cs typeface="Arial"/>
              </a:rPr>
              <a:t>shift </a:t>
            </a:r>
            <a:r>
              <a:rPr sz="1400" spc="-5" dirty="0">
                <a:latin typeface="Arial"/>
                <a:cs typeface="Arial"/>
              </a:rPr>
              <a:t>parameters per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style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567174" y="3445128"/>
            <a:ext cx="2945300" cy="11481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 txBox="1"/>
          <p:nvPr/>
        </p:nvSpPr>
        <p:spPr>
          <a:xfrm>
            <a:off x="4606474" y="5295316"/>
            <a:ext cx="35490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Single network </a:t>
            </a:r>
            <a:r>
              <a:rPr sz="1400" dirty="0">
                <a:latin typeface="Arial"/>
                <a:cs typeface="Arial"/>
              </a:rPr>
              <a:t>can </a:t>
            </a:r>
            <a:r>
              <a:rPr sz="1400" spc="-5" dirty="0">
                <a:latin typeface="Arial"/>
                <a:cs typeface="Arial"/>
              </a:rPr>
              <a:t>blend </a:t>
            </a:r>
            <a:r>
              <a:rPr sz="1400" dirty="0">
                <a:latin typeface="Arial"/>
                <a:cs typeface="Arial"/>
              </a:rPr>
              <a:t>styles </a:t>
            </a:r>
            <a:r>
              <a:rPr sz="1400" spc="-5" dirty="0">
                <a:latin typeface="Arial"/>
                <a:cs typeface="Arial"/>
              </a:rPr>
              <a:t>after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training</a:t>
            </a:r>
            <a:endParaRPr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9756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81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867440" y="764704"/>
            <a:ext cx="154432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Summary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633675" y="2132856"/>
            <a:ext cx="7898765" cy="2562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Many methods </a:t>
            </a:r>
            <a:r>
              <a:rPr sz="2400" spc="-5" dirty="0">
                <a:latin typeface="Arial"/>
                <a:cs typeface="Arial"/>
              </a:rPr>
              <a:t>for understanding CNN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representations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50" dirty="0">
              <a:latin typeface="Times New Roman"/>
              <a:cs typeface="Times New Roman"/>
            </a:endParaRPr>
          </a:p>
          <a:p>
            <a:pPr marL="12700" marR="5080">
              <a:lnSpc>
                <a:spcPts val="2850"/>
              </a:lnSpc>
            </a:pPr>
            <a:r>
              <a:rPr sz="2400" b="1" spc="-5" dirty="0">
                <a:latin typeface="Arial"/>
                <a:cs typeface="Arial"/>
              </a:rPr>
              <a:t>Activations</a:t>
            </a:r>
            <a:r>
              <a:rPr sz="2400" spc="-5" dirty="0">
                <a:latin typeface="Arial"/>
                <a:cs typeface="Arial"/>
              </a:rPr>
              <a:t>: Nearest neighbors, Dimensionality </a:t>
            </a:r>
            <a:r>
              <a:rPr sz="2400" dirty="0">
                <a:latin typeface="Arial"/>
                <a:cs typeface="Arial"/>
              </a:rPr>
              <a:t>reduction,  maximal </a:t>
            </a:r>
            <a:r>
              <a:rPr sz="2400" spc="-5" dirty="0">
                <a:latin typeface="Arial"/>
                <a:cs typeface="Arial"/>
              </a:rPr>
              <a:t>patches,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occlusion</a:t>
            </a:r>
            <a:endParaRPr sz="2400" dirty="0">
              <a:latin typeface="Arial"/>
              <a:cs typeface="Arial"/>
            </a:endParaRPr>
          </a:p>
          <a:p>
            <a:pPr marL="12700" marR="636905">
              <a:lnSpc>
                <a:spcPts val="2850"/>
              </a:lnSpc>
            </a:pPr>
            <a:r>
              <a:rPr sz="2400" b="1" spc="-5" dirty="0">
                <a:latin typeface="Arial"/>
                <a:cs typeface="Arial"/>
              </a:rPr>
              <a:t>Gradients</a:t>
            </a:r>
            <a:r>
              <a:rPr sz="2400" spc="-5" dirty="0">
                <a:latin typeface="Arial"/>
                <a:cs typeface="Arial"/>
              </a:rPr>
              <a:t>: Saliency </a:t>
            </a:r>
            <a:r>
              <a:rPr sz="2400" dirty="0">
                <a:latin typeface="Arial"/>
                <a:cs typeface="Arial"/>
              </a:rPr>
              <a:t>maps, class visualization,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fooling  images, feature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inversion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760"/>
              </a:lnSpc>
            </a:pPr>
            <a:r>
              <a:rPr sz="2400" b="1" spc="-5" dirty="0">
                <a:latin typeface="Arial"/>
                <a:cs typeface="Arial"/>
              </a:rPr>
              <a:t>Fun</a:t>
            </a:r>
            <a:r>
              <a:rPr sz="2400" spc="-5" dirty="0">
                <a:latin typeface="Arial"/>
                <a:cs typeface="Arial"/>
              </a:rPr>
              <a:t>: DeepDream, Style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Transfer.</a:t>
            </a:r>
            <a:endParaRPr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7682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9200</TotalTime>
  <Words>3863</Words>
  <Application>Microsoft Office PowerPoint</Application>
  <PresentationFormat>On-screen Show (4:3)</PresentationFormat>
  <Paragraphs>635</Paragraphs>
  <Slides>81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82" baseType="lpstr">
      <vt:lpstr>Flow</vt:lpstr>
      <vt:lpstr>Neurónové siete  pre počítačové videnie šk.r. 2019-20</vt:lpstr>
      <vt:lpstr>Slide 2</vt:lpstr>
      <vt:lpstr>First Layer: Visualize Filters</vt:lpstr>
      <vt:lpstr>Visualize the  filters/kernels  (raw weights)</vt:lpstr>
      <vt:lpstr>Last Layer</vt:lpstr>
      <vt:lpstr>Last Layer: Nearest Neighbors</vt:lpstr>
      <vt:lpstr>Last Layer: Dimensionality Reduction</vt:lpstr>
      <vt:lpstr>Last Layer: Dimensionality Reduction</vt:lpstr>
      <vt:lpstr>Slide 9</vt:lpstr>
      <vt:lpstr>Slide 10</vt:lpstr>
      <vt:lpstr>Slide 11</vt:lpstr>
      <vt:lpstr>Slide 12</vt:lpstr>
      <vt:lpstr>Slide 13</vt:lpstr>
      <vt:lpstr>Slide 14</vt:lpstr>
      <vt:lpstr>Slide 15</vt:lpstr>
      <vt:lpstr>Intermediate Features via (guided) backprop</vt:lpstr>
      <vt:lpstr>Slide 17</vt:lpstr>
      <vt:lpstr>Slide 18</vt:lpstr>
      <vt:lpstr>Visualizing CNN features: Gradient Ascent</vt:lpstr>
      <vt:lpstr>Visualizing CNN features: Gradient Ascent</vt:lpstr>
      <vt:lpstr>Visualizing CNN features: Gradient Ascent</vt:lpstr>
      <vt:lpstr>Visualizing CNN features: Gradient Ascent</vt:lpstr>
      <vt:lpstr>Visualizing CNN features: Gradient Ascent</vt:lpstr>
      <vt:lpstr>Visualizing CNN features: Gradient Ascent</vt:lpstr>
      <vt:lpstr>Visualizing CNN features: Gradient Ascent</vt:lpstr>
      <vt:lpstr>Visualizing CNN features: Gradient Ascent</vt:lpstr>
      <vt:lpstr>Visualizing CNN features: Gradient Ascent</vt:lpstr>
      <vt:lpstr>Visualizing CNN features: Gradient Ascent</vt:lpstr>
      <vt:lpstr>Visualizing CNN features: Gradient Ascent</vt:lpstr>
      <vt:lpstr>Visualizing CNN features: Gradient Ascent</vt:lpstr>
      <vt:lpstr>Fooling Images / Adversarial Examples</vt:lpstr>
      <vt:lpstr>Fooling Images / Adversarial Examples</vt:lpstr>
      <vt:lpstr>  DeepDream: Amplify existing features  Rather than synthesizing an image to maximize a specific neuron, instead  try to amplify the neuron activations at some layer in the network</vt:lpstr>
      <vt:lpstr>  DeepDream: Amplify existing features  Rather than synthesizing an image to maximize a specific neuron, instead  try to amplify the neuron activations at some layer in the network</vt:lpstr>
      <vt:lpstr>  DeepDream: Amplify existing features</vt:lpstr>
      <vt:lpstr>  DeepDream: Amplify existing features</vt:lpstr>
      <vt:lpstr>  DeepDream: Amplify existing features</vt:lpstr>
      <vt:lpstr>  DeepDream: Amplify existing features</vt:lpstr>
      <vt:lpstr>Slide 39</vt:lpstr>
      <vt:lpstr>Slide 40</vt:lpstr>
      <vt:lpstr>Slide 41</vt:lpstr>
      <vt:lpstr>Slide 42</vt:lpstr>
      <vt:lpstr>Slide 43</vt:lpstr>
      <vt:lpstr>Slide 44</vt:lpstr>
      <vt:lpstr>Feature Inversion</vt:lpstr>
      <vt:lpstr>Feature Inversion</vt:lpstr>
      <vt:lpstr>Texture Synthesis</vt:lpstr>
      <vt:lpstr>Texture Synthesis: Nearest Neighbor</vt:lpstr>
      <vt:lpstr>Texture Synthesis: Nearest Neighbor</vt:lpstr>
      <vt:lpstr>Neural Texture Synthesis: Gram Matrix</vt:lpstr>
      <vt:lpstr>Neural Texture Synthesis: Gram Matrix</vt:lpstr>
      <vt:lpstr>Neural Texture Synthesis: Gram Matrix</vt:lpstr>
      <vt:lpstr>Neural Texture Synthesis: Gram Matrix</vt:lpstr>
      <vt:lpstr>Neural Texture Synthesis</vt:lpstr>
      <vt:lpstr>Neural Texture Synthesis</vt:lpstr>
      <vt:lpstr>Neural Texture Synthesis</vt:lpstr>
      <vt:lpstr>Neural Texture Synthesis</vt:lpstr>
      <vt:lpstr>Neural Texture Synthesis</vt:lpstr>
      <vt:lpstr>Neural Texture Synthesis : Texture = Artwork</vt:lpstr>
      <vt:lpstr>Neural Texture Synthesis : Texture = Artwork</vt:lpstr>
      <vt:lpstr>Neural Style Transfer</vt:lpstr>
      <vt:lpstr>Neural Style Transfer</vt:lpstr>
      <vt:lpstr>Style  image</vt:lpstr>
      <vt:lpstr>Style  image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Neural Style Transfer</vt:lpstr>
      <vt:lpstr>Neural Style Transfer</vt:lpstr>
      <vt:lpstr>Fast Style Transfer</vt:lpstr>
      <vt:lpstr>Fast Style Transfer</vt:lpstr>
      <vt:lpstr>Fast Style Transfer</vt:lpstr>
      <vt:lpstr>One Network, Many Styles</vt:lpstr>
      <vt:lpstr>One Network, Many Styles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zuzana</cp:lastModifiedBy>
  <cp:revision>700</cp:revision>
  <dcterms:created xsi:type="dcterms:W3CDTF">2015-07-27T05:27:08Z</dcterms:created>
  <dcterms:modified xsi:type="dcterms:W3CDTF">2019-12-05T11:39:47Z</dcterms:modified>
</cp:coreProperties>
</file>