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81"/>
  </p:notesMasterIdLst>
  <p:sldIdLst>
    <p:sldId id="256" r:id="rId2"/>
    <p:sldId id="549" r:id="rId3"/>
    <p:sldId id="297" r:id="rId4"/>
    <p:sldId id="550" r:id="rId5"/>
    <p:sldId id="551" r:id="rId6"/>
    <p:sldId id="552" r:id="rId7"/>
    <p:sldId id="617" r:id="rId8"/>
    <p:sldId id="618" r:id="rId9"/>
    <p:sldId id="608" r:id="rId10"/>
    <p:sldId id="609" r:id="rId11"/>
    <p:sldId id="610" r:id="rId12"/>
    <p:sldId id="611" r:id="rId13"/>
    <p:sldId id="614" r:id="rId14"/>
    <p:sldId id="612" r:id="rId15"/>
    <p:sldId id="615" r:id="rId16"/>
    <p:sldId id="616" r:id="rId17"/>
    <p:sldId id="613" r:id="rId18"/>
    <p:sldId id="555" r:id="rId19"/>
    <p:sldId id="619" r:id="rId20"/>
    <p:sldId id="620" r:id="rId21"/>
    <p:sldId id="621" r:id="rId22"/>
    <p:sldId id="622" r:id="rId23"/>
    <p:sldId id="623" r:id="rId24"/>
    <p:sldId id="553" r:id="rId25"/>
    <p:sldId id="554" r:id="rId26"/>
    <p:sldId id="556" r:id="rId27"/>
    <p:sldId id="606" r:id="rId28"/>
    <p:sldId id="557" r:id="rId29"/>
    <p:sldId id="559" r:id="rId30"/>
    <p:sldId id="561" r:id="rId31"/>
    <p:sldId id="562" r:id="rId32"/>
    <p:sldId id="560" r:id="rId33"/>
    <p:sldId id="563" r:id="rId34"/>
    <p:sldId id="564" r:id="rId35"/>
    <p:sldId id="602" r:id="rId36"/>
    <p:sldId id="603" r:id="rId37"/>
    <p:sldId id="604" r:id="rId38"/>
    <p:sldId id="605" r:id="rId39"/>
    <p:sldId id="565" r:id="rId40"/>
    <p:sldId id="566" r:id="rId41"/>
    <p:sldId id="567" r:id="rId42"/>
    <p:sldId id="568" r:id="rId43"/>
    <p:sldId id="569" r:id="rId44"/>
    <p:sldId id="570" r:id="rId45"/>
    <p:sldId id="571" r:id="rId46"/>
    <p:sldId id="572" r:id="rId47"/>
    <p:sldId id="573" r:id="rId48"/>
    <p:sldId id="574" r:id="rId49"/>
    <p:sldId id="576" r:id="rId50"/>
    <p:sldId id="575" r:id="rId51"/>
    <p:sldId id="577" r:id="rId52"/>
    <p:sldId id="580" r:id="rId53"/>
    <p:sldId id="581" r:id="rId54"/>
    <p:sldId id="579" r:id="rId55"/>
    <p:sldId id="582" r:id="rId56"/>
    <p:sldId id="583" r:id="rId57"/>
    <p:sldId id="584" r:id="rId58"/>
    <p:sldId id="586" r:id="rId59"/>
    <p:sldId id="585" r:id="rId60"/>
    <p:sldId id="587" r:id="rId61"/>
    <p:sldId id="588" r:id="rId62"/>
    <p:sldId id="589" r:id="rId63"/>
    <p:sldId id="624" r:id="rId64"/>
    <p:sldId id="625" r:id="rId65"/>
    <p:sldId id="626" r:id="rId66"/>
    <p:sldId id="627" r:id="rId67"/>
    <p:sldId id="590" r:id="rId68"/>
    <p:sldId id="591" r:id="rId69"/>
    <p:sldId id="592" r:id="rId70"/>
    <p:sldId id="593" r:id="rId71"/>
    <p:sldId id="594" r:id="rId72"/>
    <p:sldId id="595" r:id="rId73"/>
    <p:sldId id="596" r:id="rId74"/>
    <p:sldId id="597" r:id="rId75"/>
    <p:sldId id="598" r:id="rId76"/>
    <p:sldId id="599" r:id="rId77"/>
    <p:sldId id="600" r:id="rId78"/>
    <p:sldId id="601" r:id="rId79"/>
    <p:sldId id="607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BA5"/>
    <a:srgbClr val="290FC7"/>
    <a:srgbClr val="140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37" autoAdjust="0"/>
  </p:normalViewPr>
  <p:slideViewPr>
    <p:cSldViewPr>
      <p:cViewPr varScale="1">
        <p:scale>
          <a:sx n="97" d="100"/>
          <a:sy n="97" d="100"/>
        </p:scale>
        <p:origin x="13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Skladanie</a:t>
            </a:r>
            <a:r>
              <a:rPr lang="en-US" dirty="0" smtClean="0"/>
              <a:t> </a:t>
            </a:r>
            <a:r>
              <a:rPr lang="en-US" dirty="0" err="1" smtClean="0"/>
              <a:t>vrstiev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seba</a:t>
            </a:r>
            <a:r>
              <a:rPr lang="en-US" baseline="0" dirty="0" smtClean="0"/>
              <a:t> s </a:t>
            </a:r>
            <a:r>
              <a:rPr lang="en-US" baseline="0" dirty="0" err="1" smtClean="0"/>
              <a:t>nejakou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nelinearitou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pomedzi</a:t>
            </a:r>
            <a:r>
              <a:rPr lang="en-US" baseline="0" dirty="0" smtClean="0"/>
              <a:t> ne</a:t>
            </a:r>
            <a:endParaRPr lang="en-US" dirty="0" smtClean="0"/>
          </a:p>
          <a:p>
            <a:r>
              <a:rPr lang="en-US" dirty="0" smtClean="0"/>
              <a:t>Problem –</a:t>
            </a:r>
            <a:r>
              <a:rPr lang="en-US" baseline="0" dirty="0" smtClean="0"/>
              <a:t> semantic gap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14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Chcu</a:t>
            </a:r>
            <a:r>
              <a:rPr lang="en-US" dirty="0" smtClean="0"/>
              <a:t> </a:t>
            </a:r>
            <a:r>
              <a:rPr lang="en-US" dirty="0" err="1" smtClean="0"/>
              <a:t>zachovat</a:t>
            </a:r>
            <a:r>
              <a:rPr lang="en-US" dirty="0" smtClean="0"/>
              <a:t> special (</a:t>
            </a:r>
            <a:r>
              <a:rPr lang="en-US" dirty="0" err="1" smtClean="0"/>
              <a:t>priestorovu</a:t>
            </a:r>
            <a:r>
              <a:rPr lang="en-US" dirty="0" smtClean="0"/>
              <a:t>) structure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14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 learning</a:t>
            </a:r>
            <a:r>
              <a:rPr lang="en-US" baseline="0" dirty="0" smtClean="0"/>
              <a:t> ale </a:t>
            </a:r>
            <a:r>
              <a:rPr lang="en-US" baseline="0" dirty="0" err="1" smtClean="0"/>
              <a:t>nie</a:t>
            </a:r>
            <a:r>
              <a:rPr lang="en-US" baseline="0" dirty="0" smtClean="0"/>
              <a:t> v </a:t>
            </a:r>
            <a:r>
              <a:rPr lang="en-US" baseline="0" dirty="0" err="1" smtClean="0"/>
              <a:t>dnesnej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podobe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36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9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10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41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24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6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Kazda</a:t>
            </a:r>
            <a:r>
              <a:rPr lang="en-US" dirty="0" smtClean="0"/>
              <a:t> </a:t>
            </a:r>
            <a:r>
              <a:rPr lang="en-US" dirty="0" err="1" smtClean="0"/>
              <a:t>bunka</a:t>
            </a:r>
            <a:r>
              <a:rPr lang="en-US" baseline="0" dirty="0" smtClean="0"/>
              <a:t> je 1 neuron a </a:t>
            </a:r>
            <a:r>
              <a:rPr lang="en-US" baseline="0" dirty="0" err="1" smtClean="0"/>
              <a:t>zobrazeny</a:t>
            </a:r>
            <a:r>
              <a:rPr lang="en-US" baseline="0" dirty="0" smtClean="0"/>
              <a:t> je </a:t>
            </a:r>
            <a:r>
              <a:rPr lang="en-US" baseline="0" dirty="0" err="1" smtClean="0"/>
              <a:t>obraz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ktory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</a:t>
            </a:r>
            <a:r>
              <a:rPr lang="en-US" baseline="0" dirty="0" smtClean="0"/>
              <a:t> pride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vstup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dany</a:t>
            </a:r>
            <a:r>
              <a:rPr lang="en-US" baseline="0" dirty="0" smtClean="0"/>
              <a:t> neuron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maximalizuje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72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Samozrejme každý z 96 neurónov mal iné váhy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94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64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37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Niekedy sa tejto množine váh hovorí </a:t>
            </a:r>
            <a:r>
              <a:rPr lang="sk-SK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filter 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(alebo aj </a:t>
            </a:r>
            <a:r>
              <a:rPr lang="sk-SK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jadro 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kernel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))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52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949B-4D77-4CD3-8CBD-E236E95B80CE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14ACB41-DE72-4F57-A2F3-A74CDF156642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4809-C717-44FE-BD1C-D895F50D9309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FA6B-EEEB-4A68-AF27-0600601F3591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BF40-1600-434E-9249-5749B1BE4F3C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B5AC-DD24-480F-96D4-ECE6CF539238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000-7B8E-4200-9319-001289F98FDA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602C-82BB-43F0-AEAB-B38593E0FB13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BB8-89AC-4761-A48A-DE24A8522CB9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7988-0A0F-449E-AE6A-8297929BCA47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3C60-3BCB-4BC0-B421-AC76A230272D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163E15-AF53-4C1C-9BDC-B4A543E88B17}" type="datetime1">
              <a:rPr lang="en-US" smtClean="0"/>
              <a:pPr/>
              <a:t>10/12/2020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cs.stanford.edu/people/karpathy/convnetjs/demo/cifar10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 </a:t>
            </a:r>
            <a:br>
              <a:rPr lang="sk-SK" sz="5400" dirty="0" smtClean="0"/>
            </a:br>
            <a:r>
              <a:rPr lang="sk-SK" sz="5400" dirty="0" smtClean="0"/>
              <a:t>pre počítačové videnie</a:t>
            </a:r>
            <a:br>
              <a:rPr lang="sk-SK" sz="5400" dirty="0" smtClean="0"/>
            </a:br>
            <a:r>
              <a:rPr lang="sk-SK" sz="3200" dirty="0" err="1" smtClean="0"/>
              <a:t>šk.r</a:t>
            </a:r>
            <a:r>
              <a:rPr lang="sk-SK" sz="3200" dirty="0" smtClean="0"/>
              <a:t>. 2019-20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pPr algn="ctr"/>
            <a:r>
              <a:rPr lang="sk-SK" sz="4400" dirty="0" smtClean="0">
                <a:latin typeface="+mj-lt"/>
              </a:rPr>
              <a:t>4</a:t>
            </a:r>
            <a:r>
              <a:rPr lang="sk-SK" sz="4400" dirty="0" smtClean="0"/>
              <a:t> </a:t>
            </a:r>
            <a:r>
              <a:rPr lang="en-US" sz="4400" dirty="0" err="1" smtClean="0"/>
              <a:t>Konvolu</a:t>
            </a:r>
            <a:r>
              <a:rPr lang="sk-SK" sz="4400" dirty="0" smtClean="0"/>
              <a:t>čné neurónové siete</a:t>
            </a:r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564832"/>
            <a:ext cx="8280920" cy="103252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2400" dirty="0" smtClean="0"/>
              <a:t>RNDr. Zuzana Černeková, PhD.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539552" y="753041"/>
            <a:ext cx="6636896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sk-SK" sz="2800" b="1" spc="-5" dirty="0" smtClean="0">
                <a:solidFill>
                  <a:schemeClr val="tx2"/>
                </a:solidFill>
                <a:latin typeface="+mj-lt"/>
                <a:ea typeface="+mj-ea"/>
                <a:cs typeface="Arial"/>
              </a:rPr>
              <a:t>Opakovanie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sk-SK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sk-SK" sz="2800" spc="-5" dirty="0" smtClean="0">
                <a:latin typeface="+mj-lt"/>
              </a:rPr>
              <a:t>Neural</a:t>
            </a:r>
            <a:r>
              <a:rPr lang="sk-SK" sz="2800" spc="-90" dirty="0" smtClean="0">
                <a:latin typeface="+mj-lt"/>
              </a:rPr>
              <a:t> </a:t>
            </a:r>
            <a:r>
              <a:rPr lang="sk-SK" sz="2800" spc="-5" dirty="0" smtClean="0">
                <a:latin typeface="+mj-lt"/>
              </a:rPr>
              <a:t>Networks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4572000" y="1666819"/>
            <a:ext cx="1649164" cy="494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/>
          <p:cNvSpPr/>
          <p:nvPr/>
        </p:nvSpPr>
        <p:spPr>
          <a:xfrm>
            <a:off x="4605125" y="2262493"/>
            <a:ext cx="3527381" cy="4489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/>
          <p:cNvSpPr txBox="1">
            <a:spLocks noGrp="1"/>
          </p:cNvSpPr>
          <p:nvPr>
            <p:ph type="title"/>
          </p:nvPr>
        </p:nvSpPr>
        <p:spPr>
          <a:xfrm>
            <a:off x="384724" y="1628800"/>
            <a:ext cx="4288790" cy="111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1119505" indent="1905">
              <a:lnSpc>
                <a:spcPct val="157700"/>
              </a:lnSpc>
              <a:spcBef>
                <a:spcPts val="40"/>
              </a:spcBef>
            </a:pPr>
            <a:r>
              <a:rPr sz="2400" spc="-5" dirty="0" smtClean="0"/>
              <a:t>Linear </a:t>
            </a:r>
            <a:r>
              <a:rPr sz="2400" dirty="0"/>
              <a:t>score </a:t>
            </a:r>
            <a:r>
              <a:rPr sz="2400" spc="-5" dirty="0"/>
              <a:t>function</a:t>
            </a:r>
            <a:r>
              <a:rPr sz="2400" spc="-5" dirty="0" smtClean="0"/>
              <a:t>:</a:t>
            </a:r>
            <a:r>
              <a:rPr lang="sk-SK" sz="2400" spc="-5" dirty="0" smtClean="0"/>
              <a:t/>
            </a:r>
            <a:br>
              <a:rPr lang="sk-SK" sz="2400" spc="-5" dirty="0" smtClean="0"/>
            </a:br>
            <a:r>
              <a:rPr sz="2400" spc="-5" dirty="0" smtClean="0"/>
              <a:t>2-layer </a:t>
            </a:r>
            <a:r>
              <a:rPr sz="2400" spc="-5" dirty="0"/>
              <a:t>Neural</a:t>
            </a:r>
            <a:r>
              <a:rPr sz="2400" spc="-90" dirty="0"/>
              <a:t> </a:t>
            </a:r>
            <a:r>
              <a:rPr sz="2400" spc="-5" dirty="0"/>
              <a:t>Network</a:t>
            </a:r>
            <a:endParaRPr sz="2400" dirty="0"/>
          </a:p>
        </p:txBody>
      </p:sp>
      <p:sp>
        <p:nvSpPr>
          <p:cNvPr id="36" name="object 17"/>
          <p:cNvSpPr/>
          <p:nvPr/>
        </p:nvSpPr>
        <p:spPr>
          <a:xfrm>
            <a:off x="467545" y="5081649"/>
            <a:ext cx="8352928" cy="1083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Group 36"/>
          <p:cNvGrpSpPr/>
          <p:nvPr/>
        </p:nvGrpSpPr>
        <p:grpSpPr>
          <a:xfrm>
            <a:off x="2136573" y="3068960"/>
            <a:ext cx="4163619" cy="1800200"/>
            <a:chOff x="2136573" y="1860646"/>
            <a:chExt cx="3860399" cy="1539928"/>
          </a:xfrm>
        </p:grpSpPr>
        <p:sp>
          <p:nvSpPr>
            <p:cNvPr id="38" name="object 7"/>
            <p:cNvSpPr/>
            <p:nvPr/>
          </p:nvSpPr>
          <p:spPr>
            <a:xfrm>
              <a:off x="3236468" y="3053318"/>
              <a:ext cx="904875" cy="272415"/>
            </a:xfrm>
            <a:custGeom>
              <a:avLst/>
              <a:gdLst/>
              <a:ahLst/>
              <a:cxnLst/>
              <a:rect l="l" t="t" r="r" b="b"/>
              <a:pathLst>
                <a:path w="904875" h="272414">
                  <a:moveTo>
                    <a:pt x="0" y="272099"/>
                  </a:moveTo>
                  <a:lnTo>
                    <a:pt x="904498" y="0"/>
                  </a:lnTo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9" name="Group 22"/>
            <p:cNvGrpSpPr/>
            <p:nvPr/>
          </p:nvGrpSpPr>
          <p:grpSpPr>
            <a:xfrm>
              <a:off x="2136573" y="1860646"/>
              <a:ext cx="3860399" cy="1539928"/>
              <a:chOff x="2136573" y="1860646"/>
              <a:chExt cx="3860399" cy="1539928"/>
            </a:xfrm>
          </p:grpSpPr>
          <p:sp>
            <p:nvSpPr>
              <p:cNvPr id="40" name="object 5"/>
              <p:cNvSpPr txBox="1"/>
              <p:nvPr/>
            </p:nvSpPr>
            <p:spPr>
              <a:xfrm>
                <a:off x="2788244" y="1860646"/>
                <a:ext cx="448309" cy="1457325"/>
              </a:xfrm>
              <a:prstGeom prst="rect">
                <a:avLst/>
              </a:prstGeom>
              <a:solidFill>
                <a:srgbClr val="CCCCCC"/>
              </a:solidFill>
              <a:ln w="9524">
                <a:solidFill>
                  <a:srgbClr val="666666"/>
                </a:solidFill>
              </a:ln>
            </p:spPr>
            <p:txBody>
              <a:bodyPr vert="horz" wrap="square" lIns="0" tIns="1905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15"/>
                  </a:spcBef>
                </a:pPr>
                <a:endParaRPr sz="3650">
                  <a:latin typeface="Times New Roman"/>
                  <a:cs typeface="Times New Roman"/>
                </a:endParaRPr>
              </a:p>
              <a:p>
                <a:pPr marL="147320">
                  <a:lnSpc>
                    <a:spcPct val="100000"/>
                  </a:lnSpc>
                </a:pPr>
                <a:r>
                  <a:rPr sz="2400" dirty="0">
                    <a:latin typeface="Arial"/>
                    <a:cs typeface="Arial"/>
                  </a:rPr>
                  <a:t>x</a:t>
                </a:r>
                <a:endParaRPr sz="2400">
                  <a:latin typeface="Arial"/>
                  <a:cs typeface="Arial"/>
                </a:endParaRPr>
              </a:p>
            </p:txBody>
          </p:sp>
          <p:sp>
            <p:nvSpPr>
              <p:cNvPr id="41" name="object 6"/>
              <p:cNvSpPr txBox="1"/>
              <p:nvPr/>
            </p:nvSpPr>
            <p:spPr>
              <a:xfrm>
                <a:off x="4136441" y="2196810"/>
                <a:ext cx="448309" cy="856615"/>
              </a:xfrm>
              <a:prstGeom prst="rect">
                <a:avLst/>
              </a:prstGeom>
              <a:solidFill>
                <a:srgbClr val="CCCCCC"/>
              </a:solidFill>
              <a:ln w="9524">
                <a:solidFill>
                  <a:srgbClr val="666666"/>
                </a:solidFill>
              </a:ln>
            </p:spPr>
            <p:txBody>
              <a:bodyPr vert="horz" wrap="square" lIns="0" tIns="234950" rIns="0" bIns="0" rtlCol="0">
                <a:spAutoFit/>
              </a:bodyPr>
              <a:lstStyle/>
              <a:p>
                <a:pPr marL="139065">
                  <a:lnSpc>
                    <a:spcPct val="100000"/>
                  </a:lnSpc>
                  <a:spcBef>
                    <a:spcPts val="1850"/>
                  </a:spcBef>
                </a:pPr>
                <a:r>
                  <a:rPr sz="2400" dirty="0">
                    <a:latin typeface="Arial"/>
                    <a:cs typeface="Arial"/>
                  </a:rPr>
                  <a:t>h</a:t>
                </a:r>
                <a:endParaRPr sz="2400">
                  <a:latin typeface="Arial"/>
                  <a:cs typeface="Arial"/>
                </a:endParaRPr>
              </a:p>
            </p:txBody>
          </p:sp>
          <p:sp>
            <p:nvSpPr>
              <p:cNvPr id="42" name="object 8"/>
              <p:cNvSpPr/>
              <p:nvPr/>
            </p:nvSpPr>
            <p:spPr>
              <a:xfrm>
                <a:off x="3236468" y="1868638"/>
                <a:ext cx="913130" cy="328295"/>
              </a:xfrm>
              <a:custGeom>
                <a:avLst/>
                <a:gdLst/>
                <a:ahLst/>
                <a:cxnLst/>
                <a:rect l="l" t="t" r="r" b="b"/>
                <a:pathLst>
                  <a:path w="913129" h="328294">
                    <a:moveTo>
                      <a:pt x="0" y="0"/>
                    </a:moveTo>
                    <a:lnTo>
                      <a:pt x="912598" y="328199"/>
                    </a:lnTo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9"/>
              <p:cNvSpPr txBox="1"/>
              <p:nvPr/>
            </p:nvSpPr>
            <p:spPr>
              <a:xfrm>
                <a:off x="3437600" y="2431429"/>
                <a:ext cx="368300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W1</a:t>
                </a:r>
                <a:endParaRPr sz="1800">
                  <a:latin typeface="Arial"/>
                  <a:cs typeface="Arial"/>
                </a:endParaRPr>
              </a:p>
            </p:txBody>
          </p:sp>
          <p:sp>
            <p:nvSpPr>
              <p:cNvPr id="44" name="object 10"/>
              <p:cNvSpPr txBox="1"/>
              <p:nvPr/>
            </p:nvSpPr>
            <p:spPr>
              <a:xfrm>
                <a:off x="5548663" y="2386267"/>
                <a:ext cx="448309" cy="478155"/>
              </a:xfrm>
              <a:prstGeom prst="rect">
                <a:avLst/>
              </a:prstGeom>
              <a:solidFill>
                <a:srgbClr val="CCCCCC"/>
              </a:solidFill>
              <a:ln w="9524">
                <a:solidFill>
                  <a:srgbClr val="666666"/>
                </a:solidFill>
              </a:ln>
            </p:spPr>
            <p:txBody>
              <a:bodyPr vert="horz" wrap="square" lIns="0" tIns="45719" rIns="0" bIns="0" rtlCol="0">
                <a:spAutoFit/>
              </a:bodyPr>
              <a:lstStyle/>
              <a:p>
                <a:pPr marL="147320">
                  <a:lnSpc>
                    <a:spcPct val="100000"/>
                  </a:lnSpc>
                  <a:spcBef>
                    <a:spcPts val="359"/>
                  </a:spcBef>
                </a:pPr>
                <a:r>
                  <a:rPr sz="2400" dirty="0">
                    <a:latin typeface="Arial"/>
                    <a:cs typeface="Arial"/>
                  </a:rPr>
                  <a:t>s</a:t>
                </a:r>
                <a:endParaRPr sz="2400">
                  <a:latin typeface="Arial"/>
                  <a:cs typeface="Arial"/>
                </a:endParaRPr>
              </a:p>
            </p:txBody>
          </p:sp>
          <p:sp>
            <p:nvSpPr>
              <p:cNvPr id="45" name="object 11"/>
              <p:cNvSpPr/>
              <p:nvPr/>
            </p:nvSpPr>
            <p:spPr>
              <a:xfrm>
                <a:off x="4565165" y="2196810"/>
                <a:ext cx="1000760" cy="200660"/>
              </a:xfrm>
              <a:custGeom>
                <a:avLst/>
                <a:gdLst/>
                <a:ahLst/>
                <a:cxnLst/>
                <a:rect l="l" t="t" r="r" b="b"/>
                <a:pathLst>
                  <a:path w="1000760" h="200660">
                    <a:moveTo>
                      <a:pt x="0" y="0"/>
                    </a:moveTo>
                    <a:lnTo>
                      <a:pt x="1000497" y="200399"/>
                    </a:lnTo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12"/>
              <p:cNvSpPr/>
              <p:nvPr/>
            </p:nvSpPr>
            <p:spPr>
              <a:xfrm>
                <a:off x="4581190" y="2852869"/>
                <a:ext cx="969010" cy="200660"/>
              </a:xfrm>
              <a:custGeom>
                <a:avLst/>
                <a:gdLst/>
                <a:ahLst/>
                <a:cxnLst/>
                <a:rect l="l" t="t" r="r" b="b"/>
                <a:pathLst>
                  <a:path w="969010" h="200660">
                    <a:moveTo>
                      <a:pt x="0" y="200399"/>
                    </a:moveTo>
                    <a:lnTo>
                      <a:pt x="968698" y="0"/>
                    </a:lnTo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13"/>
              <p:cNvSpPr txBox="1"/>
              <p:nvPr/>
            </p:nvSpPr>
            <p:spPr>
              <a:xfrm>
                <a:off x="4812045" y="2437620"/>
                <a:ext cx="368300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W2</a:t>
                </a:r>
                <a:endParaRPr sz="1800">
                  <a:latin typeface="Arial"/>
                  <a:cs typeface="Arial"/>
                </a:endParaRPr>
              </a:p>
            </p:txBody>
          </p:sp>
          <p:sp>
            <p:nvSpPr>
              <p:cNvPr id="48" name="object 14"/>
              <p:cNvSpPr txBox="1"/>
              <p:nvPr/>
            </p:nvSpPr>
            <p:spPr>
              <a:xfrm>
                <a:off x="2136573" y="3100854"/>
                <a:ext cx="534035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3072</a:t>
                </a:r>
                <a:endParaRPr sz="1800" dirty="0">
                  <a:latin typeface="Arial"/>
                  <a:cs typeface="Arial"/>
                </a:endParaRPr>
              </a:p>
            </p:txBody>
          </p:sp>
          <p:sp>
            <p:nvSpPr>
              <p:cNvPr id="49" name="object 15"/>
              <p:cNvSpPr txBox="1"/>
              <p:nvPr/>
            </p:nvSpPr>
            <p:spPr>
              <a:xfrm>
                <a:off x="4109016" y="3100854"/>
                <a:ext cx="407034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100</a:t>
                </a:r>
                <a:endParaRPr sz="1800">
                  <a:latin typeface="Arial"/>
                  <a:cs typeface="Arial"/>
                </a:endParaRPr>
              </a:p>
            </p:txBody>
          </p:sp>
          <p:sp>
            <p:nvSpPr>
              <p:cNvPr id="50" name="object 16"/>
              <p:cNvSpPr txBox="1"/>
              <p:nvPr/>
            </p:nvSpPr>
            <p:spPr>
              <a:xfrm>
                <a:off x="5642462" y="3031702"/>
                <a:ext cx="280035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10</a:t>
                </a:r>
                <a:endParaRPr sz="1800">
                  <a:latin typeface="Arial"/>
                  <a:cs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884368" cy="504056"/>
          </a:xfrm>
        </p:spPr>
        <p:txBody>
          <a:bodyPr>
            <a:noAutofit/>
          </a:bodyPr>
          <a:lstStyle/>
          <a:p>
            <a:r>
              <a:rPr lang="sk-SK" sz="3800" dirty="0" smtClean="0"/>
              <a:t>Next: </a:t>
            </a:r>
            <a:r>
              <a:rPr lang="sk-SK" sz="4000" spc="-5" dirty="0" smtClean="0"/>
              <a:t>Convolutional Neural</a:t>
            </a:r>
            <a:r>
              <a:rPr lang="sk-SK" sz="4000" spc="-85" dirty="0" smtClean="0"/>
              <a:t> </a:t>
            </a:r>
            <a:r>
              <a:rPr lang="sk-SK" sz="4000" spc="-5" dirty="0" smtClean="0"/>
              <a:t>Networks</a:t>
            </a:r>
            <a:endParaRPr lang="sk-SK" sz="3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0" y="2564904"/>
            <a:ext cx="9036496" cy="2880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object 7"/>
          <p:cNvSpPr txBox="1">
            <a:spLocks/>
          </p:cNvSpPr>
          <p:nvPr/>
        </p:nvSpPr>
        <p:spPr>
          <a:xfrm>
            <a:off x="755576" y="764704"/>
            <a:ext cx="2390775" cy="42164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</a:t>
            </a:r>
            <a:r>
              <a:rPr kumimoji="0" lang="sk-SK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bit of</a:t>
            </a:r>
            <a:r>
              <a:rPr kumimoji="0" lang="sk-SK" sz="2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history...</a:t>
            </a:r>
            <a:endParaRPr kumimoji="0" lang="sk-SK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6228184" y="836712"/>
            <a:ext cx="2764372" cy="3816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4355976" y="4437112"/>
            <a:ext cx="3312368" cy="2016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Group 11"/>
          <p:cNvGrpSpPr/>
          <p:nvPr/>
        </p:nvGrpSpPr>
        <p:grpSpPr>
          <a:xfrm>
            <a:off x="251520" y="1772816"/>
            <a:ext cx="5577703" cy="3286028"/>
            <a:chOff x="362449" y="2422872"/>
            <a:chExt cx="5577703" cy="3286028"/>
          </a:xfrm>
        </p:grpSpPr>
        <p:sp>
          <p:nvSpPr>
            <p:cNvPr id="6" name="object 4"/>
            <p:cNvSpPr txBox="1"/>
            <p:nvPr/>
          </p:nvSpPr>
          <p:spPr>
            <a:xfrm>
              <a:off x="362449" y="2422872"/>
              <a:ext cx="5577703" cy="3286028"/>
            </a:xfrm>
            <a:prstGeom prst="rect">
              <a:avLst/>
            </a:prstGeom>
          </p:spPr>
          <p:txBody>
            <a:bodyPr vert="horz" wrap="square" lIns="0" tIns="8890" rIns="0" bIns="0" rtlCol="0">
              <a:spAutoFit/>
            </a:bodyPr>
            <a:lstStyle/>
            <a:p>
              <a:pPr marL="32384" marR="1050925">
                <a:lnSpc>
                  <a:spcPct val="101600"/>
                </a:lnSpc>
                <a:spcBef>
                  <a:spcPts val="70"/>
                </a:spcBef>
              </a:pP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b="1" dirty="0">
                  <a:latin typeface="Arial"/>
                  <a:cs typeface="Arial"/>
                </a:rPr>
                <a:t>Mark I </a:t>
              </a:r>
              <a:r>
                <a:rPr sz="1600" b="1" spc="-5" dirty="0">
                  <a:latin typeface="Arial"/>
                  <a:cs typeface="Arial"/>
                </a:rPr>
                <a:t>Perceptron </a:t>
              </a:r>
              <a:r>
                <a:rPr sz="1600" dirty="0">
                  <a:latin typeface="Arial"/>
                  <a:cs typeface="Arial"/>
                </a:rPr>
                <a:t>machine </a:t>
              </a:r>
              <a:r>
                <a:rPr sz="1600" spc="-5" dirty="0">
                  <a:latin typeface="Arial"/>
                  <a:cs typeface="Arial"/>
                </a:rPr>
                <a:t>was the first  implementation of the perceptron</a:t>
              </a:r>
              <a:r>
                <a:rPr sz="1600" spc="-50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algorithm.</a:t>
              </a:r>
              <a:endParaRPr sz="16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50"/>
                </a:spcBef>
              </a:pPr>
              <a:endParaRPr sz="1650" dirty="0">
                <a:latin typeface="Times New Roman"/>
                <a:cs typeface="Times New Roman"/>
              </a:endParaRPr>
            </a:p>
            <a:p>
              <a:pPr marL="32384" marR="5080">
                <a:lnSpc>
                  <a:spcPct val="101600"/>
                </a:lnSpc>
              </a:pP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machine </a:t>
              </a:r>
              <a:r>
                <a:rPr sz="1600" spc="-5" dirty="0">
                  <a:latin typeface="Arial"/>
                  <a:cs typeface="Arial"/>
                </a:rPr>
                <a:t>was </a:t>
              </a:r>
              <a:r>
                <a:rPr sz="1600" dirty="0">
                  <a:latin typeface="Arial"/>
                  <a:cs typeface="Arial"/>
                </a:rPr>
                <a:t>connected </a:t>
              </a:r>
              <a:r>
                <a:rPr sz="1600" spc="-5" dirty="0">
                  <a:latin typeface="Arial"/>
                  <a:cs typeface="Arial"/>
                </a:rPr>
                <a:t>to </a:t>
              </a:r>
              <a:r>
                <a:rPr sz="1600" dirty="0">
                  <a:latin typeface="Arial"/>
                  <a:cs typeface="Arial"/>
                </a:rPr>
                <a:t>a camera </a:t>
              </a:r>
              <a:r>
                <a:rPr sz="1600" spc="-5" dirty="0">
                  <a:latin typeface="Arial"/>
                  <a:cs typeface="Arial"/>
                </a:rPr>
                <a:t>that used  20×20 </a:t>
              </a:r>
              <a:r>
                <a:rPr sz="1600" dirty="0">
                  <a:latin typeface="Arial"/>
                  <a:cs typeface="Arial"/>
                </a:rPr>
                <a:t>cadmium sulfide </a:t>
              </a:r>
              <a:r>
                <a:rPr sz="1600" spc="-5" dirty="0">
                  <a:latin typeface="Arial"/>
                  <a:cs typeface="Arial"/>
                </a:rPr>
                <a:t>photocells to produce </a:t>
              </a:r>
              <a:r>
                <a:rPr sz="1600" dirty="0">
                  <a:latin typeface="Arial"/>
                  <a:cs typeface="Arial"/>
                </a:rPr>
                <a:t>a </a:t>
              </a:r>
              <a:r>
                <a:rPr sz="1600" spc="-5" dirty="0">
                  <a:latin typeface="Arial"/>
                  <a:cs typeface="Arial"/>
                </a:rPr>
                <a:t>400-pixel  image.</a:t>
              </a:r>
              <a:endParaRPr sz="16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1700" dirty="0">
                <a:latin typeface="Times New Roman"/>
                <a:cs typeface="Times New Roman"/>
              </a:endParaRPr>
            </a:p>
            <a:p>
              <a:pPr marL="32384">
                <a:lnSpc>
                  <a:spcPct val="100000"/>
                </a:lnSpc>
              </a:pPr>
              <a:r>
                <a:rPr sz="1600" dirty="0">
                  <a:latin typeface="Arial"/>
                  <a:cs typeface="Arial"/>
                </a:rPr>
                <a:t>recognized</a:t>
              </a:r>
            </a:p>
            <a:p>
              <a:pPr marL="32384">
                <a:lnSpc>
                  <a:spcPct val="100000"/>
                </a:lnSpc>
                <a:spcBef>
                  <a:spcPts val="30"/>
                </a:spcBef>
              </a:pPr>
              <a:r>
                <a:rPr sz="1600" spc="-5" dirty="0">
                  <a:latin typeface="Arial"/>
                  <a:cs typeface="Arial"/>
                </a:rPr>
                <a:t>letters of the</a:t>
              </a:r>
              <a:r>
                <a:rPr sz="1600" spc="-10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alphabet</a:t>
              </a:r>
              <a:endParaRPr sz="16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50"/>
                </a:spcBef>
              </a:pPr>
              <a:endParaRPr sz="1500" dirty="0">
                <a:latin typeface="Times New Roman"/>
                <a:cs typeface="Times New Roman"/>
              </a:endParaRPr>
            </a:p>
            <a:p>
              <a:pPr marL="12700">
                <a:lnSpc>
                  <a:spcPct val="100000"/>
                </a:lnSpc>
              </a:pPr>
              <a:r>
                <a:rPr sz="1400" spc="-5" dirty="0">
                  <a:solidFill>
                    <a:srgbClr val="FF0000"/>
                  </a:solidFill>
                  <a:latin typeface="Arial"/>
                  <a:cs typeface="Arial"/>
                </a:rPr>
                <a:t>update</a:t>
              </a:r>
              <a:r>
                <a:rPr sz="1400" spc="-10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sz="1400" dirty="0">
                  <a:solidFill>
                    <a:srgbClr val="FF0000"/>
                  </a:solidFill>
                  <a:latin typeface="Arial"/>
                  <a:cs typeface="Arial"/>
                </a:rPr>
                <a:t>rule:</a:t>
              </a:r>
              <a:endParaRPr sz="14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15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1850" dirty="0">
                <a:latin typeface="Times New Roman"/>
                <a:cs typeface="Times New Roman"/>
              </a:endParaRPr>
            </a:p>
            <a:p>
              <a:pPr marL="12700">
                <a:lnSpc>
                  <a:spcPct val="100000"/>
                </a:lnSpc>
              </a:pPr>
              <a:r>
                <a:rPr sz="1800" spc="-5" dirty="0">
                  <a:solidFill>
                    <a:srgbClr val="0000FF"/>
                  </a:solidFill>
                  <a:latin typeface="Arial"/>
                  <a:cs typeface="Arial"/>
                </a:rPr>
                <a:t>Frank Rosenblatt, ~1957:</a:t>
              </a:r>
              <a:r>
                <a:rPr sz="1800" spc="-1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800" spc="-5" dirty="0">
                  <a:solidFill>
                    <a:srgbClr val="0000FF"/>
                  </a:solidFill>
                  <a:latin typeface="Arial"/>
                  <a:cs typeface="Arial"/>
                </a:rPr>
                <a:t>Perceptron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0" name="object 2"/>
            <p:cNvSpPr/>
            <p:nvPr/>
          </p:nvSpPr>
          <p:spPr>
            <a:xfrm>
              <a:off x="2540356" y="3899994"/>
              <a:ext cx="2285995" cy="6095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/>
            <p:cNvSpPr/>
            <p:nvPr/>
          </p:nvSpPr>
          <p:spPr>
            <a:xfrm>
              <a:off x="952134" y="4869160"/>
              <a:ext cx="2971794" cy="29524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39552" y="5373216"/>
            <a:ext cx="3803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5" dirty="0" smtClean="0">
                <a:latin typeface="Arial"/>
                <a:cs typeface="Arial"/>
              </a:rPr>
              <a:t>Update rule similar to back prop but</a:t>
            </a:r>
          </a:p>
          <a:p>
            <a:r>
              <a:rPr lang="en-US" spc="-5" dirty="0" smtClean="0">
                <a:solidFill>
                  <a:srgbClr val="FF0000"/>
                </a:solidFill>
                <a:latin typeface="Arial"/>
                <a:cs typeface="Arial"/>
              </a:rPr>
              <a:t>No back propagation yet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73749" y="2069649"/>
            <a:ext cx="3677767" cy="1991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936891" y="1637122"/>
            <a:ext cx="2126321" cy="2760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362449" y="4437112"/>
            <a:ext cx="4355465" cy="144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Widrow and Hoff, ~1960:</a:t>
            </a:r>
            <a:r>
              <a:rPr sz="18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 err="1" smtClean="0">
                <a:solidFill>
                  <a:srgbClr val="0000FF"/>
                </a:solidFill>
                <a:latin typeface="Arial"/>
                <a:cs typeface="Arial"/>
              </a:rPr>
              <a:t>Adaline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/</a:t>
            </a:r>
            <a:r>
              <a:rPr sz="1800" spc="-5" dirty="0" err="1" smtClean="0">
                <a:solidFill>
                  <a:srgbClr val="0000FF"/>
                </a:solidFill>
                <a:latin typeface="Arial"/>
                <a:cs typeface="Arial"/>
              </a:rPr>
              <a:t>Madaline</a:t>
            </a:r>
            <a:endParaRPr lang="en-US" sz="18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8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lang="en-US" spc="-5" dirty="0" smtClean="0">
                <a:latin typeface="Arial"/>
                <a:cs typeface="Arial"/>
              </a:rPr>
              <a:t> Multilayer </a:t>
            </a:r>
            <a:r>
              <a:rPr lang="en-US" spc="-5" dirty="0" err="1" smtClean="0">
                <a:latin typeface="Arial"/>
                <a:cs typeface="Arial"/>
              </a:rPr>
              <a:t>perceptron</a:t>
            </a:r>
            <a:endParaRPr lang="en-US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lang="en-US" spc="-5" dirty="0" smtClean="0">
                <a:latin typeface="Arial"/>
                <a:cs typeface="Arial"/>
              </a:rPr>
              <a:t> Starting to look like NN layers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lang="en-US" spc="-5" dirty="0" smtClean="0">
                <a:latin typeface="Arial"/>
                <a:cs typeface="Arial"/>
              </a:rPr>
              <a:t> Still no back prop.  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6179437" y="1484784"/>
            <a:ext cx="2798444" cy="311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>
            <a:spLocks noGrp="1"/>
          </p:cNvSpPr>
          <p:nvPr>
            <p:ph type="title"/>
          </p:nvPr>
        </p:nvSpPr>
        <p:spPr>
          <a:xfrm>
            <a:off x="384724" y="1216691"/>
            <a:ext cx="23907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/>
              <a:t>A </a:t>
            </a:r>
            <a:r>
              <a:rPr sz="2600" spc="-5" dirty="0"/>
              <a:t>bit of</a:t>
            </a:r>
            <a:r>
              <a:rPr sz="2600" spc="-100" dirty="0"/>
              <a:t> </a:t>
            </a:r>
            <a:r>
              <a:rPr sz="2600" spc="-5" dirty="0"/>
              <a:t>history...</a:t>
            </a:r>
            <a:endParaRPr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1079100" y="5865584"/>
            <a:ext cx="6866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Rumelhart et al., 1986: First time back-propagation became</a:t>
            </a:r>
            <a:r>
              <a:rPr sz="1800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popular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670986" y="3138441"/>
            <a:ext cx="636270" cy="498475"/>
          </a:xfrm>
          <a:custGeom>
            <a:avLst/>
            <a:gdLst/>
            <a:ahLst/>
            <a:cxnLst/>
            <a:rect l="l" t="t" r="r" b="b"/>
            <a:pathLst>
              <a:path w="636270" h="498475">
                <a:moveTo>
                  <a:pt x="635723" y="498011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593411" y="3075604"/>
            <a:ext cx="106499" cy="97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7337861" y="3551511"/>
            <a:ext cx="14782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recognizable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 txBox="1">
            <a:spLocks/>
          </p:cNvSpPr>
          <p:nvPr/>
        </p:nvSpPr>
        <p:spPr>
          <a:xfrm>
            <a:off x="957089" y="764704"/>
            <a:ext cx="2390775" cy="42164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</a:t>
            </a:r>
            <a:r>
              <a:rPr kumimoji="0" lang="sk-SK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bit of</a:t>
            </a:r>
            <a:r>
              <a:rPr kumimoji="0" lang="sk-SK" sz="2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history...</a:t>
            </a:r>
            <a:endParaRPr kumimoji="0" lang="sk-SK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161674" y="1916833"/>
            <a:ext cx="6426550" cy="36655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50298" y="2553472"/>
            <a:ext cx="3320415" cy="1330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[Hinton and Salakhutdinov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2006]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 marR="118110">
              <a:lnSpc>
                <a:spcPts val="2620"/>
              </a:lnSpc>
            </a:pPr>
            <a:r>
              <a:rPr sz="2200" spc="-5" dirty="0">
                <a:latin typeface="Arial"/>
                <a:cs typeface="Arial"/>
              </a:rPr>
              <a:t>Reinvigorated </a:t>
            </a:r>
            <a:r>
              <a:rPr sz="2200" dirty="0">
                <a:latin typeface="Arial"/>
                <a:cs typeface="Arial"/>
              </a:rPr>
              <a:t>research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in  Deep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Learning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3719167" y="1928893"/>
            <a:ext cx="5273364" cy="3823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>
            <a:spLocks noGrp="1"/>
          </p:cNvSpPr>
          <p:nvPr>
            <p:ph type="title"/>
          </p:nvPr>
        </p:nvSpPr>
        <p:spPr>
          <a:xfrm>
            <a:off x="384724" y="1216691"/>
            <a:ext cx="23907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/>
              <a:t>A </a:t>
            </a:r>
            <a:r>
              <a:rPr sz="2600" spc="-5" dirty="0"/>
              <a:t>bit of</a:t>
            </a:r>
            <a:r>
              <a:rPr sz="2600" spc="-100" dirty="0"/>
              <a:t> </a:t>
            </a:r>
            <a:r>
              <a:rPr sz="2600" spc="-5" dirty="0"/>
              <a:t>history...</a:t>
            </a:r>
            <a:endParaRPr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18659" y="712153"/>
            <a:ext cx="4401413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First 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strong</a:t>
            </a:r>
            <a:r>
              <a:rPr kumimoji="0" lang="sk-SK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results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467544" y="1772816"/>
            <a:ext cx="8496944" cy="1102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i="1" spc="-5" dirty="0">
                <a:latin typeface="Arial"/>
                <a:cs typeface="Arial"/>
              </a:rPr>
              <a:t>Acoustic </a:t>
            </a:r>
            <a:r>
              <a:rPr sz="1400" b="1" i="1" dirty="0">
                <a:latin typeface="Arial"/>
                <a:cs typeface="Arial"/>
              </a:rPr>
              <a:t>Modeling </a:t>
            </a:r>
            <a:r>
              <a:rPr sz="1400" b="1" i="1" spc="-5" dirty="0">
                <a:latin typeface="Arial"/>
                <a:cs typeface="Arial"/>
              </a:rPr>
              <a:t>using Deep Belief</a:t>
            </a:r>
            <a:r>
              <a:rPr sz="1400" b="1" i="1" spc="-3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Networks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i="1" spc="-5" dirty="0">
                <a:latin typeface="Arial"/>
                <a:cs typeface="Arial"/>
              </a:rPr>
              <a:t>Abdel-rahman </a:t>
            </a:r>
            <a:r>
              <a:rPr sz="1400" i="1" dirty="0">
                <a:latin typeface="Arial"/>
                <a:cs typeface="Arial"/>
              </a:rPr>
              <a:t>Mohamed, </a:t>
            </a:r>
            <a:r>
              <a:rPr sz="1400" i="1" spc="-5" dirty="0">
                <a:latin typeface="Arial"/>
                <a:cs typeface="Arial"/>
              </a:rPr>
              <a:t>George Dahl, Geoffrey Hinton,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5" dirty="0" smtClean="0">
                <a:latin typeface="Arial"/>
                <a:cs typeface="Arial"/>
              </a:rPr>
              <a:t>2010</a:t>
            </a:r>
            <a:endParaRPr lang="en-US" sz="1400" i="1" spc="-5" dirty="0" smtClean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endParaRPr sz="1400" dirty="0">
              <a:latin typeface="Arial"/>
              <a:cs typeface="Arial"/>
            </a:endParaRPr>
          </a:p>
          <a:p>
            <a:pPr marL="12700" marR="339090">
              <a:lnSpc>
                <a:spcPts val="1650"/>
              </a:lnSpc>
              <a:spcBef>
                <a:spcPts val="65"/>
              </a:spcBef>
            </a:pPr>
            <a:r>
              <a:rPr sz="1400" b="1" i="1" spc="-5" dirty="0">
                <a:latin typeface="Arial"/>
                <a:cs typeface="Arial"/>
              </a:rPr>
              <a:t>Context-Dependent Pre-trained Deep Neural Networks  </a:t>
            </a:r>
            <a:r>
              <a:rPr sz="1400" b="1" i="1" dirty="0">
                <a:latin typeface="Arial"/>
                <a:cs typeface="Arial"/>
              </a:rPr>
              <a:t>for </a:t>
            </a:r>
            <a:r>
              <a:rPr sz="1400" b="1" i="1" spc="-5" dirty="0">
                <a:latin typeface="Arial"/>
                <a:cs typeface="Arial"/>
              </a:rPr>
              <a:t>Large Vocabulary Speech</a:t>
            </a:r>
            <a:r>
              <a:rPr sz="1400" b="1" i="1" spc="-25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Recognition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00"/>
              </a:lnSpc>
            </a:pPr>
            <a:r>
              <a:rPr sz="1400" spc="-5" dirty="0">
                <a:latin typeface="Arial"/>
                <a:cs typeface="Arial"/>
              </a:rPr>
              <a:t>George Dahl, Dong Yu, Li Deng, Alex Acero,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2012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778225" y="4366151"/>
            <a:ext cx="4035904" cy="1295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123889" y="4394201"/>
            <a:ext cx="3161638" cy="1267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/>
          <p:cNvSpPr txBox="1"/>
          <p:nvPr/>
        </p:nvSpPr>
        <p:spPr>
          <a:xfrm>
            <a:off x="529298" y="3675293"/>
            <a:ext cx="7931133" cy="44627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443230">
              <a:lnSpc>
                <a:spcPts val="1650"/>
              </a:lnSpc>
              <a:spcBef>
                <a:spcPts val="180"/>
              </a:spcBef>
            </a:pPr>
            <a:r>
              <a:rPr sz="1400" b="1" i="1" spc="-5" dirty="0">
                <a:latin typeface="Arial"/>
                <a:cs typeface="Arial"/>
              </a:rPr>
              <a:t>Imagenet classification with deep convolutional  neural</a:t>
            </a:r>
            <a:r>
              <a:rPr sz="1400" b="1" i="1" spc="-1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networks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00"/>
              </a:lnSpc>
            </a:pPr>
            <a:r>
              <a:rPr sz="1400" spc="-5" dirty="0">
                <a:latin typeface="Arial"/>
                <a:cs typeface="Arial"/>
              </a:rPr>
              <a:t>Alex Krizhevsky, Ilya Sutskever, Geoffrey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Hinton,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2012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2339752" y="5805264"/>
            <a:ext cx="1730061" cy="24109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443230">
              <a:lnSpc>
                <a:spcPts val="1650"/>
              </a:lnSpc>
              <a:spcBef>
                <a:spcPts val="180"/>
              </a:spcBef>
            </a:pPr>
            <a:r>
              <a:rPr lang="en-US" sz="1400" b="1" i="1" spc="-5" dirty="0" smtClean="0">
                <a:latin typeface="Arial"/>
                <a:cs typeface="Arial"/>
              </a:rPr>
              <a:t>“</a:t>
            </a:r>
            <a:r>
              <a:rPr lang="en-US" sz="1400" b="1" i="1" spc="-5" dirty="0" err="1" smtClean="0">
                <a:latin typeface="Arial"/>
                <a:cs typeface="Arial"/>
              </a:rPr>
              <a:t>AlexNet</a:t>
            </a:r>
            <a:r>
              <a:rPr lang="en-US" sz="1400" b="1" i="1" spc="-5" dirty="0" smtClean="0">
                <a:latin typeface="Arial"/>
                <a:cs typeface="Arial"/>
              </a:rPr>
              <a:t>”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251520" y="2204865"/>
            <a:ext cx="8712968" cy="3672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516896" y="1916832"/>
            <a:ext cx="518861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90035" algn="l"/>
              </a:tabLst>
            </a:pPr>
            <a:r>
              <a:rPr spc="-5" dirty="0">
                <a:latin typeface="Arial"/>
                <a:cs typeface="Arial"/>
              </a:rPr>
              <a:t>Classificatio</a:t>
            </a:r>
            <a:r>
              <a:rPr dirty="0">
                <a:latin typeface="Arial"/>
                <a:cs typeface="Arial"/>
              </a:rPr>
              <a:t>n	</a:t>
            </a:r>
            <a:r>
              <a:rPr spc="-5" dirty="0">
                <a:latin typeface="Arial"/>
                <a:cs typeface="Arial"/>
              </a:rPr>
              <a:t>Retrieval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object 4"/>
          <p:cNvSpPr/>
          <p:nvPr/>
        </p:nvSpPr>
        <p:spPr>
          <a:xfrm>
            <a:off x="14473" y="2469709"/>
            <a:ext cx="4176066" cy="31665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 txBox="1"/>
          <p:nvPr/>
        </p:nvSpPr>
        <p:spPr>
          <a:xfrm>
            <a:off x="282886" y="5854536"/>
            <a:ext cx="35947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[Faster R-CNN: Ren, He, Girshick, Sun</a:t>
            </a:r>
            <a:r>
              <a:rPr sz="1400" i="1" spc="-7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2015]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313216" y="2469709"/>
            <a:ext cx="4777040" cy="31665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/>
          <p:cNvSpPr txBox="1"/>
          <p:nvPr/>
        </p:nvSpPr>
        <p:spPr>
          <a:xfrm>
            <a:off x="287524" y="1988840"/>
            <a:ext cx="71647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spc="-5" dirty="0">
                <a:latin typeface="Arial"/>
                <a:cs typeface="Arial"/>
              </a:rPr>
              <a:t>Detectio</a:t>
            </a:r>
            <a:r>
              <a:rPr dirty="0">
                <a:latin typeface="Arial"/>
                <a:cs typeface="Arial"/>
              </a:rPr>
              <a:t>n	</a:t>
            </a:r>
            <a:r>
              <a:rPr spc="-5" dirty="0">
                <a:latin typeface="Arial"/>
                <a:cs typeface="Arial"/>
              </a:rPr>
              <a:t>Segmentation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7226113" y="5702136"/>
            <a:ext cx="16630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[Farabet et al.,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2012]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  <p:sp>
        <p:nvSpPr>
          <p:cNvPr id="12" name="object 2"/>
          <p:cNvSpPr/>
          <p:nvPr/>
        </p:nvSpPr>
        <p:spPr>
          <a:xfrm>
            <a:off x="5433916" y="1829612"/>
            <a:ext cx="3006458" cy="2470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/>
          <p:cNvSpPr txBox="1"/>
          <p:nvPr/>
        </p:nvSpPr>
        <p:spPr>
          <a:xfrm>
            <a:off x="5104967" y="4435321"/>
            <a:ext cx="298767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NVIDIA Tesla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line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5104967" y="4947002"/>
            <a:ext cx="3239770" cy="5702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Note that for embedded </a:t>
            </a:r>
            <a:r>
              <a:rPr sz="1200" dirty="0">
                <a:latin typeface="Arial"/>
                <a:cs typeface="Arial"/>
              </a:rPr>
              <a:t>systems a </a:t>
            </a:r>
            <a:r>
              <a:rPr sz="1200" spc="-5" dirty="0">
                <a:latin typeface="Arial"/>
                <a:cs typeface="Arial"/>
              </a:rPr>
              <a:t>typical </a:t>
            </a:r>
            <a:r>
              <a:rPr sz="1200" dirty="0">
                <a:latin typeface="Arial"/>
                <a:cs typeface="Arial"/>
              </a:rPr>
              <a:t>setup  </a:t>
            </a:r>
            <a:r>
              <a:rPr sz="1200" spc="-5" dirty="0">
                <a:latin typeface="Arial"/>
                <a:cs typeface="Arial"/>
              </a:rPr>
              <a:t>would involve NVIDIA Tegras, with integrated  GPU and ARM-based CPU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cores.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7"/>
          <p:cNvSpPr/>
          <p:nvPr/>
        </p:nvSpPr>
        <p:spPr>
          <a:xfrm>
            <a:off x="388599" y="2347755"/>
            <a:ext cx="4427516" cy="3313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/>
          <p:cNvSpPr txBox="1"/>
          <p:nvPr/>
        </p:nvSpPr>
        <p:spPr>
          <a:xfrm>
            <a:off x="461624" y="1844824"/>
            <a:ext cx="267021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self-driving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cars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object 6"/>
          <p:cNvSpPr/>
          <p:nvPr/>
        </p:nvSpPr>
        <p:spPr>
          <a:xfrm>
            <a:off x="369074" y="1950138"/>
            <a:ext cx="8405833" cy="14068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  <p:sp>
        <p:nvSpPr>
          <p:cNvPr id="8" name="object 2"/>
          <p:cNvSpPr/>
          <p:nvPr/>
        </p:nvSpPr>
        <p:spPr>
          <a:xfrm>
            <a:off x="55187" y="4229725"/>
            <a:ext cx="9033594" cy="18635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 txBox="1"/>
          <p:nvPr/>
        </p:nvSpPr>
        <p:spPr>
          <a:xfrm>
            <a:off x="287524" y="3787249"/>
            <a:ext cx="71647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lang="en-US" spc="-5" dirty="0" smtClean="0">
                <a:latin typeface="Arial"/>
                <a:cs typeface="Arial"/>
              </a:rPr>
              <a:t>Face recognition from an image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287524" y="1484784"/>
            <a:ext cx="71647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lang="en-US" spc="-5" dirty="0" smtClean="0">
                <a:latin typeface="Arial"/>
                <a:cs typeface="Arial"/>
              </a:rPr>
              <a:t>Pose recognition – even non standard poses 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object 5"/>
          <p:cNvSpPr/>
          <p:nvPr/>
        </p:nvSpPr>
        <p:spPr>
          <a:xfrm>
            <a:off x="827584" y="2348880"/>
            <a:ext cx="7503988" cy="3113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3528" y="704088"/>
            <a:ext cx="8712968" cy="56467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Fast-forward to today: ConvNets are</a:t>
            </a:r>
            <a:r>
              <a:rPr kumimoji="0" lang="en-US" sz="3200" b="0" i="0" u="none" strike="noStrike" kern="1200" cap="none" spc="-9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everywhere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287524" y="1916832"/>
            <a:ext cx="71647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lang="en-US" spc="-5" dirty="0" smtClean="0">
                <a:latin typeface="Arial"/>
                <a:cs typeface="Arial"/>
              </a:rPr>
              <a:t>Video classification using temporal information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object 3"/>
          <p:cNvSpPr txBox="1"/>
          <p:nvPr/>
        </p:nvSpPr>
        <p:spPr>
          <a:xfrm>
            <a:off x="386324" y="3934296"/>
            <a:ext cx="151691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[Levy et al.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839101" y="5778212"/>
            <a:ext cx="1951214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i="1" spc="-5" dirty="0">
                <a:latin typeface="Arial"/>
                <a:cs typeface="Arial"/>
              </a:rPr>
              <a:t>[Sermanet et al.</a:t>
            </a:r>
            <a:r>
              <a:rPr sz="1400" i="1" spc="-8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2011]  [Ciresan et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al.]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420533" y="1992946"/>
            <a:ext cx="4559081" cy="1957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5863054" y="2194720"/>
            <a:ext cx="3101434" cy="3561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 txBox="1"/>
          <p:nvPr/>
        </p:nvSpPr>
        <p:spPr>
          <a:xfrm>
            <a:off x="386323" y="6153060"/>
            <a:ext cx="192953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[Dieleman et al.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2014]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9"/>
          <p:cNvSpPr/>
          <p:nvPr/>
        </p:nvSpPr>
        <p:spPr>
          <a:xfrm>
            <a:off x="256549" y="4947329"/>
            <a:ext cx="5459814" cy="1103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  <p:sp>
        <p:nvSpPr>
          <p:cNvPr id="13" name="object 7"/>
          <p:cNvSpPr txBox="1"/>
          <p:nvPr/>
        </p:nvSpPr>
        <p:spPr>
          <a:xfrm>
            <a:off x="107504" y="1555001"/>
            <a:ext cx="52565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lang="en-US" spc="-5" dirty="0" smtClean="0">
                <a:latin typeface="Arial"/>
                <a:cs typeface="Arial"/>
              </a:rPr>
              <a:t>Interpretation and diagnostics of medical images </a:t>
            </a:r>
            <a:endParaRPr dirty="0">
              <a:latin typeface="Arial"/>
              <a:cs typeface="Arial"/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143508" y="4579337"/>
            <a:ext cx="71647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lang="en-US" spc="-5" dirty="0" smtClean="0">
                <a:latin typeface="Arial"/>
                <a:cs typeface="Arial"/>
              </a:rPr>
              <a:t>Classification of galaxies 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" name="object 7"/>
          <p:cNvSpPr txBox="1"/>
          <p:nvPr/>
        </p:nvSpPr>
        <p:spPr>
          <a:xfrm>
            <a:off x="5760132" y="1556792"/>
            <a:ext cx="313234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315" algn="l"/>
              </a:tabLst>
            </a:pPr>
            <a:r>
              <a:rPr lang="en-US" spc="-5" dirty="0" smtClean="0">
                <a:latin typeface="Arial"/>
                <a:cs typeface="Arial"/>
              </a:rPr>
              <a:t>Street sign recognition 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508257" y="2558527"/>
            <a:ext cx="3794783" cy="3531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67544" y="1844824"/>
            <a:ext cx="3781425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Whale </a:t>
            </a:r>
            <a:r>
              <a:rPr sz="1800" i="1" dirty="0">
                <a:latin typeface="Arial"/>
                <a:cs typeface="Arial"/>
              </a:rPr>
              <a:t>recognition, </a:t>
            </a:r>
            <a:endParaRPr lang="en-US" sz="1800" i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 err="1" smtClean="0">
                <a:latin typeface="Arial"/>
                <a:cs typeface="Arial"/>
              </a:rPr>
              <a:t>Kaggle</a:t>
            </a:r>
            <a:r>
              <a:rPr sz="1800" i="1" spc="-100" dirty="0" smtClean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Challenge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4797473" y="2492896"/>
            <a:ext cx="3950991" cy="35968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  <p:sp>
        <p:nvSpPr>
          <p:cNvPr id="10" name="object 3"/>
          <p:cNvSpPr txBox="1"/>
          <p:nvPr/>
        </p:nvSpPr>
        <p:spPr>
          <a:xfrm>
            <a:off x="4823023" y="1844824"/>
            <a:ext cx="37814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 smtClean="0">
                <a:latin typeface="Arial"/>
                <a:cs typeface="Arial"/>
              </a:rPr>
              <a:t>Streets and buildings recognition in areal maps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272450" y="2636912"/>
            <a:ext cx="177927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i="1" spc="-5" dirty="0">
                <a:latin typeface="Arial"/>
                <a:cs typeface="Arial"/>
              </a:rPr>
              <a:t>[Vinyals et al., 2015]  [Karpathy and</a:t>
            </a:r>
            <a:r>
              <a:rPr sz="1400" i="1" spc="-9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Fei-Fei,  2015]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352971" y="1700808"/>
            <a:ext cx="1482725" cy="7531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Image  Captioning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3154698" y="2143348"/>
            <a:ext cx="800455" cy="228268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400" b="0" i="0" u="none" strike="noStrike" kern="1200" cap="none" spc="-5" normalizeH="0" baseline="0" noProof="0" smtClean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</a:t>
            </a:r>
            <a:r>
              <a:rPr kumimoji="0" lang="sk-SK" sz="1400" b="0" i="0" u="none" strike="noStrike" kern="1200" cap="none" spc="-75" normalizeH="0" baseline="0" noProof="0" smtClean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1400" b="0" i="0" u="none" strike="noStrike" kern="1200" cap="none" spc="-5" normalizeH="0" baseline="0" noProof="0" smtClean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errors</a:t>
            </a:r>
            <a:endParaRPr kumimoji="0" lang="sk-SK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196885" y="2120298"/>
            <a:ext cx="102726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0C131"/>
                </a:solidFill>
                <a:latin typeface="Arial"/>
                <a:cs typeface="Arial"/>
              </a:rPr>
              <a:t>Minor</a:t>
            </a:r>
            <a:r>
              <a:rPr sz="1400" spc="-80" dirty="0">
                <a:solidFill>
                  <a:srgbClr val="F0C131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0C131"/>
                </a:solidFill>
                <a:latin typeface="Arial"/>
                <a:cs typeface="Arial"/>
              </a:rPr>
              <a:t>errors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197294" y="2120298"/>
            <a:ext cx="15206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9900"/>
                </a:solidFill>
                <a:latin typeface="Arial"/>
                <a:cs typeface="Arial"/>
              </a:rPr>
              <a:t>Somewhat</a:t>
            </a:r>
            <a:r>
              <a:rPr sz="1400" spc="-80" dirty="0">
                <a:solidFill>
                  <a:srgbClr val="FF99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9900"/>
                </a:solidFill>
                <a:latin typeface="Arial"/>
                <a:cs typeface="Arial"/>
              </a:rPr>
              <a:t>related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2483769" y="2492896"/>
            <a:ext cx="2142736" cy="1439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2564108" y="3977740"/>
            <a:ext cx="1970299" cy="379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i="1" dirty="0">
                <a:latin typeface="Arial"/>
                <a:cs typeface="Arial"/>
              </a:rPr>
              <a:t>A </a:t>
            </a:r>
            <a:r>
              <a:rPr sz="1200" i="1" spc="-5" dirty="0">
                <a:latin typeface="Arial"/>
                <a:cs typeface="Arial"/>
              </a:rPr>
              <a:t>white teddy bear </a:t>
            </a:r>
            <a:r>
              <a:rPr sz="1200" i="1" dirty="0">
                <a:latin typeface="Arial"/>
                <a:cs typeface="Arial"/>
              </a:rPr>
              <a:t>sitting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in  the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grass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2758865" y="4456778"/>
            <a:ext cx="1727708" cy="13059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2679570" y="5809213"/>
            <a:ext cx="1688449" cy="379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i="1" dirty="0">
                <a:latin typeface="Arial"/>
                <a:cs typeface="Arial"/>
              </a:rPr>
              <a:t>A man riding a </a:t>
            </a:r>
            <a:r>
              <a:rPr sz="1200" i="1" spc="-5" dirty="0">
                <a:latin typeface="Arial"/>
                <a:cs typeface="Arial"/>
              </a:rPr>
              <a:t>wave</a:t>
            </a:r>
            <a:r>
              <a:rPr sz="1200" i="1" spc="-1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on  top of 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surfboard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4785081" y="2525813"/>
            <a:ext cx="2049370" cy="13764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4964348" y="3977740"/>
            <a:ext cx="1624784" cy="379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i="1" dirty="0">
                <a:latin typeface="Arial"/>
                <a:cs typeface="Arial"/>
              </a:rPr>
              <a:t>A man </a:t>
            </a:r>
            <a:r>
              <a:rPr sz="1200" i="1" spc="-5" dirty="0">
                <a:latin typeface="Arial"/>
                <a:cs typeface="Arial"/>
              </a:rPr>
              <a:t>in </a:t>
            </a:r>
            <a:r>
              <a:rPr sz="1200" i="1" dirty="0">
                <a:latin typeface="Arial"/>
                <a:cs typeface="Arial"/>
              </a:rPr>
              <a:t>a </a:t>
            </a:r>
            <a:r>
              <a:rPr sz="1200" i="1" spc="-5" dirty="0">
                <a:latin typeface="Arial"/>
                <a:cs typeface="Arial"/>
              </a:rPr>
              <a:t>baseball  uniform throwing 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9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ball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4892136" y="4453703"/>
            <a:ext cx="1764439" cy="1305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4978559" y="5809213"/>
            <a:ext cx="1449042" cy="379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i="1" dirty="0">
                <a:latin typeface="Arial"/>
                <a:cs typeface="Arial"/>
              </a:rPr>
              <a:t>A cat sitting </a:t>
            </a:r>
            <a:r>
              <a:rPr sz="1200" i="1" spc="-5" dirty="0">
                <a:latin typeface="Arial"/>
                <a:cs typeface="Arial"/>
              </a:rPr>
              <a:t>on </a:t>
            </a:r>
            <a:r>
              <a:rPr sz="1200" i="1" dirty="0">
                <a:latin typeface="Arial"/>
                <a:cs typeface="Arial"/>
              </a:rPr>
              <a:t>a  suitcase </a:t>
            </a:r>
            <a:r>
              <a:rPr sz="1200" i="1" spc="-5" dirty="0">
                <a:latin typeface="Arial"/>
                <a:cs typeface="Arial"/>
              </a:rPr>
              <a:t>on the</a:t>
            </a:r>
            <a:r>
              <a:rPr sz="1200" i="1" spc="-10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floor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6929791" y="2494110"/>
            <a:ext cx="2106705" cy="1414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 txBox="1"/>
          <p:nvPr/>
        </p:nvSpPr>
        <p:spPr>
          <a:xfrm>
            <a:off x="7177188" y="4006715"/>
            <a:ext cx="1537908" cy="379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i="1" dirty="0">
                <a:latin typeface="Arial"/>
                <a:cs typeface="Arial"/>
              </a:rPr>
              <a:t>A </a:t>
            </a:r>
            <a:r>
              <a:rPr sz="1200" i="1" spc="-5" dirty="0">
                <a:latin typeface="Arial"/>
                <a:cs typeface="Arial"/>
              </a:rPr>
              <a:t>woman is holding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  cat </a:t>
            </a:r>
            <a:r>
              <a:rPr sz="1200" i="1" spc="-5" dirty="0">
                <a:latin typeface="Arial"/>
                <a:cs typeface="Arial"/>
              </a:rPr>
              <a:t>in her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hand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7530989" y="4470578"/>
            <a:ext cx="860473" cy="13059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0"/>
          <p:cNvSpPr txBox="1"/>
          <p:nvPr/>
        </p:nvSpPr>
        <p:spPr>
          <a:xfrm>
            <a:off x="6965501" y="5809213"/>
            <a:ext cx="1866180" cy="379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i="1" dirty="0">
                <a:latin typeface="Arial"/>
                <a:cs typeface="Arial"/>
              </a:rPr>
              <a:t>A </a:t>
            </a:r>
            <a:r>
              <a:rPr sz="1200" i="1" spc="-5" dirty="0">
                <a:latin typeface="Arial"/>
                <a:cs typeface="Arial"/>
              </a:rPr>
              <a:t>woman </a:t>
            </a:r>
            <a:r>
              <a:rPr sz="1200" i="1" dirty="0">
                <a:latin typeface="Arial"/>
                <a:cs typeface="Arial"/>
              </a:rPr>
              <a:t>standing </a:t>
            </a:r>
            <a:r>
              <a:rPr sz="1200" i="1" spc="-5" dirty="0">
                <a:latin typeface="Arial"/>
                <a:cs typeface="Arial"/>
              </a:rPr>
              <a:t>on </a:t>
            </a:r>
            <a:r>
              <a:rPr sz="1200" i="1" dirty="0">
                <a:latin typeface="Arial"/>
                <a:cs typeface="Arial"/>
              </a:rPr>
              <a:t>a  </a:t>
            </a:r>
            <a:r>
              <a:rPr sz="1200" i="1" spc="-5" dirty="0">
                <a:latin typeface="Arial"/>
                <a:cs typeface="Arial"/>
              </a:rPr>
              <a:t>beach holding 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surfboard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712968" cy="564672"/>
          </a:xfrm>
        </p:spPr>
        <p:txBody>
          <a:bodyPr>
            <a:noAutofit/>
          </a:bodyPr>
          <a:lstStyle/>
          <a:p>
            <a:r>
              <a:rPr lang="en-US" sz="3200" spc="-5" dirty="0" smtClean="0">
                <a:latin typeface="Arial"/>
                <a:cs typeface="Arial"/>
              </a:rPr>
              <a:t>Fast-forward to today: </a:t>
            </a:r>
            <a:r>
              <a:rPr lang="en-US" sz="3200" spc="-5" dirty="0" err="1" smtClean="0">
                <a:latin typeface="Arial"/>
                <a:cs typeface="Arial"/>
              </a:rPr>
              <a:t>ConvNets</a:t>
            </a:r>
            <a:r>
              <a:rPr lang="en-US" sz="3200" spc="-5" dirty="0" smtClean="0">
                <a:latin typeface="Arial"/>
                <a:cs typeface="Arial"/>
              </a:rPr>
              <a:t> are</a:t>
            </a:r>
            <a:r>
              <a:rPr lang="en-US" sz="3200" spc="-95" dirty="0" smtClean="0">
                <a:latin typeface="Arial"/>
                <a:cs typeface="Arial"/>
              </a:rPr>
              <a:t> </a:t>
            </a:r>
            <a:r>
              <a:rPr lang="en-US" sz="3200" spc="-5" dirty="0" smtClean="0">
                <a:latin typeface="Arial"/>
                <a:cs typeface="Arial"/>
              </a:rPr>
              <a:t>everywhere</a:t>
            </a:r>
            <a:endParaRPr lang="sk-SK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52399" y="1916832"/>
            <a:ext cx="3595792" cy="2022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52411" y="4214692"/>
            <a:ext cx="3595767" cy="2022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/>
          <p:nvPr/>
        </p:nvSpPr>
        <p:spPr>
          <a:xfrm>
            <a:off x="6542837" y="1916832"/>
            <a:ext cx="2447092" cy="18353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3876317" y="1916832"/>
            <a:ext cx="2447095" cy="18353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9"/>
          <p:cNvSpPr/>
          <p:nvPr/>
        </p:nvSpPr>
        <p:spPr>
          <a:xfrm>
            <a:off x="6542837" y="4012192"/>
            <a:ext cx="2447097" cy="18353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0"/>
          <p:cNvSpPr/>
          <p:nvPr/>
        </p:nvSpPr>
        <p:spPr>
          <a:xfrm>
            <a:off x="7524328" y="5636358"/>
            <a:ext cx="1517219" cy="7449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76317" y="4012192"/>
            <a:ext cx="2447092" cy="18353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8119209" y="3212976"/>
            <a:ext cx="941147" cy="74497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/>
          <p:cNvSpPr/>
          <p:nvPr/>
        </p:nvSpPr>
        <p:spPr>
          <a:xfrm>
            <a:off x="5478388" y="5521741"/>
            <a:ext cx="965722" cy="6435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23528" y="692696"/>
            <a:ext cx="8712968" cy="56467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Fast-forward to today: ConvNets are</a:t>
            </a:r>
            <a:r>
              <a:rPr kumimoji="0" lang="en-US" sz="3200" b="0" i="0" u="none" strike="noStrike" kern="1200" cap="none" spc="-9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everywhere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object 3"/>
          <p:cNvSpPr txBox="1"/>
          <p:nvPr/>
        </p:nvSpPr>
        <p:spPr>
          <a:xfrm>
            <a:off x="179512" y="1555001"/>
            <a:ext cx="37814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i="1" spc="-5" dirty="0" smtClean="0">
                <a:latin typeface="Arial"/>
                <a:cs typeface="Arial"/>
              </a:rPr>
              <a:t>Generated art work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3"/>
          <p:cNvSpPr txBox="1"/>
          <p:nvPr/>
        </p:nvSpPr>
        <p:spPr>
          <a:xfrm>
            <a:off x="3923928" y="1556792"/>
            <a:ext cx="37814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i="1" spc="-5" dirty="0" smtClean="0">
                <a:latin typeface="Arial"/>
                <a:cs typeface="Arial"/>
              </a:rPr>
              <a:t>Art style transfer </a:t>
            </a:r>
            <a:endParaRPr lang="en-US"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81944"/>
            <a:ext cx="8229600" cy="1143000"/>
          </a:xfrm>
        </p:spPr>
        <p:txBody>
          <a:bodyPr>
            <a:noAutofit/>
          </a:bodyPr>
          <a:lstStyle/>
          <a:p>
            <a:r>
              <a:rPr lang="sk-SK" sz="4400" spc="-5" dirty="0" smtClean="0">
                <a:latin typeface="Arial"/>
                <a:cs typeface="Arial"/>
              </a:rPr>
              <a:t>Convolutional Neural</a:t>
            </a:r>
            <a:r>
              <a:rPr lang="sk-SK" sz="4400" spc="-100" dirty="0" smtClean="0">
                <a:latin typeface="Arial"/>
                <a:cs typeface="Arial"/>
              </a:rPr>
              <a:t> </a:t>
            </a:r>
            <a:r>
              <a:rPr lang="sk-SK" sz="4400" spc="-5" dirty="0" smtClean="0">
                <a:latin typeface="Arial"/>
                <a:cs typeface="Arial"/>
              </a:rPr>
              <a:t>Networks</a:t>
            </a:r>
            <a:endParaRPr lang="sk-SK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Konvolučné neurónové siete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48867"/>
            <a:ext cx="9144000" cy="585254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Označujú sa aj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CNNs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ConvNets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Sú podobné tradičným neurónovým sieťam:</a:t>
            </a: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majú tiež váhy nastavované učením a prahové 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hodnoty</a:t>
            </a: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aždý neurón má svoje vstupy, vykonáva s nimi skalárny súčin, obyčajne nasledovaný nejakou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nelinearitou</a:t>
            </a:r>
            <a:endParaRPr lang="sk-SK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majú tiež cenovú funkciu na poslednej (plne prepojenej) 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vrstve</a:t>
            </a:r>
          </a:p>
          <a:p>
            <a:pPr marL="393192" lvl="1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Konvolučné neurónové siete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68863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Rozdiel je v tom, že pri CNN robíme explicitný predpoklad, že na vstupe sú obrazy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umožní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efektívnejšie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fungovanie siete a výrazné zníženie počtu parametrov v sieti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Zníženie počtu získame zdieľaním parametrov - voľbou rovnakých váh všetkých neurónov v jednom reze danej 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vrstvy siete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2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Prehľad architektúry siete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76859"/>
            <a:ext cx="9144000" cy="592454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Tradičné neurónové siete: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Každá skrytá vrstva pozostáva z množiny neurónov, kde každý neurón je plne prepojený so všetkými neurónmi predošlej vrstvy, funguje samostatne a nezdieľa žiadne prepojenia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Nevedia sa škálovať na celé obrazy: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databáze CIFAR-10, ktorá má obrazy 32x32x3 má jeden neurón 3.072 váh, pri obraze 200x200x3 to bude už 120.000 váh – to vedie na preučenie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1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Prehľad architektúry CNN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83264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Vrstvy v CNN sú organizované v 3D: majú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šírku, výšku a hĺbku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(tu slovo hĺbka vyjadruje hĺbku jednej aktivačnej vrstvy, nie hĺbku siete)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Aj vstup má svoj objem: už spomínaný CIFAR-10 má rozmery 32x32x3 (šírka x dĺžka x hĺbka, kde hĺbka je počet farebných kanálov)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CNN sú neuróny 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prepojené len na malú oblasť neurónov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predošlej vrstve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4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Prehľad architektúry CNN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832648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Tradičná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trojvrst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      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vová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neurónová 							   sieť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Každá vrstva v CNN 				     transformuje 3D 					     vstupný objem na 						   3D výstupný objem 					    aktivácií neurónov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pic>
        <p:nvPicPr>
          <p:cNvPr id="9" name="Obrázok 8" descr="http://cs231n.github.io/assets/nn1/neural_net2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76859"/>
            <a:ext cx="5266928" cy="246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ázok 9" descr="http://cs231n.github.io/assets/cnn/cnn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317" y="3985830"/>
            <a:ext cx="5573091" cy="2207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08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1473025" y="3662561"/>
            <a:ext cx="53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3072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73437" y="339069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611560" y="764704"/>
            <a:ext cx="4593590" cy="57404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Connected</a:t>
            </a:r>
            <a:r>
              <a:rPr kumimoji="0" lang="sk-SK" sz="3600" b="0" i="0" u="none" strike="noStrike" kern="1200" cap="none" spc="-8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824248" y="1974863"/>
            <a:ext cx="5045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32x32x3 image </a:t>
            </a:r>
            <a:r>
              <a:rPr sz="2400" dirty="0">
                <a:latin typeface="Arial"/>
                <a:cs typeface="Arial"/>
              </a:rPr>
              <a:t>-&gt; stretch </a:t>
            </a:r>
            <a:r>
              <a:rPr sz="2400" spc="-5" dirty="0">
                <a:latin typeface="Arial"/>
                <a:cs typeface="Arial"/>
              </a:rPr>
              <a:t>to 3072 </a:t>
            </a:r>
            <a:r>
              <a:rPr sz="2400" dirty="0">
                <a:latin typeface="Arial"/>
                <a:cs typeface="Arial"/>
              </a:rPr>
              <a:t>x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4189503" y="3534260"/>
            <a:ext cx="102933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 </a:t>
            </a:r>
            <a:r>
              <a:rPr sz="1800" dirty="0">
                <a:latin typeface="Arial"/>
                <a:cs typeface="Arial"/>
              </a:rPr>
              <a:t>x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3072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weights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6728814" y="2906394"/>
            <a:ext cx="1092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activation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6450437" y="3423503"/>
            <a:ext cx="1682114" cy="212090"/>
          </a:xfrm>
          <a:custGeom>
            <a:avLst/>
            <a:gdLst/>
            <a:ahLst/>
            <a:cxnLst/>
            <a:rect l="l" t="t" r="r" b="b"/>
            <a:pathLst>
              <a:path w="1682115" h="212089">
                <a:moveTo>
                  <a:pt x="0" y="0"/>
                </a:moveTo>
                <a:lnTo>
                  <a:pt x="1681721" y="0"/>
                </a:lnTo>
                <a:lnTo>
                  <a:pt x="1681721" y="211724"/>
                </a:lnTo>
                <a:lnTo>
                  <a:pt x="0" y="2117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8132158" y="3352928"/>
            <a:ext cx="71120" cy="282575"/>
          </a:xfrm>
          <a:custGeom>
            <a:avLst/>
            <a:gdLst/>
            <a:ahLst/>
            <a:cxnLst/>
            <a:rect l="l" t="t" r="r" b="b"/>
            <a:pathLst>
              <a:path w="71120" h="282575">
                <a:moveTo>
                  <a:pt x="0" y="282299"/>
                </a:moveTo>
                <a:lnTo>
                  <a:pt x="0" y="70574"/>
                </a:lnTo>
                <a:lnTo>
                  <a:pt x="70574" y="0"/>
                </a:lnTo>
                <a:lnTo>
                  <a:pt x="70574" y="211724"/>
                </a:lnTo>
                <a:lnTo>
                  <a:pt x="0" y="282299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450437" y="3352928"/>
            <a:ext cx="1752600" cy="71120"/>
          </a:xfrm>
          <a:custGeom>
            <a:avLst/>
            <a:gdLst/>
            <a:ahLst/>
            <a:cxnLst/>
            <a:rect l="l" t="t" r="r" b="b"/>
            <a:pathLst>
              <a:path w="1752600" h="71119">
                <a:moveTo>
                  <a:pt x="1681721" y="70574"/>
                </a:moveTo>
                <a:lnTo>
                  <a:pt x="0" y="70574"/>
                </a:lnTo>
                <a:lnTo>
                  <a:pt x="70574" y="0"/>
                </a:lnTo>
                <a:lnTo>
                  <a:pt x="1752296" y="0"/>
                </a:lnTo>
                <a:lnTo>
                  <a:pt x="1681721" y="70574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450436" y="3352928"/>
            <a:ext cx="1752600" cy="282575"/>
          </a:xfrm>
          <a:custGeom>
            <a:avLst/>
            <a:gdLst/>
            <a:ahLst/>
            <a:cxnLst/>
            <a:rect l="l" t="t" r="r" b="b"/>
            <a:pathLst>
              <a:path w="1752600" h="282575">
                <a:moveTo>
                  <a:pt x="0" y="70574"/>
                </a:moveTo>
                <a:lnTo>
                  <a:pt x="70574" y="0"/>
                </a:lnTo>
                <a:lnTo>
                  <a:pt x="1752296" y="0"/>
                </a:lnTo>
                <a:lnTo>
                  <a:pt x="1752296" y="211724"/>
                </a:lnTo>
                <a:lnTo>
                  <a:pt x="1681721" y="282299"/>
                </a:lnTo>
                <a:lnTo>
                  <a:pt x="0" y="282299"/>
                </a:lnTo>
                <a:lnTo>
                  <a:pt x="0" y="705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450436" y="3352928"/>
            <a:ext cx="1752600" cy="71120"/>
          </a:xfrm>
          <a:custGeom>
            <a:avLst/>
            <a:gdLst/>
            <a:ahLst/>
            <a:cxnLst/>
            <a:rect l="l" t="t" r="r" b="b"/>
            <a:pathLst>
              <a:path w="1752600" h="71119">
                <a:moveTo>
                  <a:pt x="0" y="70574"/>
                </a:moveTo>
                <a:lnTo>
                  <a:pt x="1681721" y="70574"/>
                </a:lnTo>
                <a:lnTo>
                  <a:pt x="17522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132158" y="342350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7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517137" y="3436478"/>
            <a:ext cx="169349" cy="171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88924" y="3423503"/>
            <a:ext cx="2713990" cy="212090"/>
          </a:xfrm>
          <a:custGeom>
            <a:avLst/>
            <a:gdLst/>
            <a:ahLst/>
            <a:cxnLst/>
            <a:rect l="l" t="t" r="r" b="b"/>
            <a:pathLst>
              <a:path w="2713990" h="212089">
                <a:moveTo>
                  <a:pt x="0" y="0"/>
                </a:moveTo>
                <a:lnTo>
                  <a:pt x="2713719" y="0"/>
                </a:lnTo>
                <a:lnTo>
                  <a:pt x="2713719" y="211724"/>
                </a:lnTo>
                <a:lnTo>
                  <a:pt x="0" y="211724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102643" y="3352928"/>
            <a:ext cx="71120" cy="282575"/>
          </a:xfrm>
          <a:custGeom>
            <a:avLst/>
            <a:gdLst/>
            <a:ahLst/>
            <a:cxnLst/>
            <a:rect l="l" t="t" r="r" b="b"/>
            <a:pathLst>
              <a:path w="71119" h="282575">
                <a:moveTo>
                  <a:pt x="0" y="282299"/>
                </a:moveTo>
                <a:lnTo>
                  <a:pt x="0" y="70574"/>
                </a:lnTo>
                <a:lnTo>
                  <a:pt x="70574" y="0"/>
                </a:lnTo>
                <a:lnTo>
                  <a:pt x="70574" y="211724"/>
                </a:lnTo>
                <a:lnTo>
                  <a:pt x="0" y="282299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8924" y="3352928"/>
            <a:ext cx="2784475" cy="71120"/>
          </a:xfrm>
          <a:custGeom>
            <a:avLst/>
            <a:gdLst/>
            <a:ahLst/>
            <a:cxnLst/>
            <a:rect l="l" t="t" r="r" b="b"/>
            <a:pathLst>
              <a:path w="2784475" h="71119">
                <a:moveTo>
                  <a:pt x="2713719" y="70574"/>
                </a:moveTo>
                <a:lnTo>
                  <a:pt x="0" y="70574"/>
                </a:lnTo>
                <a:lnTo>
                  <a:pt x="70574" y="0"/>
                </a:lnTo>
                <a:lnTo>
                  <a:pt x="2784294" y="0"/>
                </a:lnTo>
                <a:lnTo>
                  <a:pt x="2713719" y="70574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88924" y="3352928"/>
            <a:ext cx="2784475" cy="282575"/>
          </a:xfrm>
          <a:custGeom>
            <a:avLst/>
            <a:gdLst/>
            <a:ahLst/>
            <a:cxnLst/>
            <a:rect l="l" t="t" r="r" b="b"/>
            <a:pathLst>
              <a:path w="2784475" h="282575">
                <a:moveTo>
                  <a:pt x="0" y="70574"/>
                </a:moveTo>
                <a:lnTo>
                  <a:pt x="70574" y="0"/>
                </a:lnTo>
                <a:lnTo>
                  <a:pt x="2784294" y="0"/>
                </a:lnTo>
                <a:lnTo>
                  <a:pt x="2784294" y="211724"/>
                </a:lnTo>
                <a:lnTo>
                  <a:pt x="2713719" y="282299"/>
                </a:lnTo>
                <a:lnTo>
                  <a:pt x="0" y="282299"/>
                </a:lnTo>
                <a:lnTo>
                  <a:pt x="0" y="705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88924" y="3352928"/>
            <a:ext cx="2784475" cy="71120"/>
          </a:xfrm>
          <a:custGeom>
            <a:avLst/>
            <a:gdLst/>
            <a:ahLst/>
            <a:cxnLst/>
            <a:rect l="l" t="t" r="r" b="b"/>
            <a:pathLst>
              <a:path w="2784475" h="71119">
                <a:moveTo>
                  <a:pt x="0" y="70574"/>
                </a:moveTo>
                <a:lnTo>
                  <a:pt x="2713719" y="70574"/>
                </a:lnTo>
                <a:lnTo>
                  <a:pt x="278429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102643" y="342350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7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429491" y="3137003"/>
            <a:ext cx="542923" cy="257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461681" y="2906394"/>
            <a:ext cx="583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input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6171127" y="339069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7188013" y="366256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28"/>
          <p:cNvSpPr/>
          <p:nvPr/>
        </p:nvSpPr>
        <p:spPr>
          <a:xfrm>
            <a:off x="3346368" y="3494078"/>
            <a:ext cx="436880" cy="8890"/>
          </a:xfrm>
          <a:custGeom>
            <a:avLst/>
            <a:gdLst/>
            <a:ahLst/>
            <a:cxnLst/>
            <a:rect l="l" t="t" r="r" b="b"/>
            <a:pathLst>
              <a:path w="436879" h="8889">
                <a:moveTo>
                  <a:pt x="0" y="0"/>
                </a:moveTo>
                <a:lnTo>
                  <a:pt x="436399" y="8614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767554" y="3441218"/>
            <a:ext cx="159149" cy="122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394488" y="3485403"/>
            <a:ext cx="443230" cy="6350"/>
          </a:xfrm>
          <a:custGeom>
            <a:avLst/>
            <a:gdLst/>
            <a:ahLst/>
            <a:cxnLst/>
            <a:rect l="l" t="t" r="r" b="b"/>
            <a:pathLst>
              <a:path w="443229" h="6350">
                <a:moveTo>
                  <a:pt x="0" y="0"/>
                </a:moveTo>
                <a:lnTo>
                  <a:pt x="442974" y="6272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5822500" y="3430195"/>
            <a:ext cx="158899" cy="1229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1473025" y="3662561"/>
            <a:ext cx="53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3072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73437" y="339069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611560" y="764704"/>
            <a:ext cx="4593590" cy="57404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Connected</a:t>
            </a:r>
            <a:r>
              <a:rPr kumimoji="0" lang="sk-SK" sz="3600" b="0" i="0" u="none" strike="noStrike" kern="1200" cap="none" spc="-8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824248" y="1974863"/>
            <a:ext cx="5045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32x32x3 image </a:t>
            </a:r>
            <a:r>
              <a:rPr sz="2400" dirty="0">
                <a:latin typeface="Arial"/>
                <a:cs typeface="Arial"/>
              </a:rPr>
              <a:t>-&gt; stretch </a:t>
            </a:r>
            <a:r>
              <a:rPr sz="2400" spc="-5" dirty="0">
                <a:latin typeface="Arial"/>
                <a:cs typeface="Arial"/>
              </a:rPr>
              <a:t>to 3072 </a:t>
            </a:r>
            <a:r>
              <a:rPr sz="2400" dirty="0">
                <a:latin typeface="Arial"/>
                <a:cs typeface="Arial"/>
              </a:rPr>
              <a:t>x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4189503" y="3534260"/>
            <a:ext cx="102933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 </a:t>
            </a:r>
            <a:r>
              <a:rPr sz="1800" dirty="0">
                <a:latin typeface="Arial"/>
                <a:cs typeface="Arial"/>
              </a:rPr>
              <a:t>x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3072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weights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6728814" y="2906394"/>
            <a:ext cx="1092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activation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6450437" y="3423503"/>
            <a:ext cx="1682114" cy="212090"/>
          </a:xfrm>
          <a:custGeom>
            <a:avLst/>
            <a:gdLst/>
            <a:ahLst/>
            <a:cxnLst/>
            <a:rect l="l" t="t" r="r" b="b"/>
            <a:pathLst>
              <a:path w="1682115" h="212089">
                <a:moveTo>
                  <a:pt x="0" y="0"/>
                </a:moveTo>
                <a:lnTo>
                  <a:pt x="1681721" y="0"/>
                </a:lnTo>
                <a:lnTo>
                  <a:pt x="1681721" y="211724"/>
                </a:lnTo>
                <a:lnTo>
                  <a:pt x="0" y="2117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8132158" y="3352928"/>
            <a:ext cx="71120" cy="282575"/>
          </a:xfrm>
          <a:custGeom>
            <a:avLst/>
            <a:gdLst/>
            <a:ahLst/>
            <a:cxnLst/>
            <a:rect l="l" t="t" r="r" b="b"/>
            <a:pathLst>
              <a:path w="71120" h="282575">
                <a:moveTo>
                  <a:pt x="0" y="282299"/>
                </a:moveTo>
                <a:lnTo>
                  <a:pt x="0" y="70574"/>
                </a:lnTo>
                <a:lnTo>
                  <a:pt x="70574" y="0"/>
                </a:lnTo>
                <a:lnTo>
                  <a:pt x="70574" y="211724"/>
                </a:lnTo>
                <a:lnTo>
                  <a:pt x="0" y="282299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450437" y="3352928"/>
            <a:ext cx="1752600" cy="71120"/>
          </a:xfrm>
          <a:custGeom>
            <a:avLst/>
            <a:gdLst/>
            <a:ahLst/>
            <a:cxnLst/>
            <a:rect l="l" t="t" r="r" b="b"/>
            <a:pathLst>
              <a:path w="1752600" h="71119">
                <a:moveTo>
                  <a:pt x="1681721" y="70574"/>
                </a:moveTo>
                <a:lnTo>
                  <a:pt x="0" y="70574"/>
                </a:lnTo>
                <a:lnTo>
                  <a:pt x="70574" y="0"/>
                </a:lnTo>
                <a:lnTo>
                  <a:pt x="1752296" y="0"/>
                </a:lnTo>
                <a:lnTo>
                  <a:pt x="1681721" y="70574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450436" y="3352928"/>
            <a:ext cx="1752600" cy="282575"/>
          </a:xfrm>
          <a:custGeom>
            <a:avLst/>
            <a:gdLst/>
            <a:ahLst/>
            <a:cxnLst/>
            <a:rect l="l" t="t" r="r" b="b"/>
            <a:pathLst>
              <a:path w="1752600" h="282575">
                <a:moveTo>
                  <a:pt x="0" y="70574"/>
                </a:moveTo>
                <a:lnTo>
                  <a:pt x="70574" y="0"/>
                </a:lnTo>
                <a:lnTo>
                  <a:pt x="1752296" y="0"/>
                </a:lnTo>
                <a:lnTo>
                  <a:pt x="1752296" y="211724"/>
                </a:lnTo>
                <a:lnTo>
                  <a:pt x="1681721" y="282299"/>
                </a:lnTo>
                <a:lnTo>
                  <a:pt x="0" y="282299"/>
                </a:lnTo>
                <a:lnTo>
                  <a:pt x="0" y="705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450436" y="3352928"/>
            <a:ext cx="1752600" cy="71120"/>
          </a:xfrm>
          <a:custGeom>
            <a:avLst/>
            <a:gdLst/>
            <a:ahLst/>
            <a:cxnLst/>
            <a:rect l="l" t="t" r="r" b="b"/>
            <a:pathLst>
              <a:path w="1752600" h="71119">
                <a:moveTo>
                  <a:pt x="0" y="70574"/>
                </a:moveTo>
                <a:lnTo>
                  <a:pt x="1681721" y="70574"/>
                </a:lnTo>
                <a:lnTo>
                  <a:pt x="17522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132158" y="342350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7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517137" y="3436478"/>
            <a:ext cx="169349" cy="171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88924" y="3423503"/>
            <a:ext cx="2713990" cy="212090"/>
          </a:xfrm>
          <a:custGeom>
            <a:avLst/>
            <a:gdLst/>
            <a:ahLst/>
            <a:cxnLst/>
            <a:rect l="l" t="t" r="r" b="b"/>
            <a:pathLst>
              <a:path w="2713990" h="212089">
                <a:moveTo>
                  <a:pt x="0" y="0"/>
                </a:moveTo>
                <a:lnTo>
                  <a:pt x="2713719" y="0"/>
                </a:lnTo>
                <a:lnTo>
                  <a:pt x="2713719" y="211724"/>
                </a:lnTo>
                <a:lnTo>
                  <a:pt x="0" y="211724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102643" y="3352928"/>
            <a:ext cx="71120" cy="282575"/>
          </a:xfrm>
          <a:custGeom>
            <a:avLst/>
            <a:gdLst/>
            <a:ahLst/>
            <a:cxnLst/>
            <a:rect l="l" t="t" r="r" b="b"/>
            <a:pathLst>
              <a:path w="71119" h="282575">
                <a:moveTo>
                  <a:pt x="0" y="282299"/>
                </a:moveTo>
                <a:lnTo>
                  <a:pt x="0" y="70574"/>
                </a:lnTo>
                <a:lnTo>
                  <a:pt x="70574" y="0"/>
                </a:lnTo>
                <a:lnTo>
                  <a:pt x="70574" y="211724"/>
                </a:lnTo>
                <a:lnTo>
                  <a:pt x="0" y="282299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8924" y="3352928"/>
            <a:ext cx="2784475" cy="71120"/>
          </a:xfrm>
          <a:custGeom>
            <a:avLst/>
            <a:gdLst/>
            <a:ahLst/>
            <a:cxnLst/>
            <a:rect l="l" t="t" r="r" b="b"/>
            <a:pathLst>
              <a:path w="2784475" h="71119">
                <a:moveTo>
                  <a:pt x="2713719" y="70574"/>
                </a:moveTo>
                <a:lnTo>
                  <a:pt x="0" y="70574"/>
                </a:lnTo>
                <a:lnTo>
                  <a:pt x="70574" y="0"/>
                </a:lnTo>
                <a:lnTo>
                  <a:pt x="2784294" y="0"/>
                </a:lnTo>
                <a:lnTo>
                  <a:pt x="2713719" y="70574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88924" y="3352928"/>
            <a:ext cx="2784475" cy="282575"/>
          </a:xfrm>
          <a:custGeom>
            <a:avLst/>
            <a:gdLst/>
            <a:ahLst/>
            <a:cxnLst/>
            <a:rect l="l" t="t" r="r" b="b"/>
            <a:pathLst>
              <a:path w="2784475" h="282575">
                <a:moveTo>
                  <a:pt x="0" y="70574"/>
                </a:moveTo>
                <a:lnTo>
                  <a:pt x="70574" y="0"/>
                </a:lnTo>
                <a:lnTo>
                  <a:pt x="2784294" y="0"/>
                </a:lnTo>
                <a:lnTo>
                  <a:pt x="2784294" y="211724"/>
                </a:lnTo>
                <a:lnTo>
                  <a:pt x="2713719" y="282299"/>
                </a:lnTo>
                <a:lnTo>
                  <a:pt x="0" y="282299"/>
                </a:lnTo>
                <a:lnTo>
                  <a:pt x="0" y="705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88924" y="3352928"/>
            <a:ext cx="2784475" cy="71120"/>
          </a:xfrm>
          <a:custGeom>
            <a:avLst/>
            <a:gdLst/>
            <a:ahLst/>
            <a:cxnLst/>
            <a:rect l="l" t="t" r="r" b="b"/>
            <a:pathLst>
              <a:path w="2784475" h="71119">
                <a:moveTo>
                  <a:pt x="0" y="70574"/>
                </a:moveTo>
                <a:lnTo>
                  <a:pt x="2713719" y="70574"/>
                </a:lnTo>
                <a:lnTo>
                  <a:pt x="278429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102643" y="342350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7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429491" y="3137003"/>
            <a:ext cx="542923" cy="257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461681" y="2906394"/>
            <a:ext cx="583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input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5914590" y="4158216"/>
            <a:ext cx="2671445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number: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65"/>
              </a:spcBef>
            </a:pPr>
            <a:r>
              <a:rPr sz="1400" spc="-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result </a:t>
            </a:r>
            <a:r>
              <a:rPr sz="1400" spc="-5" dirty="0">
                <a:latin typeface="Arial"/>
                <a:cs typeface="Arial"/>
              </a:rPr>
              <a:t>of taking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dot product  between </a:t>
            </a:r>
            <a:r>
              <a:rPr sz="1400" dirty="0">
                <a:latin typeface="Arial"/>
                <a:cs typeface="Arial"/>
              </a:rPr>
              <a:t>a row </a:t>
            </a:r>
            <a:r>
              <a:rPr sz="1400" spc="-5" dirty="0">
                <a:latin typeface="Arial"/>
                <a:cs typeface="Arial"/>
              </a:rPr>
              <a:t>of </a:t>
            </a:r>
            <a:r>
              <a:rPr sz="1400" dirty="0">
                <a:latin typeface="Arial"/>
                <a:cs typeface="Arial"/>
              </a:rPr>
              <a:t>W </a:t>
            </a:r>
            <a:r>
              <a:rPr sz="1400" spc="-5" dirty="0">
                <a:latin typeface="Arial"/>
                <a:cs typeface="Arial"/>
              </a:rPr>
              <a:t>and the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input  </a:t>
            </a:r>
            <a:r>
              <a:rPr sz="1400" dirty="0">
                <a:latin typeface="Arial"/>
                <a:cs typeface="Arial"/>
              </a:rPr>
              <a:t>(a </a:t>
            </a:r>
            <a:r>
              <a:rPr sz="1400" spc="-5" dirty="0">
                <a:latin typeface="Arial"/>
                <a:cs typeface="Arial"/>
              </a:rPr>
              <a:t>3072-dimensional dot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product)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6171127" y="339069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7188013" y="366256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6174012" y="3816077"/>
            <a:ext cx="245110" cy="317500"/>
          </a:xfrm>
          <a:custGeom>
            <a:avLst/>
            <a:gdLst/>
            <a:ahLst/>
            <a:cxnLst/>
            <a:rect l="l" t="t" r="r" b="b"/>
            <a:pathLst>
              <a:path w="245110" h="317500">
                <a:moveTo>
                  <a:pt x="0" y="317024"/>
                </a:moveTo>
                <a:lnTo>
                  <a:pt x="244974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367349" y="3699165"/>
            <a:ext cx="145199" cy="1600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346368" y="3494078"/>
            <a:ext cx="436880" cy="8890"/>
          </a:xfrm>
          <a:custGeom>
            <a:avLst/>
            <a:gdLst/>
            <a:ahLst/>
            <a:cxnLst/>
            <a:rect l="l" t="t" r="r" b="b"/>
            <a:pathLst>
              <a:path w="436879" h="8889">
                <a:moveTo>
                  <a:pt x="0" y="0"/>
                </a:moveTo>
                <a:lnTo>
                  <a:pt x="436399" y="8614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767554" y="3441218"/>
            <a:ext cx="159149" cy="122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394488" y="3485403"/>
            <a:ext cx="443230" cy="6350"/>
          </a:xfrm>
          <a:custGeom>
            <a:avLst/>
            <a:gdLst/>
            <a:ahLst/>
            <a:cxnLst/>
            <a:rect l="l" t="t" r="r" b="b"/>
            <a:pathLst>
              <a:path w="443229" h="6350">
                <a:moveTo>
                  <a:pt x="0" y="0"/>
                </a:moveTo>
                <a:lnTo>
                  <a:pt x="442974" y="6272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5822500" y="3430195"/>
            <a:ext cx="158899" cy="1229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6447" y="3201995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80"/>
                </a:lnTo>
                <a:lnTo>
                  <a:pt x="0" y="2014680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279619" y="2458769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907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58"/>
                </a:lnTo>
                <a:lnTo>
                  <a:pt x="0" y="2757907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066447" y="2458769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066447" y="2458769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58"/>
                </a:lnTo>
                <a:lnTo>
                  <a:pt x="213172" y="2757906"/>
                </a:lnTo>
                <a:lnTo>
                  <a:pt x="0" y="2757906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066447" y="2458769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279619" y="3201995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8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5"/>
          <p:cNvSpPr txBox="1">
            <a:spLocks/>
          </p:cNvSpPr>
          <p:nvPr/>
        </p:nvSpPr>
        <p:spPr>
          <a:xfrm>
            <a:off x="611560" y="1791930"/>
            <a:ext cx="7912734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indent="-274320">
              <a:spcBef>
                <a:spcPts val="100"/>
              </a:spcBef>
              <a:buClr>
                <a:schemeClr val="accent3"/>
              </a:buClr>
              <a:buSzPct val="95000"/>
            </a:pPr>
            <a:r>
              <a:rPr kumimoji="0" lang="en-US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32x32x</a:t>
            </a:r>
            <a:r>
              <a:rPr kumimoji="0" lang="en-US" sz="2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</a:t>
            </a:r>
            <a:r>
              <a:rPr kumimoji="0" lang="en-US" sz="26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image</a:t>
            </a:r>
            <a:r>
              <a:rPr kumimoji="0" lang="sk-SK" sz="2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sk-SK" sz="2400" dirty="0" smtClean="0">
                <a:latin typeface="+mj-lt"/>
                <a:cs typeface="Arial"/>
              </a:rPr>
              <a:t>-&gt; </a:t>
            </a:r>
            <a:r>
              <a:rPr lang="sk-SK" sz="2400" spc="-5" dirty="0" smtClean="0">
                <a:latin typeface="+mj-lt"/>
                <a:cs typeface="Arial"/>
              </a:rPr>
              <a:t>preserve </a:t>
            </a:r>
            <a:r>
              <a:rPr lang="sk-SK" sz="2400" dirty="0" smtClean="0">
                <a:latin typeface="+mj-lt"/>
                <a:cs typeface="Arial"/>
              </a:rPr>
              <a:t>spatial</a:t>
            </a:r>
            <a:r>
              <a:rPr lang="sk-SK" sz="2400" spc="-95" dirty="0" smtClean="0">
                <a:latin typeface="+mj-lt"/>
                <a:cs typeface="Arial"/>
              </a:rPr>
              <a:t> </a:t>
            </a:r>
            <a:r>
              <a:rPr lang="sk-SK" sz="2400" dirty="0" smtClean="0">
                <a:latin typeface="+mj-lt"/>
                <a:cs typeface="Arial"/>
              </a:rPr>
              <a:t>structure</a:t>
            </a:r>
            <a:endParaRPr kumimoji="0" lang="en-US" sz="2600" b="0" i="0" u="none" strike="noStrike" kern="1200" cap="none" spc="-5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7" name="object 25"/>
          <p:cNvSpPr txBox="1"/>
          <p:nvPr/>
        </p:nvSpPr>
        <p:spPr>
          <a:xfrm>
            <a:off x="1081482" y="5235927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8"/>
          <p:cNvSpPr txBox="1">
            <a:spLocks noGrp="1"/>
          </p:cNvSpPr>
          <p:nvPr>
            <p:ph type="title"/>
          </p:nvPr>
        </p:nvSpPr>
        <p:spPr>
          <a:xfrm>
            <a:off x="1079624" y="622712"/>
            <a:ext cx="370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Convolution</a:t>
            </a:r>
            <a:r>
              <a:rPr sz="3600" spc="-90" dirty="0"/>
              <a:t> </a:t>
            </a:r>
            <a:r>
              <a:rPr sz="3600" spc="-5" dirty="0"/>
              <a:t>Layer</a:t>
            </a:r>
            <a:endParaRPr sz="3600" dirty="0"/>
          </a:p>
        </p:txBody>
      </p:sp>
      <p:sp>
        <p:nvSpPr>
          <p:cNvPr id="31" name="object 24"/>
          <p:cNvSpPr txBox="1"/>
          <p:nvPr/>
        </p:nvSpPr>
        <p:spPr>
          <a:xfrm>
            <a:off x="1675898" y="4844298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2" name="object 24"/>
          <p:cNvSpPr txBox="1"/>
          <p:nvPr/>
        </p:nvSpPr>
        <p:spPr>
          <a:xfrm>
            <a:off x="2059717" y="3501008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3" name="object 12"/>
          <p:cNvSpPr txBox="1"/>
          <p:nvPr/>
        </p:nvSpPr>
        <p:spPr>
          <a:xfrm>
            <a:off x="2051720" y="4797152"/>
            <a:ext cx="559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width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4" name="object 13"/>
          <p:cNvSpPr txBox="1"/>
          <p:nvPr/>
        </p:nvSpPr>
        <p:spPr>
          <a:xfrm>
            <a:off x="2392581" y="3497605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height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5" name="object 14"/>
          <p:cNvSpPr txBox="1"/>
          <p:nvPr/>
        </p:nvSpPr>
        <p:spPr>
          <a:xfrm>
            <a:off x="1259632" y="5382519"/>
            <a:ext cx="597535" cy="350737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depth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8" name="object 8"/>
          <p:cNvSpPr txBox="1">
            <a:spLocks noGrp="1"/>
          </p:cNvSpPr>
          <p:nvPr>
            <p:ph type="title"/>
          </p:nvPr>
        </p:nvSpPr>
        <p:spPr>
          <a:xfrm>
            <a:off x="1079624" y="622712"/>
            <a:ext cx="370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Convolution</a:t>
            </a:r>
            <a:r>
              <a:rPr sz="3600" spc="-90" dirty="0"/>
              <a:t> </a:t>
            </a:r>
            <a:r>
              <a:rPr sz="3600" spc="-5" dirty="0"/>
              <a:t>Layer</a:t>
            </a:r>
            <a:endParaRPr sz="3600" dirty="0"/>
          </a:p>
        </p:txBody>
      </p:sp>
      <p:sp>
        <p:nvSpPr>
          <p:cNvPr id="29" name="object 2"/>
          <p:cNvSpPr/>
          <p:nvPr/>
        </p:nvSpPr>
        <p:spPr>
          <a:xfrm>
            <a:off x="1005921" y="3383009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80"/>
                </a:lnTo>
                <a:lnTo>
                  <a:pt x="0" y="2014680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"/>
          <p:cNvSpPr/>
          <p:nvPr/>
        </p:nvSpPr>
        <p:spPr>
          <a:xfrm>
            <a:off x="1219093" y="2639783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907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58"/>
                </a:lnTo>
                <a:lnTo>
                  <a:pt x="0" y="2757907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4"/>
          <p:cNvSpPr/>
          <p:nvPr/>
        </p:nvSpPr>
        <p:spPr>
          <a:xfrm>
            <a:off x="1005921" y="2639783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5"/>
          <p:cNvSpPr/>
          <p:nvPr/>
        </p:nvSpPr>
        <p:spPr>
          <a:xfrm>
            <a:off x="1005921" y="2639783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58"/>
                </a:lnTo>
                <a:lnTo>
                  <a:pt x="213172" y="2757906"/>
                </a:lnTo>
                <a:lnTo>
                  <a:pt x="0" y="2757906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6"/>
          <p:cNvSpPr/>
          <p:nvPr/>
        </p:nvSpPr>
        <p:spPr>
          <a:xfrm>
            <a:off x="1005921" y="2639783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7"/>
          <p:cNvSpPr/>
          <p:nvPr/>
        </p:nvSpPr>
        <p:spPr>
          <a:xfrm>
            <a:off x="1219093" y="3383009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8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9"/>
          <p:cNvSpPr/>
          <p:nvPr/>
        </p:nvSpPr>
        <p:spPr>
          <a:xfrm>
            <a:off x="4085365" y="3669454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599" y="0"/>
                </a:lnTo>
                <a:lnTo>
                  <a:pt x="131599" y="663213"/>
                </a:lnTo>
                <a:lnTo>
                  <a:pt x="0" y="663213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0"/>
          <p:cNvSpPr/>
          <p:nvPr/>
        </p:nvSpPr>
        <p:spPr>
          <a:xfrm>
            <a:off x="4216965" y="3518756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29" h="814069">
                <a:moveTo>
                  <a:pt x="0" y="813910"/>
                </a:moveTo>
                <a:lnTo>
                  <a:pt x="0" y="150697"/>
                </a:lnTo>
                <a:lnTo>
                  <a:pt x="150699" y="0"/>
                </a:lnTo>
                <a:lnTo>
                  <a:pt x="150699" y="663211"/>
                </a:lnTo>
                <a:lnTo>
                  <a:pt x="0" y="813910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1"/>
          <p:cNvSpPr/>
          <p:nvPr/>
        </p:nvSpPr>
        <p:spPr>
          <a:xfrm>
            <a:off x="4085365" y="3518756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599" y="150697"/>
                </a:moveTo>
                <a:lnTo>
                  <a:pt x="0" y="150697"/>
                </a:lnTo>
                <a:lnTo>
                  <a:pt x="150699" y="0"/>
                </a:lnTo>
                <a:lnTo>
                  <a:pt x="282299" y="0"/>
                </a:lnTo>
                <a:lnTo>
                  <a:pt x="131599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2"/>
          <p:cNvSpPr/>
          <p:nvPr/>
        </p:nvSpPr>
        <p:spPr>
          <a:xfrm>
            <a:off x="4085365" y="3518756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9" y="0"/>
                </a:lnTo>
                <a:lnTo>
                  <a:pt x="282299" y="0"/>
                </a:lnTo>
                <a:lnTo>
                  <a:pt x="282299" y="663211"/>
                </a:lnTo>
                <a:lnTo>
                  <a:pt x="131599" y="813910"/>
                </a:lnTo>
                <a:lnTo>
                  <a:pt x="0" y="813910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3"/>
          <p:cNvSpPr/>
          <p:nvPr/>
        </p:nvSpPr>
        <p:spPr>
          <a:xfrm>
            <a:off x="4085365" y="3518756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599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4"/>
          <p:cNvSpPr/>
          <p:nvPr/>
        </p:nvSpPr>
        <p:spPr>
          <a:xfrm>
            <a:off x="4216965" y="3669453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13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5"/>
          <p:cNvSpPr txBox="1">
            <a:spLocks/>
          </p:cNvSpPr>
          <p:nvPr/>
        </p:nvSpPr>
        <p:spPr>
          <a:xfrm>
            <a:off x="979746" y="2204864"/>
            <a:ext cx="5464462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32x32x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3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image</a:t>
            </a:r>
            <a:r>
              <a:rPr kumimoji="0" lang="en-US" sz="2000" b="0" i="0" u="none" strike="noStrike" kern="1200" cap="none" spc="-5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sz="2000" spc="-5" baseline="0" dirty="0" smtClean="0">
              <a:latin typeface="Arial" pitchFamily="34" charset="0"/>
              <a:cs typeface="Arial" pitchFamily="34" charset="0"/>
            </a:endParaRPr>
          </a:p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sz="2000" spc="-5" dirty="0" smtClean="0">
                <a:latin typeface="Arial" pitchFamily="34" charset="0"/>
                <a:cs typeface="Arial" pitchFamily="34" charset="0"/>
              </a:rPr>
              <a:t>				</a:t>
            </a:r>
          </a:p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	5x5x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3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filter</a:t>
            </a:r>
          </a:p>
        </p:txBody>
      </p:sp>
      <p:sp>
        <p:nvSpPr>
          <p:cNvPr id="50" name="object 24"/>
          <p:cNvSpPr txBox="1"/>
          <p:nvPr/>
        </p:nvSpPr>
        <p:spPr>
          <a:xfrm>
            <a:off x="1615372" y="5025312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1" name="object 25"/>
          <p:cNvSpPr txBox="1"/>
          <p:nvPr/>
        </p:nvSpPr>
        <p:spPr>
          <a:xfrm>
            <a:off x="1020956" y="5416941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39952" y="4581128"/>
            <a:ext cx="3744416" cy="9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580"/>
              </a:spcBef>
              <a:buClr>
                <a:schemeClr val="accent3"/>
              </a:buClr>
              <a:buSzPct val="95000"/>
              <a:defRPr/>
            </a:pPr>
            <a:r>
              <a:rPr lang="en-US" b="1" spc="-5" dirty="0" smtClean="0">
                <a:latin typeface="Arial" pitchFamily="34" charset="0"/>
                <a:cs typeface="Arial" pitchFamily="34" charset="0"/>
              </a:rPr>
              <a:t>Convolve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the filter with the</a:t>
            </a:r>
            <a:r>
              <a:rPr lang="en-US" spc="-7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image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R="5080" lvl="0">
              <a:lnSpc>
                <a:spcPct val="100699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pc="-5" dirty="0" smtClean="0">
                <a:latin typeface="Arial" pitchFamily="34" charset="0"/>
                <a:cs typeface="Arial" pitchFamily="34" charset="0"/>
              </a:rPr>
              <a:t>i.e.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“slide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over the image</a:t>
            </a:r>
            <a:r>
              <a:rPr lang="en-US" spc="-9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spatially,  computing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dot</a:t>
            </a:r>
            <a:r>
              <a:rPr lang="en-US" spc="-2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products”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bject 24"/>
          <p:cNvSpPr txBox="1"/>
          <p:nvPr/>
        </p:nvSpPr>
        <p:spPr>
          <a:xfrm>
            <a:off x="1987709" y="3573016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8" name="object 8"/>
          <p:cNvSpPr txBox="1">
            <a:spLocks noGrp="1"/>
          </p:cNvSpPr>
          <p:nvPr>
            <p:ph type="title"/>
          </p:nvPr>
        </p:nvSpPr>
        <p:spPr>
          <a:xfrm>
            <a:off x="1079624" y="622712"/>
            <a:ext cx="370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Convolution</a:t>
            </a:r>
            <a:r>
              <a:rPr sz="3600" spc="-90" dirty="0"/>
              <a:t> </a:t>
            </a:r>
            <a:r>
              <a:rPr sz="3600" spc="-5" dirty="0"/>
              <a:t>Layer</a:t>
            </a:r>
            <a:endParaRPr sz="3600" dirty="0"/>
          </a:p>
        </p:txBody>
      </p:sp>
      <p:sp>
        <p:nvSpPr>
          <p:cNvPr id="29" name="object 2"/>
          <p:cNvSpPr/>
          <p:nvPr/>
        </p:nvSpPr>
        <p:spPr>
          <a:xfrm>
            <a:off x="1005921" y="3383009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80"/>
                </a:lnTo>
                <a:lnTo>
                  <a:pt x="0" y="2014680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"/>
          <p:cNvSpPr/>
          <p:nvPr/>
        </p:nvSpPr>
        <p:spPr>
          <a:xfrm>
            <a:off x="1219093" y="2639783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907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58"/>
                </a:lnTo>
                <a:lnTo>
                  <a:pt x="0" y="2757907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4"/>
          <p:cNvSpPr/>
          <p:nvPr/>
        </p:nvSpPr>
        <p:spPr>
          <a:xfrm>
            <a:off x="1005921" y="2639783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5"/>
          <p:cNvSpPr/>
          <p:nvPr/>
        </p:nvSpPr>
        <p:spPr>
          <a:xfrm>
            <a:off x="1005921" y="2639783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58"/>
                </a:lnTo>
                <a:lnTo>
                  <a:pt x="213172" y="2757906"/>
                </a:lnTo>
                <a:lnTo>
                  <a:pt x="0" y="2757906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6"/>
          <p:cNvSpPr/>
          <p:nvPr/>
        </p:nvSpPr>
        <p:spPr>
          <a:xfrm>
            <a:off x="1005921" y="2639783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7"/>
          <p:cNvSpPr/>
          <p:nvPr/>
        </p:nvSpPr>
        <p:spPr>
          <a:xfrm>
            <a:off x="1219093" y="3383009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8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9"/>
          <p:cNvSpPr/>
          <p:nvPr/>
        </p:nvSpPr>
        <p:spPr>
          <a:xfrm>
            <a:off x="4085365" y="3669454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599" y="0"/>
                </a:lnTo>
                <a:lnTo>
                  <a:pt x="131599" y="663213"/>
                </a:lnTo>
                <a:lnTo>
                  <a:pt x="0" y="663213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0"/>
          <p:cNvSpPr/>
          <p:nvPr/>
        </p:nvSpPr>
        <p:spPr>
          <a:xfrm>
            <a:off x="4216965" y="3518756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29" h="814069">
                <a:moveTo>
                  <a:pt x="0" y="813910"/>
                </a:moveTo>
                <a:lnTo>
                  <a:pt x="0" y="150697"/>
                </a:lnTo>
                <a:lnTo>
                  <a:pt x="150699" y="0"/>
                </a:lnTo>
                <a:lnTo>
                  <a:pt x="150699" y="663211"/>
                </a:lnTo>
                <a:lnTo>
                  <a:pt x="0" y="813910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1"/>
          <p:cNvSpPr/>
          <p:nvPr/>
        </p:nvSpPr>
        <p:spPr>
          <a:xfrm>
            <a:off x="4085365" y="3518756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599" y="150697"/>
                </a:moveTo>
                <a:lnTo>
                  <a:pt x="0" y="150697"/>
                </a:lnTo>
                <a:lnTo>
                  <a:pt x="150699" y="0"/>
                </a:lnTo>
                <a:lnTo>
                  <a:pt x="282299" y="0"/>
                </a:lnTo>
                <a:lnTo>
                  <a:pt x="131599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2"/>
          <p:cNvSpPr/>
          <p:nvPr/>
        </p:nvSpPr>
        <p:spPr>
          <a:xfrm>
            <a:off x="4085365" y="3518756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9" y="0"/>
                </a:lnTo>
                <a:lnTo>
                  <a:pt x="282299" y="0"/>
                </a:lnTo>
                <a:lnTo>
                  <a:pt x="282299" y="663211"/>
                </a:lnTo>
                <a:lnTo>
                  <a:pt x="131599" y="813910"/>
                </a:lnTo>
                <a:lnTo>
                  <a:pt x="0" y="813910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3"/>
          <p:cNvSpPr/>
          <p:nvPr/>
        </p:nvSpPr>
        <p:spPr>
          <a:xfrm>
            <a:off x="4085365" y="3518756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599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4"/>
          <p:cNvSpPr/>
          <p:nvPr/>
        </p:nvSpPr>
        <p:spPr>
          <a:xfrm>
            <a:off x="4216965" y="3669453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13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5"/>
          <p:cNvSpPr txBox="1">
            <a:spLocks/>
          </p:cNvSpPr>
          <p:nvPr/>
        </p:nvSpPr>
        <p:spPr>
          <a:xfrm>
            <a:off x="979746" y="2204864"/>
            <a:ext cx="5464462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32x32x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image</a:t>
            </a:r>
            <a:r>
              <a:rPr kumimoji="0" lang="en-US" sz="2000" b="0" i="0" u="none" strike="noStrike" kern="1200" cap="none" spc="-5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sz="2000" spc="-5" baseline="0" dirty="0" smtClean="0">
              <a:latin typeface="Arial" pitchFamily="34" charset="0"/>
              <a:cs typeface="Arial" pitchFamily="34" charset="0"/>
            </a:endParaRPr>
          </a:p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sz="2000" spc="-5" dirty="0" smtClean="0">
                <a:latin typeface="Arial" pitchFamily="34" charset="0"/>
                <a:cs typeface="Arial" pitchFamily="34" charset="0"/>
              </a:rPr>
              <a:t>				</a:t>
            </a:r>
          </a:p>
          <a:p>
            <a:pPr marL="127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	5x5x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filter</a:t>
            </a:r>
          </a:p>
        </p:txBody>
      </p:sp>
      <p:sp>
        <p:nvSpPr>
          <p:cNvPr id="43" name="object 16"/>
          <p:cNvSpPr txBox="1"/>
          <p:nvPr/>
        </p:nvSpPr>
        <p:spPr>
          <a:xfrm>
            <a:off x="4976013" y="1553904"/>
            <a:ext cx="28905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Filters always extend the full  depth of the input</a:t>
            </a:r>
            <a:r>
              <a:rPr sz="18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volume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4" name="object 17"/>
          <p:cNvSpPr/>
          <p:nvPr/>
        </p:nvSpPr>
        <p:spPr>
          <a:xfrm>
            <a:off x="4716016" y="2313209"/>
            <a:ext cx="791368" cy="755751"/>
          </a:xfrm>
          <a:custGeom>
            <a:avLst/>
            <a:gdLst/>
            <a:ahLst/>
            <a:cxnLst/>
            <a:rect l="l" t="t" r="r" b="b"/>
            <a:pathLst>
              <a:path w="547370" h="488315">
                <a:moveTo>
                  <a:pt x="547148" y="0"/>
                </a:moveTo>
                <a:lnTo>
                  <a:pt x="0" y="487864"/>
                </a:lnTo>
              </a:path>
            </a:pathLst>
          </a:custGeom>
          <a:ln w="15875">
            <a:solidFill>
              <a:srgbClr val="0000FF"/>
            </a:solidFill>
            <a:tailEnd type="triangle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0"/>
          <p:cNvSpPr/>
          <p:nvPr/>
        </p:nvSpPr>
        <p:spPr>
          <a:xfrm>
            <a:off x="2095147" y="1942122"/>
            <a:ext cx="2527300" cy="223520"/>
          </a:xfrm>
          <a:custGeom>
            <a:avLst/>
            <a:gdLst/>
            <a:ahLst/>
            <a:cxnLst/>
            <a:rect l="l" t="t" r="r" b="b"/>
            <a:pathLst>
              <a:path w="2527300" h="223519">
                <a:moveTo>
                  <a:pt x="2526967" y="0"/>
                </a:moveTo>
                <a:lnTo>
                  <a:pt x="0" y="223269"/>
                </a:lnTo>
              </a:path>
            </a:pathLst>
          </a:custGeom>
          <a:ln w="15875">
            <a:solidFill>
              <a:srgbClr val="0000FF"/>
            </a:solidFill>
            <a:tailEnd type="triangle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4"/>
          <p:cNvSpPr txBox="1"/>
          <p:nvPr/>
        </p:nvSpPr>
        <p:spPr>
          <a:xfrm>
            <a:off x="1615372" y="5025312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1" name="object 25"/>
          <p:cNvSpPr txBox="1"/>
          <p:nvPr/>
        </p:nvSpPr>
        <p:spPr>
          <a:xfrm>
            <a:off x="1020956" y="5416941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39952" y="4581128"/>
            <a:ext cx="3744416" cy="9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580"/>
              </a:spcBef>
              <a:buClr>
                <a:schemeClr val="accent3"/>
              </a:buClr>
              <a:buSzPct val="95000"/>
              <a:defRPr/>
            </a:pPr>
            <a:r>
              <a:rPr lang="en-US" b="1" spc="-5" dirty="0" smtClean="0">
                <a:latin typeface="Arial" pitchFamily="34" charset="0"/>
                <a:cs typeface="Arial" pitchFamily="34" charset="0"/>
              </a:rPr>
              <a:t>Convolve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the filter with the</a:t>
            </a:r>
            <a:r>
              <a:rPr lang="en-US" spc="-7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image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R="5080" lvl="0">
              <a:lnSpc>
                <a:spcPct val="100699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pc="-5" dirty="0" smtClean="0">
                <a:latin typeface="Arial" pitchFamily="34" charset="0"/>
                <a:cs typeface="Arial" pitchFamily="34" charset="0"/>
              </a:rPr>
              <a:t>i.e.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“slide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over the image</a:t>
            </a:r>
            <a:r>
              <a:rPr lang="en-US" spc="-9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spatially,  computing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dot</a:t>
            </a:r>
            <a:r>
              <a:rPr lang="en-US" spc="-2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pc="-5" dirty="0" smtClean="0">
                <a:latin typeface="Arial" pitchFamily="34" charset="0"/>
                <a:cs typeface="Arial" pitchFamily="34" charset="0"/>
              </a:rPr>
              <a:t>products”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bject 24"/>
          <p:cNvSpPr txBox="1"/>
          <p:nvPr/>
        </p:nvSpPr>
        <p:spPr>
          <a:xfrm>
            <a:off x="1987709" y="3573016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638396" y="3670592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769998" y="3519895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638396" y="3519895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769998" y="3670592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68812" y="2737"/>
                </a:lnTo>
                <a:lnTo>
                  <a:pt x="219460" y="23714"/>
                </a:lnTo>
                <a:lnTo>
                  <a:pt x="258579" y="62841"/>
                </a:lnTo>
                <a:lnTo>
                  <a:pt x="279561" y="113488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745146" y="3926844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764646" y="3689545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900846" y="3540145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1926946" y="3926844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1907517" y="491176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1221872" y="3291123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435044" y="2547897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1221872" y="2547897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435044" y="3291123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2271819" y="2186356"/>
            <a:ext cx="3372485" cy="952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9349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32x32x3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image 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5x5x3</a:t>
            </a: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475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2404257" y="2367297"/>
            <a:ext cx="929005" cy="220345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45687" y="30619"/>
                </a:moveTo>
                <a:lnTo>
                  <a:pt x="0" y="25269"/>
                </a:lnTo>
                <a:lnTo>
                  <a:pt x="38434" y="0"/>
                </a:lnTo>
                <a:lnTo>
                  <a:pt x="45687" y="30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090910" y="2850822"/>
            <a:ext cx="1346200" cy="52324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050623" y="3359348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0" y="30327"/>
                </a:moveTo>
                <a:lnTo>
                  <a:pt x="34587" y="0"/>
                </a:lnTo>
                <a:lnTo>
                  <a:pt x="45989" y="29324"/>
                </a:lnTo>
                <a:lnTo>
                  <a:pt x="0" y="303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050623" y="3359348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628617" y="4242769"/>
            <a:ext cx="354965" cy="127000"/>
          </a:xfrm>
          <a:custGeom>
            <a:avLst/>
            <a:gdLst/>
            <a:ahLst/>
            <a:cxnLst/>
            <a:rect l="l" t="t" r="r" b="b"/>
            <a:pathLst>
              <a:path w="354964" h="127000">
                <a:moveTo>
                  <a:pt x="354474" y="1265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3587917" y="4227944"/>
            <a:ext cx="46355" cy="29845"/>
          </a:xfrm>
          <a:custGeom>
            <a:avLst/>
            <a:gdLst/>
            <a:ahLst/>
            <a:cxnLst/>
            <a:rect l="l" t="t" r="r" b="b"/>
            <a:pathLst>
              <a:path w="46354" h="29844">
                <a:moveTo>
                  <a:pt x="35399" y="29624"/>
                </a:moveTo>
                <a:lnTo>
                  <a:pt x="0" y="274"/>
                </a:lnTo>
                <a:lnTo>
                  <a:pt x="45974" y="0"/>
                </a:lnTo>
                <a:lnTo>
                  <a:pt x="35399" y="2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3587917" y="4227944"/>
            <a:ext cx="46355" cy="29845"/>
          </a:xfrm>
          <a:custGeom>
            <a:avLst/>
            <a:gdLst/>
            <a:ahLst/>
            <a:cxnLst/>
            <a:rect l="l" t="t" r="r" b="b"/>
            <a:pathLst>
              <a:path w="46354" h="29844">
                <a:moveTo>
                  <a:pt x="45974" y="0"/>
                </a:moveTo>
                <a:lnTo>
                  <a:pt x="0" y="274"/>
                </a:lnTo>
                <a:lnTo>
                  <a:pt x="35399" y="29624"/>
                </a:lnTo>
                <a:lnTo>
                  <a:pt x="45974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4143992" y="4170173"/>
            <a:ext cx="479933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1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number:</a:t>
            </a:r>
            <a:endParaRPr sz="1800">
              <a:latin typeface="Arial"/>
              <a:cs typeface="Arial"/>
            </a:endParaRPr>
          </a:p>
          <a:p>
            <a:pPr marL="12700" marR="21082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result </a:t>
            </a:r>
            <a:r>
              <a:rPr sz="1800" spc="-5" dirty="0">
                <a:latin typeface="Arial"/>
                <a:cs typeface="Arial"/>
              </a:rPr>
              <a:t>of taking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dot product between the  filter and </a:t>
            </a:r>
            <a:r>
              <a:rPr sz="1800" dirty="0">
                <a:latin typeface="Arial"/>
                <a:cs typeface="Arial"/>
              </a:rPr>
              <a:t>a small </a:t>
            </a:r>
            <a:r>
              <a:rPr sz="1800" spc="-5" dirty="0">
                <a:latin typeface="Arial"/>
                <a:cs typeface="Arial"/>
              </a:rPr>
              <a:t>5x5x3 </a:t>
            </a:r>
            <a:r>
              <a:rPr sz="1800" dirty="0">
                <a:latin typeface="Arial"/>
                <a:cs typeface="Arial"/>
              </a:rPr>
              <a:t>chunk </a:t>
            </a:r>
            <a:r>
              <a:rPr sz="1800" spc="-5" dirty="0">
                <a:latin typeface="Arial"/>
                <a:cs typeface="Arial"/>
              </a:rPr>
              <a:t>of 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(i.e. </a:t>
            </a:r>
            <a:r>
              <a:rPr sz="1800" spc="-5" dirty="0">
                <a:latin typeface="Arial"/>
                <a:cs typeface="Arial"/>
              </a:rPr>
              <a:t>5*5*3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75-dimensional dot product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bias)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5159064" y="2682347"/>
            <a:ext cx="282300" cy="235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4216691" y="5392866"/>
            <a:ext cx="1195743" cy="393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1236910" y="5325062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8"/>
          <p:cNvSpPr txBox="1">
            <a:spLocks noGrp="1"/>
          </p:cNvSpPr>
          <p:nvPr>
            <p:ph type="title"/>
          </p:nvPr>
        </p:nvSpPr>
        <p:spPr>
          <a:xfrm>
            <a:off x="1079624" y="622712"/>
            <a:ext cx="370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Convolution</a:t>
            </a:r>
            <a:r>
              <a:rPr sz="3600" spc="-90" dirty="0"/>
              <a:t> </a:t>
            </a:r>
            <a:r>
              <a:rPr sz="3600" spc="-5" dirty="0"/>
              <a:t>Layer</a:t>
            </a:r>
            <a:endParaRPr sz="36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638396" y="3670592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769998" y="3519895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638396" y="3519895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769998" y="3670592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68812" y="2737"/>
                </a:lnTo>
                <a:lnTo>
                  <a:pt x="219460" y="23714"/>
                </a:lnTo>
                <a:lnTo>
                  <a:pt x="258579" y="62841"/>
                </a:lnTo>
                <a:lnTo>
                  <a:pt x="279561" y="113488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745146" y="3926844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764646" y="3689545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900846" y="3540145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1926946" y="3926844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1907517" y="491176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1221872" y="3291123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435044" y="2547897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1221872" y="2547897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435044" y="3291123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2271819" y="2186356"/>
            <a:ext cx="3372485" cy="952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9349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32x32x3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image 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5x5x3</a:t>
            </a: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475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2404257" y="2367297"/>
            <a:ext cx="929005" cy="220345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45687" y="30619"/>
                </a:moveTo>
                <a:lnTo>
                  <a:pt x="0" y="25269"/>
                </a:lnTo>
                <a:lnTo>
                  <a:pt x="38434" y="0"/>
                </a:lnTo>
                <a:lnTo>
                  <a:pt x="45687" y="30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090910" y="2850822"/>
            <a:ext cx="1346200" cy="52324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050623" y="3359348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0" y="30327"/>
                </a:moveTo>
                <a:lnTo>
                  <a:pt x="34587" y="0"/>
                </a:lnTo>
                <a:lnTo>
                  <a:pt x="45989" y="29324"/>
                </a:lnTo>
                <a:lnTo>
                  <a:pt x="0" y="303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050623" y="3359348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5159064" y="2682347"/>
            <a:ext cx="282300" cy="235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1236910" y="5325062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8"/>
          <p:cNvSpPr txBox="1">
            <a:spLocks noGrp="1"/>
          </p:cNvSpPr>
          <p:nvPr>
            <p:ph type="title"/>
          </p:nvPr>
        </p:nvSpPr>
        <p:spPr>
          <a:xfrm>
            <a:off x="1079624" y="622712"/>
            <a:ext cx="370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Convolution</a:t>
            </a:r>
            <a:r>
              <a:rPr sz="3600" spc="-90" dirty="0"/>
              <a:t> </a:t>
            </a:r>
            <a:r>
              <a:rPr sz="3600" spc="-5" dirty="0"/>
              <a:t>Layer</a:t>
            </a:r>
            <a:endParaRPr sz="3600" dirty="0"/>
          </a:p>
        </p:txBody>
      </p:sp>
      <p:sp>
        <p:nvSpPr>
          <p:cNvPr id="40" name="object 32"/>
          <p:cNvSpPr txBox="1"/>
          <p:nvPr/>
        </p:nvSpPr>
        <p:spPr>
          <a:xfrm>
            <a:off x="3915440" y="4176109"/>
            <a:ext cx="24130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convolve (slide) </a:t>
            </a:r>
            <a:r>
              <a:rPr sz="1800" spc="-5" dirty="0">
                <a:latin typeface="Arial"/>
                <a:cs typeface="Arial"/>
              </a:rPr>
              <a:t>over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all  </a:t>
            </a:r>
            <a:r>
              <a:rPr sz="1800" dirty="0">
                <a:latin typeface="Arial"/>
                <a:cs typeface="Arial"/>
              </a:rPr>
              <a:t>spatial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locations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2" name="object 39"/>
          <p:cNvSpPr txBox="1"/>
          <p:nvPr/>
        </p:nvSpPr>
        <p:spPr>
          <a:xfrm>
            <a:off x="7153362" y="1700808"/>
            <a:ext cx="1625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activation</a:t>
            </a:r>
            <a:r>
              <a:rPr sz="1800" b="1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map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032452" y="2304101"/>
            <a:ext cx="1351948" cy="3080311"/>
            <a:chOff x="7032452" y="1190847"/>
            <a:chExt cx="1351948" cy="3080311"/>
          </a:xfrm>
        </p:grpSpPr>
        <p:grpSp>
          <p:nvGrpSpPr>
            <p:cNvPr id="44" name="Group 50"/>
            <p:cNvGrpSpPr/>
            <p:nvPr/>
          </p:nvGrpSpPr>
          <p:grpSpPr>
            <a:xfrm>
              <a:off x="7032452" y="1190847"/>
              <a:ext cx="1351948" cy="3080311"/>
              <a:chOff x="7032452" y="1190847"/>
              <a:chExt cx="1351948" cy="3080311"/>
            </a:xfrm>
          </p:grpSpPr>
          <p:grpSp>
            <p:nvGrpSpPr>
              <p:cNvPr id="46" name="Group 49"/>
              <p:cNvGrpSpPr/>
              <p:nvPr/>
            </p:nvGrpSpPr>
            <p:grpSpPr>
              <a:xfrm>
                <a:off x="7032452" y="1190847"/>
                <a:ext cx="1351948" cy="3080311"/>
                <a:chOff x="7032452" y="1190847"/>
                <a:chExt cx="1351948" cy="3080311"/>
              </a:xfrm>
            </p:grpSpPr>
            <p:sp>
              <p:nvSpPr>
                <p:cNvPr id="48" name="object 33"/>
                <p:cNvSpPr/>
                <p:nvPr/>
              </p:nvSpPr>
              <p:spPr>
                <a:xfrm>
                  <a:off x="7074935" y="2055020"/>
                  <a:ext cx="92710" cy="1894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709" h="1894204">
                      <a:moveTo>
                        <a:pt x="0" y="0"/>
                      </a:moveTo>
                      <a:lnTo>
                        <a:pt x="92224" y="0"/>
                      </a:lnTo>
                      <a:lnTo>
                        <a:pt x="92224" y="1893721"/>
                      </a:lnTo>
                      <a:lnTo>
                        <a:pt x="0" y="18937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DAF7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9" name="object 34"/>
                <p:cNvSpPr/>
                <p:nvPr/>
              </p:nvSpPr>
              <p:spPr>
                <a:xfrm>
                  <a:off x="7167160" y="1190847"/>
                  <a:ext cx="864235" cy="2758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4234" h="2758440">
                      <a:moveTo>
                        <a:pt x="0" y="2757894"/>
                      </a:moveTo>
                      <a:lnTo>
                        <a:pt x="0" y="864173"/>
                      </a:lnTo>
                      <a:lnTo>
                        <a:pt x="864173" y="0"/>
                      </a:lnTo>
                      <a:lnTo>
                        <a:pt x="864173" y="1893721"/>
                      </a:lnTo>
                      <a:lnTo>
                        <a:pt x="0" y="2757894"/>
                      </a:lnTo>
                      <a:close/>
                    </a:path>
                  </a:pathLst>
                </a:custGeom>
                <a:solidFill>
                  <a:srgbClr val="A0AEC6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0" name="object 35"/>
                <p:cNvSpPr/>
                <p:nvPr/>
              </p:nvSpPr>
              <p:spPr>
                <a:xfrm>
                  <a:off x="7074935" y="1190847"/>
                  <a:ext cx="956944" cy="864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945" h="864235">
                      <a:moveTo>
                        <a:pt x="92224" y="864173"/>
                      </a:moveTo>
                      <a:lnTo>
                        <a:pt x="0" y="864173"/>
                      </a:lnTo>
                      <a:lnTo>
                        <a:pt x="864173" y="0"/>
                      </a:lnTo>
                      <a:lnTo>
                        <a:pt x="956398" y="0"/>
                      </a:lnTo>
                      <a:lnTo>
                        <a:pt x="92224" y="864173"/>
                      </a:lnTo>
                      <a:close/>
                    </a:path>
                  </a:pathLst>
                </a:custGeom>
                <a:solidFill>
                  <a:srgbClr val="D3E1F9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1" name="object 38"/>
                <p:cNvSpPr/>
                <p:nvPr/>
              </p:nvSpPr>
              <p:spPr>
                <a:xfrm>
                  <a:off x="7167160" y="2055020"/>
                  <a:ext cx="0" cy="1894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h="1894204">
                      <a:moveTo>
                        <a:pt x="0" y="0"/>
                      </a:moveTo>
                      <a:lnTo>
                        <a:pt x="0" y="1893721"/>
                      </a:lnTo>
                    </a:path>
                  </a:pathLst>
                </a:custGeom>
                <a:ln w="19049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2" name="object 44"/>
                <p:cNvSpPr txBox="1"/>
                <p:nvPr/>
              </p:nvSpPr>
              <p:spPr>
                <a:xfrm>
                  <a:off x="7032452" y="3989853"/>
                  <a:ext cx="153035" cy="281305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>
                    <a:lnSpc>
                      <a:spcPts val="2090"/>
                    </a:lnSpc>
                  </a:pPr>
                  <a:r>
                    <a:rPr sz="1800" dirty="0">
                      <a:latin typeface="Arial"/>
                      <a:cs typeface="Arial"/>
                    </a:rPr>
                    <a:t>1</a:t>
                  </a:r>
                  <a:endParaRPr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53" name="object 40"/>
                <p:cNvSpPr txBox="1"/>
                <p:nvPr/>
              </p:nvSpPr>
              <p:spPr>
                <a:xfrm>
                  <a:off x="7699962" y="3512523"/>
                  <a:ext cx="280035" cy="299720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>
                      <a:latin typeface="Arial"/>
                      <a:cs typeface="Arial"/>
                    </a:rPr>
                    <a:t>28</a:t>
                  </a:r>
                  <a:endParaRPr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54" name="object 41"/>
                <p:cNvSpPr txBox="1"/>
                <p:nvPr/>
              </p:nvSpPr>
              <p:spPr>
                <a:xfrm>
                  <a:off x="8104365" y="2101540"/>
                  <a:ext cx="280035" cy="299720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>
                      <a:latin typeface="Arial"/>
                      <a:cs typeface="Arial"/>
                    </a:rPr>
                    <a:t>28</a:t>
                  </a:r>
                  <a:endParaRPr sz="18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7" name="object 36"/>
              <p:cNvSpPr/>
              <p:nvPr/>
            </p:nvSpPr>
            <p:spPr>
              <a:xfrm>
                <a:off x="7074935" y="1190847"/>
                <a:ext cx="956944" cy="2758440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2758440">
                    <a:moveTo>
                      <a:pt x="0" y="864173"/>
                    </a:moveTo>
                    <a:lnTo>
                      <a:pt x="864173" y="0"/>
                    </a:lnTo>
                    <a:lnTo>
                      <a:pt x="956398" y="0"/>
                    </a:lnTo>
                    <a:lnTo>
                      <a:pt x="956398" y="1893721"/>
                    </a:lnTo>
                    <a:lnTo>
                      <a:pt x="92224" y="2757894"/>
                    </a:lnTo>
                    <a:lnTo>
                      <a:pt x="0" y="2757894"/>
                    </a:lnTo>
                    <a:lnTo>
                      <a:pt x="0" y="864173"/>
                    </a:lnTo>
                    <a:close/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5" name="object 37"/>
            <p:cNvSpPr/>
            <p:nvPr/>
          </p:nvSpPr>
          <p:spPr>
            <a:xfrm>
              <a:off x="7074935" y="1190847"/>
              <a:ext cx="956944" cy="864235"/>
            </a:xfrm>
            <a:custGeom>
              <a:avLst/>
              <a:gdLst/>
              <a:ahLst/>
              <a:cxnLst/>
              <a:rect l="l" t="t" r="r" b="b"/>
              <a:pathLst>
                <a:path w="956945" h="864235">
                  <a:moveTo>
                    <a:pt x="0" y="864173"/>
                  </a:moveTo>
                  <a:lnTo>
                    <a:pt x="92224" y="864173"/>
                  </a:lnTo>
                  <a:lnTo>
                    <a:pt x="956398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56" name="Straight Arrow Connector 55"/>
          <p:cNvCxnSpPr/>
          <p:nvPr/>
        </p:nvCxnSpPr>
        <p:spPr>
          <a:xfrm>
            <a:off x="3851920" y="3933056"/>
            <a:ext cx="28083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bject 24"/>
          <p:cNvSpPr txBox="1"/>
          <p:nvPr/>
        </p:nvSpPr>
        <p:spPr>
          <a:xfrm>
            <a:off x="3552738" y="2204864"/>
            <a:ext cx="2091689" cy="7531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32x32x3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image  </a:t>
            </a:r>
            <a:r>
              <a:rPr sz="2400" spc="-5" dirty="0">
                <a:solidFill>
                  <a:srgbClr val="38751C"/>
                </a:solidFill>
                <a:latin typeface="Arial"/>
                <a:cs typeface="Arial"/>
              </a:rPr>
              <a:t>5x5x3</a:t>
            </a:r>
            <a:r>
              <a:rPr sz="2400" spc="-2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8751C"/>
                </a:solidFill>
                <a:latin typeface="Arial"/>
                <a:cs typeface="Arial"/>
              </a:rPr>
              <a:t>filter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638396" y="3670592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769998" y="3519895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638396" y="3519895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769998" y="3670592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68812" y="2737"/>
                </a:lnTo>
                <a:lnTo>
                  <a:pt x="219460" y="23714"/>
                </a:lnTo>
                <a:lnTo>
                  <a:pt x="258579" y="62841"/>
                </a:lnTo>
                <a:lnTo>
                  <a:pt x="279561" y="113488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745146" y="3926844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764646" y="3689545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900846" y="3540145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1926946" y="3926844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1907517" y="491176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1221872" y="3291123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452151" y="2547897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1221872" y="2547897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435044" y="3291123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2267744" y="2915907"/>
            <a:ext cx="360040" cy="225061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ts val="1475"/>
              </a:lnSpc>
            </a:pPr>
            <a:r>
              <a:rPr sz="1800" spc="-5" dirty="0" smtClean="0">
                <a:latin typeface="Arial"/>
                <a:cs typeface="Arial"/>
              </a:rPr>
              <a:t>32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2404257" y="2367297"/>
            <a:ext cx="929005" cy="220345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45687" y="30619"/>
                </a:moveTo>
                <a:lnTo>
                  <a:pt x="0" y="25269"/>
                </a:lnTo>
                <a:lnTo>
                  <a:pt x="38434" y="0"/>
                </a:lnTo>
                <a:lnTo>
                  <a:pt x="45687" y="30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1236910" y="5325062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8"/>
          <p:cNvSpPr txBox="1">
            <a:spLocks noGrp="1"/>
          </p:cNvSpPr>
          <p:nvPr>
            <p:ph type="title"/>
          </p:nvPr>
        </p:nvSpPr>
        <p:spPr>
          <a:xfrm>
            <a:off x="1079624" y="622712"/>
            <a:ext cx="370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Convolution</a:t>
            </a:r>
            <a:r>
              <a:rPr sz="3600" spc="-90" dirty="0"/>
              <a:t> </a:t>
            </a:r>
            <a:r>
              <a:rPr sz="3600" spc="-5" dirty="0"/>
              <a:t>Layer</a:t>
            </a:r>
            <a:endParaRPr sz="3600" dirty="0"/>
          </a:p>
        </p:txBody>
      </p:sp>
      <p:sp>
        <p:nvSpPr>
          <p:cNvPr id="40" name="object 32"/>
          <p:cNvSpPr txBox="1"/>
          <p:nvPr/>
        </p:nvSpPr>
        <p:spPr>
          <a:xfrm>
            <a:off x="3915440" y="4176109"/>
            <a:ext cx="24130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convolve (slide) </a:t>
            </a:r>
            <a:r>
              <a:rPr sz="1800" spc="-5" dirty="0">
                <a:latin typeface="Arial"/>
                <a:cs typeface="Arial"/>
              </a:rPr>
              <a:t>over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all  </a:t>
            </a:r>
            <a:r>
              <a:rPr sz="1800" dirty="0">
                <a:latin typeface="Arial"/>
                <a:cs typeface="Arial"/>
              </a:rPr>
              <a:t>spatial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locations</a:t>
            </a:r>
            <a:endParaRPr sz="1800" dirty="0">
              <a:latin typeface="Arial"/>
              <a:cs typeface="Arial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3851920" y="3933056"/>
            <a:ext cx="28083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7074935" y="2348880"/>
            <a:ext cx="1687434" cy="3077072"/>
            <a:chOff x="7074935" y="1190847"/>
            <a:chExt cx="1687434" cy="3077072"/>
          </a:xfrm>
        </p:grpSpPr>
        <p:grpSp>
          <p:nvGrpSpPr>
            <p:cNvPr id="57" name="Group 55"/>
            <p:cNvGrpSpPr/>
            <p:nvPr/>
          </p:nvGrpSpPr>
          <p:grpSpPr>
            <a:xfrm>
              <a:off x="7074935" y="1190847"/>
              <a:ext cx="1687434" cy="3077072"/>
              <a:chOff x="7074935" y="1190847"/>
              <a:chExt cx="1687434" cy="3077072"/>
            </a:xfrm>
          </p:grpSpPr>
          <p:sp>
            <p:nvSpPr>
              <p:cNvPr id="59" name="object 2"/>
              <p:cNvSpPr/>
              <p:nvPr/>
            </p:nvSpPr>
            <p:spPr>
              <a:xfrm>
                <a:off x="7074935" y="2055020"/>
                <a:ext cx="92710" cy="1894205"/>
              </a:xfrm>
              <a:custGeom>
                <a:avLst/>
                <a:gdLst/>
                <a:ahLst/>
                <a:cxnLst/>
                <a:rect l="l" t="t" r="r" b="b"/>
                <a:pathLst>
                  <a:path w="92709" h="1894204">
                    <a:moveTo>
                      <a:pt x="0" y="0"/>
                    </a:moveTo>
                    <a:lnTo>
                      <a:pt x="92224" y="0"/>
                    </a:lnTo>
                    <a:lnTo>
                      <a:pt x="92224" y="1893721"/>
                    </a:lnTo>
                    <a:lnTo>
                      <a:pt x="0" y="18937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DAF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3"/>
              <p:cNvSpPr/>
              <p:nvPr/>
            </p:nvSpPr>
            <p:spPr>
              <a:xfrm>
                <a:off x="7167160" y="1190847"/>
                <a:ext cx="864235" cy="2758440"/>
              </a:xfrm>
              <a:custGeom>
                <a:avLst/>
                <a:gdLst/>
                <a:ahLst/>
                <a:cxnLst/>
                <a:rect l="l" t="t" r="r" b="b"/>
                <a:pathLst>
                  <a:path w="864234" h="2758440">
                    <a:moveTo>
                      <a:pt x="0" y="2757894"/>
                    </a:moveTo>
                    <a:lnTo>
                      <a:pt x="0" y="864173"/>
                    </a:lnTo>
                    <a:lnTo>
                      <a:pt x="864173" y="0"/>
                    </a:lnTo>
                    <a:lnTo>
                      <a:pt x="864173" y="1893721"/>
                    </a:lnTo>
                    <a:lnTo>
                      <a:pt x="0" y="2757894"/>
                    </a:lnTo>
                    <a:close/>
                  </a:path>
                </a:pathLst>
              </a:custGeom>
              <a:solidFill>
                <a:srgbClr val="A0AE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4"/>
              <p:cNvSpPr/>
              <p:nvPr/>
            </p:nvSpPr>
            <p:spPr>
              <a:xfrm>
                <a:off x="7074935" y="1190847"/>
                <a:ext cx="956944" cy="864235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864235">
                    <a:moveTo>
                      <a:pt x="92224" y="864173"/>
                    </a:moveTo>
                    <a:lnTo>
                      <a:pt x="0" y="864173"/>
                    </a:lnTo>
                    <a:lnTo>
                      <a:pt x="864173" y="0"/>
                    </a:lnTo>
                    <a:lnTo>
                      <a:pt x="956398" y="0"/>
                    </a:lnTo>
                    <a:lnTo>
                      <a:pt x="92224" y="864173"/>
                    </a:lnTo>
                    <a:close/>
                  </a:path>
                </a:pathLst>
              </a:custGeom>
              <a:solidFill>
                <a:srgbClr val="D3E1F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5"/>
              <p:cNvSpPr/>
              <p:nvPr/>
            </p:nvSpPr>
            <p:spPr>
              <a:xfrm>
                <a:off x="7074935" y="1190847"/>
                <a:ext cx="956944" cy="2758440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2758440">
                    <a:moveTo>
                      <a:pt x="0" y="864173"/>
                    </a:moveTo>
                    <a:lnTo>
                      <a:pt x="864173" y="0"/>
                    </a:lnTo>
                    <a:lnTo>
                      <a:pt x="956398" y="0"/>
                    </a:lnTo>
                    <a:lnTo>
                      <a:pt x="956398" y="1893721"/>
                    </a:lnTo>
                    <a:lnTo>
                      <a:pt x="92224" y="2757894"/>
                    </a:lnTo>
                    <a:lnTo>
                      <a:pt x="0" y="2757894"/>
                    </a:lnTo>
                    <a:lnTo>
                      <a:pt x="0" y="864173"/>
                    </a:lnTo>
                    <a:close/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7"/>
              <p:cNvSpPr/>
              <p:nvPr/>
            </p:nvSpPr>
            <p:spPr>
              <a:xfrm>
                <a:off x="7167160" y="2055020"/>
                <a:ext cx="0" cy="1894205"/>
              </a:xfrm>
              <a:custGeom>
                <a:avLst/>
                <a:gdLst/>
                <a:ahLst/>
                <a:cxnLst/>
                <a:rect l="l" t="t" r="r" b="b"/>
                <a:pathLst>
                  <a:path h="1894204">
                    <a:moveTo>
                      <a:pt x="0" y="0"/>
                    </a:moveTo>
                    <a:lnTo>
                      <a:pt x="0" y="1893721"/>
                    </a:lnTo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35"/>
              <p:cNvSpPr/>
              <p:nvPr/>
            </p:nvSpPr>
            <p:spPr>
              <a:xfrm>
                <a:off x="7452910" y="2055020"/>
                <a:ext cx="92710" cy="1894205"/>
              </a:xfrm>
              <a:custGeom>
                <a:avLst/>
                <a:gdLst/>
                <a:ahLst/>
                <a:cxnLst/>
                <a:rect l="l" t="t" r="r" b="b"/>
                <a:pathLst>
                  <a:path w="92709" h="1894204">
                    <a:moveTo>
                      <a:pt x="0" y="0"/>
                    </a:moveTo>
                    <a:lnTo>
                      <a:pt x="92224" y="0"/>
                    </a:lnTo>
                    <a:lnTo>
                      <a:pt x="92224" y="1893721"/>
                    </a:lnTo>
                    <a:lnTo>
                      <a:pt x="0" y="18937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E9D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36"/>
              <p:cNvSpPr/>
              <p:nvPr/>
            </p:nvSpPr>
            <p:spPr>
              <a:xfrm>
                <a:off x="7545134" y="1190847"/>
                <a:ext cx="864235" cy="2758440"/>
              </a:xfrm>
              <a:custGeom>
                <a:avLst/>
                <a:gdLst/>
                <a:ahLst/>
                <a:cxnLst/>
                <a:rect l="l" t="t" r="r" b="b"/>
                <a:pathLst>
                  <a:path w="864234" h="2758440">
                    <a:moveTo>
                      <a:pt x="0" y="2757894"/>
                    </a:moveTo>
                    <a:lnTo>
                      <a:pt x="0" y="864173"/>
                    </a:lnTo>
                    <a:lnTo>
                      <a:pt x="864173" y="0"/>
                    </a:lnTo>
                    <a:lnTo>
                      <a:pt x="864173" y="1893721"/>
                    </a:lnTo>
                    <a:lnTo>
                      <a:pt x="0" y="2757894"/>
                    </a:lnTo>
                    <a:close/>
                  </a:path>
                </a:pathLst>
              </a:custGeom>
              <a:solidFill>
                <a:srgbClr val="ACBA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37"/>
              <p:cNvSpPr/>
              <p:nvPr/>
            </p:nvSpPr>
            <p:spPr>
              <a:xfrm>
                <a:off x="7452910" y="1190847"/>
                <a:ext cx="956944" cy="864235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864235">
                    <a:moveTo>
                      <a:pt x="92224" y="864173"/>
                    </a:moveTo>
                    <a:lnTo>
                      <a:pt x="0" y="864173"/>
                    </a:lnTo>
                    <a:lnTo>
                      <a:pt x="864173" y="0"/>
                    </a:lnTo>
                    <a:lnTo>
                      <a:pt x="956398" y="0"/>
                    </a:lnTo>
                    <a:lnTo>
                      <a:pt x="92224" y="864173"/>
                    </a:lnTo>
                    <a:close/>
                  </a:path>
                </a:pathLst>
              </a:custGeom>
              <a:solidFill>
                <a:srgbClr val="DFEDD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38"/>
              <p:cNvSpPr/>
              <p:nvPr/>
            </p:nvSpPr>
            <p:spPr>
              <a:xfrm>
                <a:off x="7452910" y="1190847"/>
                <a:ext cx="956944" cy="2758440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2758440">
                    <a:moveTo>
                      <a:pt x="0" y="864173"/>
                    </a:moveTo>
                    <a:lnTo>
                      <a:pt x="864173" y="0"/>
                    </a:lnTo>
                    <a:lnTo>
                      <a:pt x="956398" y="0"/>
                    </a:lnTo>
                    <a:lnTo>
                      <a:pt x="956398" y="1893721"/>
                    </a:lnTo>
                    <a:lnTo>
                      <a:pt x="92224" y="2757894"/>
                    </a:lnTo>
                    <a:lnTo>
                      <a:pt x="0" y="2757894"/>
                    </a:lnTo>
                    <a:lnTo>
                      <a:pt x="0" y="864173"/>
                    </a:lnTo>
                    <a:close/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9"/>
              <p:cNvSpPr/>
              <p:nvPr/>
            </p:nvSpPr>
            <p:spPr>
              <a:xfrm>
                <a:off x="7452910" y="1190847"/>
                <a:ext cx="956944" cy="864235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864235">
                    <a:moveTo>
                      <a:pt x="0" y="864173"/>
                    </a:moveTo>
                    <a:lnTo>
                      <a:pt x="92224" y="864173"/>
                    </a:lnTo>
                    <a:lnTo>
                      <a:pt x="956398" y="0"/>
                    </a:lnTo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40"/>
              <p:cNvSpPr/>
              <p:nvPr/>
            </p:nvSpPr>
            <p:spPr>
              <a:xfrm>
                <a:off x="7545134" y="2055020"/>
                <a:ext cx="0" cy="1894205"/>
              </a:xfrm>
              <a:custGeom>
                <a:avLst/>
                <a:gdLst/>
                <a:ahLst/>
                <a:cxnLst/>
                <a:rect l="l" t="t" r="r" b="b"/>
                <a:pathLst>
                  <a:path h="1894204">
                    <a:moveTo>
                      <a:pt x="0" y="0"/>
                    </a:moveTo>
                    <a:lnTo>
                      <a:pt x="0" y="1893721"/>
                    </a:lnTo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42"/>
              <p:cNvSpPr txBox="1"/>
              <p:nvPr/>
            </p:nvSpPr>
            <p:spPr>
              <a:xfrm>
                <a:off x="7410432" y="3968199"/>
                <a:ext cx="153035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dirty="0">
                    <a:latin typeface="Arial"/>
                    <a:cs typeface="Arial"/>
                  </a:rPr>
                  <a:t>1</a:t>
                </a:r>
                <a:endParaRPr sz="1800">
                  <a:latin typeface="Arial"/>
                  <a:cs typeface="Arial"/>
                </a:endParaRPr>
              </a:p>
            </p:txBody>
          </p:sp>
          <p:sp>
            <p:nvSpPr>
              <p:cNvPr id="71" name="object 43"/>
              <p:cNvSpPr txBox="1"/>
              <p:nvPr/>
            </p:nvSpPr>
            <p:spPr>
              <a:xfrm>
                <a:off x="8077942" y="3512523"/>
                <a:ext cx="280035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28</a:t>
                </a:r>
                <a:endParaRPr sz="1800">
                  <a:latin typeface="Arial"/>
                  <a:cs typeface="Arial"/>
                </a:endParaRPr>
              </a:p>
            </p:txBody>
          </p:sp>
          <p:sp>
            <p:nvSpPr>
              <p:cNvPr id="72" name="object 44"/>
              <p:cNvSpPr txBox="1"/>
              <p:nvPr/>
            </p:nvSpPr>
            <p:spPr>
              <a:xfrm>
                <a:off x="8482334" y="2101540"/>
                <a:ext cx="280035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>
                    <a:latin typeface="Arial"/>
                    <a:cs typeface="Arial"/>
                  </a:rPr>
                  <a:t>28</a:t>
                </a:r>
                <a:endParaRPr sz="1800">
                  <a:latin typeface="Arial"/>
                  <a:cs typeface="Arial"/>
                </a:endParaRPr>
              </a:p>
            </p:txBody>
          </p:sp>
        </p:grpSp>
        <p:sp>
          <p:nvSpPr>
            <p:cNvPr id="58" name="object 6"/>
            <p:cNvSpPr/>
            <p:nvPr/>
          </p:nvSpPr>
          <p:spPr>
            <a:xfrm>
              <a:off x="7074935" y="1190847"/>
              <a:ext cx="956944" cy="864235"/>
            </a:xfrm>
            <a:custGeom>
              <a:avLst/>
              <a:gdLst/>
              <a:ahLst/>
              <a:cxnLst/>
              <a:rect l="l" t="t" r="r" b="b"/>
              <a:pathLst>
                <a:path w="956945" h="864235">
                  <a:moveTo>
                    <a:pt x="0" y="864173"/>
                  </a:moveTo>
                  <a:lnTo>
                    <a:pt x="92224" y="864173"/>
                  </a:lnTo>
                  <a:lnTo>
                    <a:pt x="956398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41"/>
          <p:cNvSpPr txBox="1"/>
          <p:nvPr/>
        </p:nvSpPr>
        <p:spPr>
          <a:xfrm>
            <a:off x="7122910" y="1844824"/>
            <a:ext cx="175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activation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maps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5" name="object 51"/>
          <p:cNvSpPr txBox="1">
            <a:spLocks/>
          </p:cNvSpPr>
          <p:nvPr/>
        </p:nvSpPr>
        <p:spPr>
          <a:xfrm>
            <a:off x="3563888" y="1381656"/>
            <a:ext cx="4107179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consider a second, </a:t>
            </a:r>
            <a:r>
              <a:rPr kumimoji="0" lang="sk-SK" sz="24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green</a:t>
            </a:r>
            <a:r>
              <a:rPr kumimoji="0" lang="sk-SK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filter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1979712" y="2924944"/>
            <a:ext cx="1584176" cy="504056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9" name="object 2"/>
          <p:cNvSpPr/>
          <p:nvPr/>
        </p:nvSpPr>
        <p:spPr>
          <a:xfrm>
            <a:off x="1221872" y="3150937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"/>
          <p:cNvSpPr/>
          <p:nvPr/>
        </p:nvSpPr>
        <p:spPr>
          <a:xfrm>
            <a:off x="1435044" y="2407711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4"/>
          <p:cNvSpPr/>
          <p:nvPr/>
        </p:nvSpPr>
        <p:spPr>
          <a:xfrm>
            <a:off x="1221872" y="2407711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5"/>
          <p:cNvSpPr/>
          <p:nvPr/>
        </p:nvSpPr>
        <p:spPr>
          <a:xfrm>
            <a:off x="1221872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6"/>
          <p:cNvSpPr/>
          <p:nvPr/>
        </p:nvSpPr>
        <p:spPr>
          <a:xfrm>
            <a:off x="1221872" y="2407711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7"/>
          <p:cNvSpPr/>
          <p:nvPr/>
        </p:nvSpPr>
        <p:spPr>
          <a:xfrm>
            <a:off x="1435044" y="3150937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8"/>
          <p:cNvSpPr/>
          <p:nvPr/>
        </p:nvSpPr>
        <p:spPr>
          <a:xfrm>
            <a:off x="5703338" y="3271884"/>
            <a:ext cx="92710" cy="1894205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9"/>
          <p:cNvSpPr/>
          <p:nvPr/>
        </p:nvSpPr>
        <p:spPr>
          <a:xfrm>
            <a:off x="5795563" y="2407711"/>
            <a:ext cx="864235" cy="2758440"/>
          </a:xfrm>
          <a:custGeom>
            <a:avLst/>
            <a:gdLst/>
            <a:ahLst/>
            <a:cxnLst/>
            <a:rect l="l" t="t" r="r" b="b"/>
            <a:pathLst>
              <a:path w="864234" h="2758440">
                <a:moveTo>
                  <a:pt x="0" y="2757894"/>
                </a:moveTo>
                <a:lnTo>
                  <a:pt x="0" y="864173"/>
                </a:lnTo>
                <a:lnTo>
                  <a:pt x="864173" y="0"/>
                </a:lnTo>
                <a:lnTo>
                  <a:pt x="864173" y="1893721"/>
                </a:lnTo>
                <a:lnTo>
                  <a:pt x="0" y="2757894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0"/>
          <p:cNvSpPr/>
          <p:nvPr/>
        </p:nvSpPr>
        <p:spPr>
          <a:xfrm>
            <a:off x="5703338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92224" y="864173"/>
                </a:moveTo>
                <a:lnTo>
                  <a:pt x="0" y="864173"/>
                </a:lnTo>
                <a:lnTo>
                  <a:pt x="864173" y="0"/>
                </a:lnTo>
                <a:lnTo>
                  <a:pt x="956398" y="0"/>
                </a:lnTo>
                <a:lnTo>
                  <a:pt x="92224" y="864173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1"/>
          <p:cNvSpPr/>
          <p:nvPr/>
        </p:nvSpPr>
        <p:spPr>
          <a:xfrm>
            <a:off x="5703338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2"/>
          <p:cNvSpPr/>
          <p:nvPr/>
        </p:nvSpPr>
        <p:spPr>
          <a:xfrm>
            <a:off x="5703338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3"/>
          <p:cNvSpPr/>
          <p:nvPr/>
        </p:nvSpPr>
        <p:spPr>
          <a:xfrm>
            <a:off x="5795563" y="3271884"/>
            <a:ext cx="0" cy="1894205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4"/>
          <p:cNvSpPr txBox="1"/>
          <p:nvPr/>
        </p:nvSpPr>
        <p:spPr>
          <a:xfrm>
            <a:off x="1907517" y="477158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15"/>
          <p:cNvSpPr txBox="1"/>
          <p:nvPr/>
        </p:nvSpPr>
        <p:spPr>
          <a:xfrm>
            <a:off x="2271819" y="269841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16"/>
          <p:cNvSpPr txBox="1"/>
          <p:nvPr/>
        </p:nvSpPr>
        <p:spPr>
          <a:xfrm>
            <a:off x="1236910" y="516322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17"/>
          <p:cNvSpPr/>
          <p:nvPr/>
        </p:nvSpPr>
        <p:spPr>
          <a:xfrm>
            <a:off x="2828894" y="3789958"/>
            <a:ext cx="2308860" cy="0"/>
          </a:xfrm>
          <a:custGeom>
            <a:avLst/>
            <a:gdLst/>
            <a:ahLst/>
            <a:cxnLst/>
            <a:rect l="l" t="t" r="r" b="b"/>
            <a:pathLst>
              <a:path w="2308860">
                <a:moveTo>
                  <a:pt x="0" y="0"/>
                </a:moveTo>
                <a:lnTo>
                  <a:pt x="2308645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8"/>
          <p:cNvSpPr/>
          <p:nvPr/>
        </p:nvSpPr>
        <p:spPr>
          <a:xfrm>
            <a:off x="5137539" y="37742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9"/>
          <p:cNvSpPr/>
          <p:nvPr/>
        </p:nvSpPr>
        <p:spPr>
          <a:xfrm>
            <a:off x="5137539" y="37742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0"/>
          <p:cNvSpPr txBox="1"/>
          <p:nvPr/>
        </p:nvSpPr>
        <p:spPr>
          <a:xfrm>
            <a:off x="2924842" y="3839287"/>
            <a:ext cx="1866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Convolution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Layer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21"/>
          <p:cNvSpPr/>
          <p:nvPr/>
        </p:nvSpPr>
        <p:spPr>
          <a:xfrm>
            <a:off x="5852713" y="3271884"/>
            <a:ext cx="92710" cy="1894205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2"/>
          <p:cNvSpPr/>
          <p:nvPr/>
        </p:nvSpPr>
        <p:spPr>
          <a:xfrm>
            <a:off x="5944938" y="2407711"/>
            <a:ext cx="864235" cy="2758440"/>
          </a:xfrm>
          <a:custGeom>
            <a:avLst/>
            <a:gdLst/>
            <a:ahLst/>
            <a:cxnLst/>
            <a:rect l="l" t="t" r="r" b="b"/>
            <a:pathLst>
              <a:path w="864234" h="2758440">
                <a:moveTo>
                  <a:pt x="0" y="2757894"/>
                </a:moveTo>
                <a:lnTo>
                  <a:pt x="0" y="864173"/>
                </a:lnTo>
                <a:lnTo>
                  <a:pt x="864173" y="0"/>
                </a:lnTo>
                <a:lnTo>
                  <a:pt x="864173" y="1893721"/>
                </a:lnTo>
                <a:lnTo>
                  <a:pt x="0" y="2757894"/>
                </a:lnTo>
                <a:close/>
              </a:path>
            </a:pathLst>
          </a:custGeom>
          <a:solidFill>
            <a:srgbClr val="ACB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3"/>
          <p:cNvSpPr/>
          <p:nvPr/>
        </p:nvSpPr>
        <p:spPr>
          <a:xfrm>
            <a:off x="5852713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92224" y="864173"/>
                </a:moveTo>
                <a:lnTo>
                  <a:pt x="0" y="864173"/>
                </a:lnTo>
                <a:lnTo>
                  <a:pt x="864173" y="0"/>
                </a:lnTo>
                <a:lnTo>
                  <a:pt x="956398" y="0"/>
                </a:lnTo>
                <a:lnTo>
                  <a:pt x="92224" y="864173"/>
                </a:lnTo>
                <a:close/>
              </a:path>
            </a:pathLst>
          </a:custGeom>
          <a:solidFill>
            <a:srgbClr val="DFE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24"/>
          <p:cNvSpPr/>
          <p:nvPr/>
        </p:nvSpPr>
        <p:spPr>
          <a:xfrm>
            <a:off x="5852713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25"/>
          <p:cNvSpPr/>
          <p:nvPr/>
        </p:nvSpPr>
        <p:spPr>
          <a:xfrm>
            <a:off x="5852713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6"/>
          <p:cNvSpPr/>
          <p:nvPr/>
        </p:nvSpPr>
        <p:spPr>
          <a:xfrm>
            <a:off x="5944937" y="3271884"/>
            <a:ext cx="0" cy="1894205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7"/>
          <p:cNvSpPr txBox="1"/>
          <p:nvPr/>
        </p:nvSpPr>
        <p:spPr>
          <a:xfrm>
            <a:off x="5903713" y="2033017"/>
            <a:ext cx="175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activation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maps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5" name="object 28"/>
          <p:cNvSpPr txBox="1"/>
          <p:nvPr/>
        </p:nvSpPr>
        <p:spPr>
          <a:xfrm>
            <a:off x="6038834" y="518506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object 29"/>
          <p:cNvSpPr txBox="1"/>
          <p:nvPr/>
        </p:nvSpPr>
        <p:spPr>
          <a:xfrm>
            <a:off x="7094411" y="474860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30"/>
          <p:cNvSpPr txBox="1"/>
          <p:nvPr/>
        </p:nvSpPr>
        <p:spPr>
          <a:xfrm>
            <a:off x="7586110" y="316830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58" name="object 31"/>
          <p:cNvSpPr txBox="1">
            <a:spLocks/>
          </p:cNvSpPr>
          <p:nvPr/>
        </p:nvSpPr>
        <p:spPr>
          <a:xfrm>
            <a:off x="558869" y="1052736"/>
            <a:ext cx="818959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 example, if we had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5x5x3 filters, we’ll get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separate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activation</a:t>
            </a:r>
            <a:r>
              <a:rPr kumimoji="0" lang="en-US" sz="2000" b="0" i="0" u="none" strike="noStrike" kern="1200" cap="none" spc="-7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maps: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9" name="object 32"/>
          <p:cNvSpPr/>
          <p:nvPr/>
        </p:nvSpPr>
        <p:spPr>
          <a:xfrm>
            <a:off x="6005112" y="3271884"/>
            <a:ext cx="92710" cy="1894205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33"/>
          <p:cNvSpPr/>
          <p:nvPr/>
        </p:nvSpPr>
        <p:spPr>
          <a:xfrm>
            <a:off x="6097337" y="2407711"/>
            <a:ext cx="864235" cy="2758440"/>
          </a:xfrm>
          <a:custGeom>
            <a:avLst/>
            <a:gdLst/>
            <a:ahLst/>
            <a:cxnLst/>
            <a:rect l="l" t="t" r="r" b="b"/>
            <a:pathLst>
              <a:path w="864234" h="2758440">
                <a:moveTo>
                  <a:pt x="0" y="2757894"/>
                </a:moveTo>
                <a:lnTo>
                  <a:pt x="0" y="864173"/>
                </a:lnTo>
                <a:lnTo>
                  <a:pt x="864173" y="0"/>
                </a:lnTo>
                <a:lnTo>
                  <a:pt x="864173" y="1893721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34"/>
          <p:cNvSpPr/>
          <p:nvPr/>
        </p:nvSpPr>
        <p:spPr>
          <a:xfrm>
            <a:off x="60051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92224" y="864173"/>
                </a:moveTo>
                <a:lnTo>
                  <a:pt x="0" y="864173"/>
                </a:lnTo>
                <a:lnTo>
                  <a:pt x="864173" y="0"/>
                </a:lnTo>
                <a:lnTo>
                  <a:pt x="956398" y="0"/>
                </a:lnTo>
                <a:lnTo>
                  <a:pt x="92224" y="864173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35"/>
          <p:cNvSpPr/>
          <p:nvPr/>
        </p:nvSpPr>
        <p:spPr>
          <a:xfrm>
            <a:off x="6005112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36"/>
          <p:cNvSpPr/>
          <p:nvPr/>
        </p:nvSpPr>
        <p:spPr>
          <a:xfrm>
            <a:off x="60051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37"/>
          <p:cNvSpPr/>
          <p:nvPr/>
        </p:nvSpPr>
        <p:spPr>
          <a:xfrm>
            <a:off x="6097337" y="3271884"/>
            <a:ext cx="0" cy="1894205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8"/>
          <p:cNvSpPr/>
          <p:nvPr/>
        </p:nvSpPr>
        <p:spPr>
          <a:xfrm>
            <a:off x="6157512" y="3271884"/>
            <a:ext cx="92710" cy="1894205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39"/>
          <p:cNvSpPr/>
          <p:nvPr/>
        </p:nvSpPr>
        <p:spPr>
          <a:xfrm>
            <a:off x="6249737" y="2407711"/>
            <a:ext cx="864235" cy="2758440"/>
          </a:xfrm>
          <a:custGeom>
            <a:avLst/>
            <a:gdLst/>
            <a:ahLst/>
            <a:cxnLst/>
            <a:rect l="l" t="t" r="r" b="b"/>
            <a:pathLst>
              <a:path w="864234" h="2758440">
                <a:moveTo>
                  <a:pt x="0" y="2757894"/>
                </a:moveTo>
                <a:lnTo>
                  <a:pt x="0" y="864173"/>
                </a:lnTo>
                <a:lnTo>
                  <a:pt x="864173" y="0"/>
                </a:lnTo>
                <a:lnTo>
                  <a:pt x="864173" y="1893721"/>
                </a:lnTo>
                <a:lnTo>
                  <a:pt x="0" y="2757894"/>
                </a:lnTo>
                <a:close/>
              </a:path>
            </a:pathLst>
          </a:custGeom>
          <a:solidFill>
            <a:srgbClr val="CAC1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40"/>
          <p:cNvSpPr/>
          <p:nvPr/>
        </p:nvSpPr>
        <p:spPr>
          <a:xfrm>
            <a:off x="61575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92224" y="864173"/>
                </a:moveTo>
                <a:lnTo>
                  <a:pt x="0" y="864173"/>
                </a:lnTo>
                <a:lnTo>
                  <a:pt x="864173" y="0"/>
                </a:lnTo>
                <a:lnTo>
                  <a:pt x="956398" y="0"/>
                </a:lnTo>
                <a:lnTo>
                  <a:pt x="92224" y="864173"/>
                </a:lnTo>
                <a:close/>
              </a:path>
            </a:pathLst>
          </a:custGeom>
          <a:solidFill>
            <a:srgbClr val="FFF4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41"/>
          <p:cNvSpPr/>
          <p:nvPr/>
        </p:nvSpPr>
        <p:spPr>
          <a:xfrm>
            <a:off x="6157512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42"/>
          <p:cNvSpPr/>
          <p:nvPr/>
        </p:nvSpPr>
        <p:spPr>
          <a:xfrm>
            <a:off x="61575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43"/>
          <p:cNvSpPr/>
          <p:nvPr/>
        </p:nvSpPr>
        <p:spPr>
          <a:xfrm>
            <a:off x="6249737" y="3271884"/>
            <a:ext cx="0" cy="1894205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44"/>
          <p:cNvSpPr/>
          <p:nvPr/>
        </p:nvSpPr>
        <p:spPr>
          <a:xfrm>
            <a:off x="6309912" y="3271884"/>
            <a:ext cx="92710" cy="1894205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45"/>
          <p:cNvSpPr/>
          <p:nvPr/>
        </p:nvSpPr>
        <p:spPr>
          <a:xfrm>
            <a:off x="6402137" y="2407711"/>
            <a:ext cx="864235" cy="2758440"/>
          </a:xfrm>
          <a:custGeom>
            <a:avLst/>
            <a:gdLst/>
            <a:ahLst/>
            <a:cxnLst/>
            <a:rect l="l" t="t" r="r" b="b"/>
            <a:pathLst>
              <a:path w="864234" h="2758440">
                <a:moveTo>
                  <a:pt x="0" y="2757894"/>
                </a:moveTo>
                <a:lnTo>
                  <a:pt x="0" y="864173"/>
                </a:lnTo>
                <a:lnTo>
                  <a:pt x="864173" y="0"/>
                </a:lnTo>
                <a:lnTo>
                  <a:pt x="864173" y="1893721"/>
                </a:lnTo>
                <a:lnTo>
                  <a:pt x="0" y="2757894"/>
                </a:lnTo>
                <a:close/>
              </a:path>
            </a:pathLst>
          </a:custGeom>
          <a:solidFill>
            <a:srgbClr val="ACA7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46"/>
          <p:cNvSpPr/>
          <p:nvPr/>
        </p:nvSpPr>
        <p:spPr>
          <a:xfrm>
            <a:off x="63099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92224" y="864173"/>
                </a:moveTo>
                <a:lnTo>
                  <a:pt x="0" y="864173"/>
                </a:lnTo>
                <a:lnTo>
                  <a:pt x="864173" y="0"/>
                </a:lnTo>
                <a:lnTo>
                  <a:pt x="956398" y="0"/>
                </a:lnTo>
                <a:lnTo>
                  <a:pt x="92224" y="864173"/>
                </a:lnTo>
                <a:close/>
              </a:path>
            </a:pathLst>
          </a:custGeom>
          <a:solidFill>
            <a:srgbClr val="DF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47"/>
          <p:cNvSpPr/>
          <p:nvPr/>
        </p:nvSpPr>
        <p:spPr>
          <a:xfrm>
            <a:off x="6309912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8"/>
          <p:cNvSpPr/>
          <p:nvPr/>
        </p:nvSpPr>
        <p:spPr>
          <a:xfrm>
            <a:off x="63099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49"/>
          <p:cNvSpPr/>
          <p:nvPr/>
        </p:nvSpPr>
        <p:spPr>
          <a:xfrm>
            <a:off x="6402137" y="3271884"/>
            <a:ext cx="0" cy="1894205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50"/>
          <p:cNvSpPr/>
          <p:nvPr/>
        </p:nvSpPr>
        <p:spPr>
          <a:xfrm>
            <a:off x="6462312" y="3271884"/>
            <a:ext cx="92710" cy="1894205"/>
          </a:xfrm>
          <a:custGeom>
            <a:avLst/>
            <a:gdLst/>
            <a:ahLst/>
            <a:cxnLst/>
            <a:rect l="l" t="t" r="r" b="b"/>
            <a:pathLst>
              <a:path w="92709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51"/>
          <p:cNvSpPr/>
          <p:nvPr/>
        </p:nvSpPr>
        <p:spPr>
          <a:xfrm>
            <a:off x="6554537" y="2407711"/>
            <a:ext cx="864235" cy="2758440"/>
          </a:xfrm>
          <a:custGeom>
            <a:avLst/>
            <a:gdLst/>
            <a:ahLst/>
            <a:cxnLst/>
            <a:rect l="l" t="t" r="r" b="b"/>
            <a:pathLst>
              <a:path w="864234" h="2758440">
                <a:moveTo>
                  <a:pt x="0" y="2757894"/>
                </a:moveTo>
                <a:lnTo>
                  <a:pt x="0" y="864173"/>
                </a:lnTo>
                <a:lnTo>
                  <a:pt x="864173" y="0"/>
                </a:lnTo>
                <a:lnTo>
                  <a:pt x="864173" y="1893721"/>
                </a:lnTo>
                <a:lnTo>
                  <a:pt x="0" y="2757894"/>
                </a:lnTo>
                <a:close/>
              </a:path>
            </a:pathLst>
          </a:custGeom>
          <a:solidFill>
            <a:srgbClr val="C8B6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52"/>
          <p:cNvSpPr/>
          <p:nvPr/>
        </p:nvSpPr>
        <p:spPr>
          <a:xfrm>
            <a:off x="64623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92224" y="864173"/>
                </a:moveTo>
                <a:lnTo>
                  <a:pt x="0" y="864173"/>
                </a:lnTo>
                <a:lnTo>
                  <a:pt x="864173" y="0"/>
                </a:lnTo>
                <a:lnTo>
                  <a:pt x="956398" y="0"/>
                </a:lnTo>
                <a:lnTo>
                  <a:pt x="92224" y="864173"/>
                </a:lnTo>
                <a:close/>
              </a:path>
            </a:pathLst>
          </a:custGeom>
          <a:solidFill>
            <a:srgbClr val="FBE9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53"/>
          <p:cNvSpPr/>
          <p:nvPr/>
        </p:nvSpPr>
        <p:spPr>
          <a:xfrm>
            <a:off x="6462312" y="2407711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54"/>
          <p:cNvSpPr/>
          <p:nvPr/>
        </p:nvSpPr>
        <p:spPr>
          <a:xfrm>
            <a:off x="6462312" y="2407711"/>
            <a:ext cx="956944" cy="864235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55"/>
          <p:cNvSpPr/>
          <p:nvPr/>
        </p:nvSpPr>
        <p:spPr>
          <a:xfrm>
            <a:off x="6554537" y="3271884"/>
            <a:ext cx="0" cy="1894205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56"/>
          <p:cNvSpPr txBox="1"/>
          <p:nvPr/>
        </p:nvSpPr>
        <p:spPr>
          <a:xfrm>
            <a:off x="892673" y="5619080"/>
            <a:ext cx="63995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We </a:t>
            </a:r>
            <a:r>
              <a:rPr sz="2000" dirty="0">
                <a:latin typeface="Arial"/>
                <a:cs typeface="Arial"/>
              </a:rPr>
              <a:t>stack </a:t>
            </a:r>
            <a:r>
              <a:rPr sz="2000" spc="-5" dirty="0">
                <a:latin typeface="Arial"/>
                <a:cs typeface="Arial"/>
              </a:rPr>
              <a:t>these up to get </a:t>
            </a:r>
            <a:r>
              <a:rPr sz="2000" dirty="0">
                <a:latin typeface="Arial"/>
                <a:cs typeface="Arial"/>
              </a:rPr>
              <a:t>a “new </a:t>
            </a:r>
            <a:r>
              <a:rPr sz="2000" spc="-5" dirty="0">
                <a:latin typeface="Arial"/>
                <a:cs typeface="Arial"/>
              </a:rPr>
              <a:t>image” of </a:t>
            </a:r>
            <a:r>
              <a:rPr sz="2000" dirty="0">
                <a:latin typeface="Arial"/>
                <a:cs typeface="Arial"/>
              </a:rPr>
              <a:t>size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28x28x6!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82639" y="764704"/>
            <a:ext cx="7517765" cy="742639"/>
          </a:xfrm>
          <a:prstGeom prst="rect">
            <a:avLst/>
          </a:prstGeom>
        </p:spPr>
        <p:txBody>
          <a:bodyPr vert="horz" wrap="square" lIns="0" tIns="10795" rIns="0" bIns="0" rtlCol="0" anchor="b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699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Preview: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ConvNet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sequence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Convolution Layers, interspersed with  activation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81464" y="32010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636" y="24578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81464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81464" y="24578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81464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636" y="32010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1267112" y="48216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631413" y="27485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96502" y="5213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1886262" y="37364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816710" y="37207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816710" y="37207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1998611" y="3814586"/>
            <a:ext cx="749300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  <a:p>
            <a:pPr marL="12700" marR="118745" algn="just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e.g.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6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5x5x3  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3096059" y="32010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309234" y="24578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3" y="0"/>
                </a:lnTo>
                <a:lnTo>
                  <a:pt x="743223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096059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213174" y="743226"/>
                </a:moveTo>
                <a:lnTo>
                  <a:pt x="0" y="743226"/>
                </a:lnTo>
                <a:lnTo>
                  <a:pt x="743223" y="0"/>
                </a:lnTo>
                <a:lnTo>
                  <a:pt x="956398" y="0"/>
                </a:lnTo>
                <a:lnTo>
                  <a:pt x="213174" y="743226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096059" y="24578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096059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309234" y="32010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3781707" y="48216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4146008" y="27485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3111100" y="5213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82639" y="764704"/>
            <a:ext cx="7517765" cy="742639"/>
          </a:xfrm>
          <a:prstGeom prst="rect">
            <a:avLst/>
          </a:prstGeom>
        </p:spPr>
        <p:txBody>
          <a:bodyPr vert="horz" wrap="square" lIns="0" tIns="10795" rIns="0" bIns="0" rtlCol="0" anchor="b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699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Preview: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ConvNet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sequence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Convolution Layers, interspersed with  activation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81464" y="32010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636" y="24578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81464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81464" y="24578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81464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636" y="32010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1267112" y="48216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631413" y="27485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96502" y="5213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1886262" y="37364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816710" y="37207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816710" y="37207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1998611" y="3814586"/>
            <a:ext cx="749300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  <a:p>
            <a:pPr marL="12700" marR="118745" algn="just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e.g.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6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5x5x3  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3096059" y="32010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309234" y="24578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3" y="0"/>
                </a:lnTo>
                <a:lnTo>
                  <a:pt x="743223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096059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213174" y="743226"/>
                </a:moveTo>
                <a:lnTo>
                  <a:pt x="0" y="743226"/>
                </a:lnTo>
                <a:lnTo>
                  <a:pt x="743223" y="0"/>
                </a:lnTo>
                <a:lnTo>
                  <a:pt x="956398" y="0"/>
                </a:lnTo>
                <a:lnTo>
                  <a:pt x="213174" y="743226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096059" y="24578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096059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309234" y="32010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3781707" y="48216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4146008" y="27485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3111100" y="5213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/>
          <p:nvPr/>
        </p:nvSpPr>
        <p:spPr>
          <a:xfrm>
            <a:off x="4629456" y="38126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5559904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5559904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4741805" y="3890786"/>
            <a:ext cx="749300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  <a:p>
            <a:pPr marL="12700" marR="29845">
              <a:lnSpc>
                <a:spcPct val="100699"/>
              </a:lnSpc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e.g.</a:t>
            </a:r>
            <a:r>
              <a:rPr sz="1800" spc="-9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10  5x5x</a:t>
            </a:r>
            <a:r>
              <a:rPr sz="1800" b="1" spc="-5" dirty="0">
                <a:solidFill>
                  <a:srgbClr val="38751C"/>
                </a:solidFill>
                <a:latin typeface="Arial"/>
                <a:cs typeface="Arial"/>
              </a:rPr>
              <a:t>6 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29"/>
          <p:cNvSpPr/>
          <p:nvPr/>
        </p:nvSpPr>
        <p:spPr>
          <a:xfrm>
            <a:off x="5839254" y="32772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052428" y="25340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3" y="0"/>
                </a:lnTo>
                <a:lnTo>
                  <a:pt x="743223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ACB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5839254" y="25340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213174" y="743226"/>
                </a:moveTo>
                <a:lnTo>
                  <a:pt x="0" y="743226"/>
                </a:lnTo>
                <a:lnTo>
                  <a:pt x="743223" y="0"/>
                </a:lnTo>
                <a:lnTo>
                  <a:pt x="956398" y="0"/>
                </a:lnTo>
                <a:lnTo>
                  <a:pt x="213174" y="743226"/>
                </a:lnTo>
                <a:close/>
              </a:path>
            </a:pathLst>
          </a:custGeom>
          <a:solidFill>
            <a:srgbClr val="DFE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5839253" y="25340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5839253" y="25340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052428" y="32772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220251" y="38126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09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8150699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8150699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 txBox="1"/>
          <p:nvPr/>
        </p:nvSpPr>
        <p:spPr>
          <a:xfrm>
            <a:off x="7332600" y="3890786"/>
            <a:ext cx="7493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39"/>
          <p:cNvSpPr txBox="1"/>
          <p:nvPr/>
        </p:nvSpPr>
        <p:spPr>
          <a:xfrm>
            <a:off x="8549198" y="3628687"/>
            <a:ext cx="41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….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0"/>
          <p:cNvSpPr txBox="1"/>
          <p:nvPr/>
        </p:nvSpPr>
        <p:spPr>
          <a:xfrm>
            <a:off x="5778095" y="528952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1"/>
          <p:cNvSpPr txBox="1"/>
          <p:nvPr/>
        </p:nvSpPr>
        <p:spPr>
          <a:xfrm>
            <a:off x="6524901" y="48978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24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2"/>
          <p:cNvSpPr txBox="1"/>
          <p:nvPr/>
        </p:nvSpPr>
        <p:spPr>
          <a:xfrm>
            <a:off x="6889203" y="28247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object 3"/>
          <p:cNvSpPr txBox="1"/>
          <p:nvPr/>
        </p:nvSpPr>
        <p:spPr>
          <a:xfrm>
            <a:off x="4772812" y="1196752"/>
            <a:ext cx="195833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[Zeiler and Fergus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2013]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967447" y="1212946"/>
            <a:ext cx="2086806" cy="873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969268" y="1355821"/>
            <a:ext cx="2081530" cy="873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6724" y="1573739"/>
            <a:ext cx="9050531" cy="4166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49288" y="476672"/>
            <a:ext cx="2746648" cy="564672"/>
          </a:xfrm>
          <a:prstGeom prst="rect">
            <a:avLst/>
          </a:prstGeom>
        </p:spPr>
        <p:txBody>
          <a:bodyPr vert="horz" lIns="0" rIns="0" bIns="0" anchor="b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Preview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288" y="476672"/>
            <a:ext cx="2746648" cy="564672"/>
          </a:xfrm>
        </p:spPr>
        <p:txBody>
          <a:bodyPr>
            <a:normAutofit fontScale="90000"/>
          </a:bodyPr>
          <a:lstStyle/>
          <a:p>
            <a:r>
              <a:rPr lang="sk-SK" sz="3600" b="1" spc="-5" dirty="0" smtClean="0">
                <a:latin typeface="Arial"/>
                <a:cs typeface="Arial"/>
              </a:rPr>
              <a:t>Preview</a:t>
            </a:r>
            <a:endParaRPr lang="sk-SK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0" name="object 6"/>
          <p:cNvSpPr/>
          <p:nvPr/>
        </p:nvSpPr>
        <p:spPr>
          <a:xfrm>
            <a:off x="838813" y="1196753"/>
            <a:ext cx="7909651" cy="3456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/>
          <p:nvPr/>
        </p:nvSpPr>
        <p:spPr>
          <a:xfrm>
            <a:off x="2377145" y="4725144"/>
            <a:ext cx="3085243" cy="15683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5508238" y="4831244"/>
            <a:ext cx="1176472" cy="14535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3" name="object 2"/>
          <p:cNvSpPr/>
          <p:nvPr/>
        </p:nvSpPr>
        <p:spPr>
          <a:xfrm>
            <a:off x="251520" y="1268760"/>
            <a:ext cx="4308841" cy="44558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5"/>
          <p:cNvSpPr/>
          <p:nvPr/>
        </p:nvSpPr>
        <p:spPr>
          <a:xfrm>
            <a:off x="1543392" y="1361890"/>
            <a:ext cx="7163135" cy="257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 txBox="1"/>
          <p:nvPr/>
        </p:nvSpPr>
        <p:spPr>
          <a:xfrm>
            <a:off x="6131228" y="1715592"/>
            <a:ext cx="2563495" cy="66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example 5x5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filters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155"/>
              </a:lnSpc>
            </a:pPr>
            <a:r>
              <a:rPr sz="1800" dirty="0">
                <a:latin typeface="Arial"/>
                <a:cs typeface="Arial"/>
              </a:rPr>
              <a:t>(32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total)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7"/>
          <p:cNvSpPr/>
          <p:nvPr/>
        </p:nvSpPr>
        <p:spPr>
          <a:xfrm>
            <a:off x="1594634" y="1361986"/>
            <a:ext cx="248285" cy="257810"/>
          </a:xfrm>
          <a:custGeom>
            <a:avLst/>
            <a:gdLst/>
            <a:ahLst/>
            <a:cxnLst/>
            <a:rect l="l" t="t" r="r" b="b"/>
            <a:pathLst>
              <a:path w="248285" h="257809">
                <a:moveTo>
                  <a:pt x="0" y="0"/>
                </a:moveTo>
                <a:lnTo>
                  <a:pt x="247799" y="0"/>
                </a:lnTo>
                <a:lnTo>
                  <a:pt x="247799" y="257700"/>
                </a:lnTo>
                <a:lnTo>
                  <a:pt x="0" y="25770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94295" y="2506458"/>
            <a:ext cx="565785" cy="632460"/>
          </a:xfrm>
          <a:custGeom>
            <a:avLst/>
            <a:gdLst/>
            <a:ahLst/>
            <a:cxnLst/>
            <a:rect l="l" t="t" r="r" b="b"/>
            <a:pathLst>
              <a:path w="565785" h="632460">
                <a:moveTo>
                  <a:pt x="0" y="0"/>
                </a:moveTo>
                <a:lnTo>
                  <a:pt x="565498" y="0"/>
                </a:lnTo>
                <a:lnTo>
                  <a:pt x="565498" y="632398"/>
                </a:lnTo>
                <a:lnTo>
                  <a:pt x="0" y="6323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926336" y="1619687"/>
            <a:ext cx="792480" cy="1109980"/>
          </a:xfrm>
          <a:custGeom>
            <a:avLst/>
            <a:gdLst/>
            <a:ahLst/>
            <a:cxnLst/>
            <a:rect l="l" t="t" r="r" b="b"/>
            <a:pathLst>
              <a:path w="792480" h="1109980">
                <a:moveTo>
                  <a:pt x="792198" y="0"/>
                </a:moveTo>
                <a:lnTo>
                  <a:pt x="0" y="1109962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866588" y="2701845"/>
            <a:ext cx="94882" cy="107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4773635" y="4099955"/>
            <a:ext cx="4009048" cy="453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 txBox="1"/>
          <p:nvPr/>
        </p:nvSpPr>
        <p:spPr>
          <a:xfrm>
            <a:off x="5069612" y="3048162"/>
            <a:ext cx="3530600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We </a:t>
            </a:r>
            <a:r>
              <a:rPr sz="1800" dirty="0">
                <a:latin typeface="Arial"/>
                <a:cs typeface="Arial"/>
              </a:rPr>
              <a:t>call </a:t>
            </a:r>
            <a:r>
              <a:rPr sz="1800" spc="-5" dirty="0">
                <a:latin typeface="Arial"/>
                <a:cs typeface="Arial"/>
              </a:rPr>
              <a:t>the layer </a:t>
            </a:r>
            <a:r>
              <a:rPr sz="1800" dirty="0">
                <a:latin typeface="Arial"/>
                <a:cs typeface="Arial"/>
              </a:rPr>
              <a:t>convolutional  </a:t>
            </a:r>
            <a:r>
              <a:rPr sz="1800" spc="-5" dirty="0">
                <a:latin typeface="Arial"/>
                <a:cs typeface="Arial"/>
              </a:rPr>
              <a:t>because it is </a:t>
            </a:r>
            <a:r>
              <a:rPr sz="1800" dirty="0">
                <a:latin typeface="Arial"/>
                <a:cs typeface="Arial"/>
              </a:rPr>
              <a:t>related </a:t>
            </a:r>
            <a:r>
              <a:rPr sz="1800" spc="-5" dirty="0">
                <a:latin typeface="Arial"/>
                <a:cs typeface="Arial"/>
              </a:rPr>
              <a:t>to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convolution  </a:t>
            </a:r>
            <a:r>
              <a:rPr sz="1800" spc="-5" dirty="0">
                <a:latin typeface="Arial"/>
                <a:cs typeface="Arial"/>
              </a:rPr>
              <a:t>of two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signals: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15"/>
          <p:cNvSpPr txBox="1"/>
          <p:nvPr/>
        </p:nvSpPr>
        <p:spPr>
          <a:xfrm>
            <a:off x="5759659" y="5002243"/>
            <a:ext cx="301879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elementwise </a:t>
            </a:r>
            <a:r>
              <a:rPr sz="1400" dirty="0">
                <a:latin typeface="Arial"/>
                <a:cs typeface="Arial"/>
              </a:rPr>
              <a:t>multiplication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dirty="0">
                <a:latin typeface="Arial"/>
                <a:cs typeface="Arial"/>
              </a:rPr>
              <a:t>sum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filter and the </a:t>
            </a:r>
            <a:r>
              <a:rPr sz="1400" dirty="0">
                <a:latin typeface="Arial"/>
                <a:cs typeface="Arial"/>
              </a:rPr>
              <a:t>signal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(image)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16"/>
          <p:cNvSpPr txBox="1">
            <a:spLocks/>
          </p:cNvSpPr>
          <p:nvPr/>
        </p:nvSpPr>
        <p:spPr>
          <a:xfrm>
            <a:off x="1896269" y="1573702"/>
            <a:ext cx="1943100" cy="5759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one filter</a:t>
            </a:r>
            <a:r>
              <a:rPr kumimoji="0" lang="en-US" sz="1800" b="0" i="0" u="none" strike="noStrike" kern="1200" cap="none" spc="-2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800" b="0" i="0" u="none" strike="noStrike" kern="1200" cap="none" spc="-5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=&gt;</a:t>
            </a: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one activation</a:t>
            </a:r>
            <a:r>
              <a:rPr kumimoji="0" lang="en-US" sz="1800" b="0" i="0" u="none" strike="noStrike" kern="1200" cap="none" spc="-85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map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4" name="object 17"/>
          <p:cNvSpPr/>
          <p:nvPr/>
        </p:nvSpPr>
        <p:spPr>
          <a:xfrm>
            <a:off x="4700060" y="1370586"/>
            <a:ext cx="248285" cy="257810"/>
          </a:xfrm>
          <a:custGeom>
            <a:avLst/>
            <a:gdLst/>
            <a:ahLst/>
            <a:cxnLst/>
            <a:rect l="l" t="t" r="r" b="b"/>
            <a:pathLst>
              <a:path w="248285" h="257809">
                <a:moveTo>
                  <a:pt x="0" y="0"/>
                </a:moveTo>
                <a:lnTo>
                  <a:pt x="247799" y="0"/>
                </a:lnTo>
                <a:lnTo>
                  <a:pt x="247799" y="257700"/>
                </a:lnTo>
                <a:lnTo>
                  <a:pt x="0" y="25770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8"/>
          <p:cNvSpPr/>
          <p:nvPr/>
        </p:nvSpPr>
        <p:spPr>
          <a:xfrm>
            <a:off x="944731" y="1628287"/>
            <a:ext cx="3879850" cy="2150745"/>
          </a:xfrm>
          <a:custGeom>
            <a:avLst/>
            <a:gdLst/>
            <a:ahLst/>
            <a:cxnLst/>
            <a:rect l="l" t="t" r="r" b="b"/>
            <a:pathLst>
              <a:path w="3879850" h="2150745">
                <a:moveTo>
                  <a:pt x="3879229" y="0"/>
                </a:moveTo>
                <a:lnTo>
                  <a:pt x="0" y="2150193"/>
                </a:lnTo>
              </a:path>
            </a:pathLst>
          </a:custGeom>
          <a:ln w="19049">
            <a:solidFill>
              <a:srgbClr val="0000FF"/>
            </a:solidFill>
            <a:tailEnd type="triangle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0"/>
          <p:cNvSpPr/>
          <p:nvPr/>
        </p:nvSpPr>
        <p:spPr>
          <a:xfrm>
            <a:off x="294295" y="3793230"/>
            <a:ext cx="565785" cy="632460"/>
          </a:xfrm>
          <a:custGeom>
            <a:avLst/>
            <a:gdLst/>
            <a:ahLst/>
            <a:cxnLst/>
            <a:rect l="l" t="t" r="r" b="b"/>
            <a:pathLst>
              <a:path w="565785" h="632460">
                <a:moveTo>
                  <a:pt x="0" y="0"/>
                </a:moveTo>
                <a:lnTo>
                  <a:pt x="565498" y="0"/>
                </a:lnTo>
                <a:lnTo>
                  <a:pt x="565498" y="632398"/>
                </a:lnTo>
                <a:lnTo>
                  <a:pt x="0" y="6323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7380312" y="4437112"/>
            <a:ext cx="216024" cy="5760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0" y="1930404"/>
            <a:ext cx="9143981" cy="4378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99592" y="632080"/>
            <a:ext cx="2746648" cy="564672"/>
          </a:xfrm>
        </p:spPr>
        <p:txBody>
          <a:bodyPr>
            <a:normAutofit fontScale="90000"/>
          </a:bodyPr>
          <a:lstStyle/>
          <a:p>
            <a:r>
              <a:rPr lang="sk-SK" sz="3600" b="1" spc="-5" dirty="0" smtClean="0">
                <a:latin typeface="Arial"/>
                <a:cs typeface="Arial"/>
              </a:rPr>
              <a:t>Preview</a:t>
            </a:r>
            <a:endParaRPr lang="sk-SK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638396" y="3670592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769998" y="3519895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638396" y="3519895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638396" y="3519895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769998" y="3670592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68812" y="2737"/>
                </a:lnTo>
                <a:lnTo>
                  <a:pt x="219460" y="23714"/>
                </a:lnTo>
                <a:lnTo>
                  <a:pt x="258579" y="62841"/>
                </a:lnTo>
                <a:lnTo>
                  <a:pt x="279561" y="113488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234643" y="378569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745146" y="3926844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764646" y="3689545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900846" y="3540145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1926946" y="3926844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1907517" y="491176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1221872" y="3291123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435044" y="2547897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1221872" y="2547897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1221872" y="2547897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435044" y="3291123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2271819" y="2186356"/>
            <a:ext cx="3372485" cy="952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9349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32x32x3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image 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5x5x3</a:t>
            </a: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475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2404257" y="2367297"/>
            <a:ext cx="929005" cy="220345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45687" y="30619"/>
                </a:moveTo>
                <a:lnTo>
                  <a:pt x="0" y="25269"/>
                </a:lnTo>
                <a:lnTo>
                  <a:pt x="38434" y="0"/>
                </a:lnTo>
                <a:lnTo>
                  <a:pt x="45687" y="30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62195" y="2571917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090910" y="2850822"/>
            <a:ext cx="1346200" cy="52324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050623" y="3359348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0" y="30327"/>
                </a:moveTo>
                <a:lnTo>
                  <a:pt x="34587" y="0"/>
                </a:lnTo>
                <a:lnTo>
                  <a:pt x="45989" y="29324"/>
                </a:lnTo>
                <a:lnTo>
                  <a:pt x="0" y="303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050623" y="3359348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1236910" y="5325062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32"/>
          <p:cNvSpPr txBox="1"/>
          <p:nvPr/>
        </p:nvSpPr>
        <p:spPr>
          <a:xfrm>
            <a:off x="3915440" y="4176109"/>
            <a:ext cx="24130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convolve (slide) </a:t>
            </a:r>
            <a:r>
              <a:rPr sz="1800" spc="-5" dirty="0">
                <a:latin typeface="Arial"/>
                <a:cs typeface="Arial"/>
              </a:rPr>
              <a:t>over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all  </a:t>
            </a:r>
            <a:r>
              <a:rPr sz="1800" dirty="0">
                <a:latin typeface="Arial"/>
                <a:cs typeface="Arial"/>
              </a:rPr>
              <a:t>spatial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locations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2" name="object 39"/>
          <p:cNvSpPr txBox="1"/>
          <p:nvPr/>
        </p:nvSpPr>
        <p:spPr>
          <a:xfrm>
            <a:off x="7153362" y="1700808"/>
            <a:ext cx="1625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activation</a:t>
            </a:r>
            <a:r>
              <a:rPr sz="1800" b="1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map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7032452" y="2304101"/>
            <a:ext cx="1351948" cy="3080311"/>
            <a:chOff x="7032452" y="1190847"/>
            <a:chExt cx="1351948" cy="3080311"/>
          </a:xfrm>
        </p:grpSpPr>
        <p:grpSp>
          <p:nvGrpSpPr>
            <p:cNvPr id="3" name="Group 50"/>
            <p:cNvGrpSpPr/>
            <p:nvPr/>
          </p:nvGrpSpPr>
          <p:grpSpPr>
            <a:xfrm>
              <a:off x="7032452" y="1190847"/>
              <a:ext cx="1351948" cy="3080311"/>
              <a:chOff x="7032452" y="1190847"/>
              <a:chExt cx="1351948" cy="3080311"/>
            </a:xfrm>
          </p:grpSpPr>
          <p:grpSp>
            <p:nvGrpSpPr>
              <p:cNvPr id="19" name="Group 49"/>
              <p:cNvGrpSpPr/>
              <p:nvPr/>
            </p:nvGrpSpPr>
            <p:grpSpPr>
              <a:xfrm>
                <a:off x="7032452" y="1190847"/>
                <a:ext cx="1351948" cy="3080311"/>
                <a:chOff x="7032452" y="1190847"/>
                <a:chExt cx="1351948" cy="3080311"/>
              </a:xfrm>
            </p:grpSpPr>
            <p:sp>
              <p:nvSpPr>
                <p:cNvPr id="48" name="object 33"/>
                <p:cNvSpPr/>
                <p:nvPr/>
              </p:nvSpPr>
              <p:spPr>
                <a:xfrm>
                  <a:off x="7074935" y="2055020"/>
                  <a:ext cx="92710" cy="1894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709" h="1894204">
                      <a:moveTo>
                        <a:pt x="0" y="0"/>
                      </a:moveTo>
                      <a:lnTo>
                        <a:pt x="92224" y="0"/>
                      </a:lnTo>
                      <a:lnTo>
                        <a:pt x="92224" y="1893721"/>
                      </a:lnTo>
                      <a:lnTo>
                        <a:pt x="0" y="18937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DAF7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9" name="object 34"/>
                <p:cNvSpPr/>
                <p:nvPr/>
              </p:nvSpPr>
              <p:spPr>
                <a:xfrm>
                  <a:off x="7167160" y="1190847"/>
                  <a:ext cx="864235" cy="2758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4234" h="2758440">
                      <a:moveTo>
                        <a:pt x="0" y="2757894"/>
                      </a:moveTo>
                      <a:lnTo>
                        <a:pt x="0" y="864173"/>
                      </a:lnTo>
                      <a:lnTo>
                        <a:pt x="864173" y="0"/>
                      </a:lnTo>
                      <a:lnTo>
                        <a:pt x="864173" y="1893721"/>
                      </a:lnTo>
                      <a:lnTo>
                        <a:pt x="0" y="2757894"/>
                      </a:lnTo>
                      <a:close/>
                    </a:path>
                  </a:pathLst>
                </a:custGeom>
                <a:solidFill>
                  <a:srgbClr val="A0AEC6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0" name="object 35"/>
                <p:cNvSpPr/>
                <p:nvPr/>
              </p:nvSpPr>
              <p:spPr>
                <a:xfrm>
                  <a:off x="7074935" y="1190847"/>
                  <a:ext cx="956944" cy="864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945" h="864235">
                      <a:moveTo>
                        <a:pt x="92224" y="864173"/>
                      </a:moveTo>
                      <a:lnTo>
                        <a:pt x="0" y="864173"/>
                      </a:lnTo>
                      <a:lnTo>
                        <a:pt x="864173" y="0"/>
                      </a:lnTo>
                      <a:lnTo>
                        <a:pt x="956398" y="0"/>
                      </a:lnTo>
                      <a:lnTo>
                        <a:pt x="92224" y="864173"/>
                      </a:lnTo>
                      <a:close/>
                    </a:path>
                  </a:pathLst>
                </a:custGeom>
                <a:solidFill>
                  <a:srgbClr val="D3E1F9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1" name="object 38"/>
                <p:cNvSpPr/>
                <p:nvPr/>
              </p:nvSpPr>
              <p:spPr>
                <a:xfrm>
                  <a:off x="7167160" y="2055020"/>
                  <a:ext cx="0" cy="1894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h="1894204">
                      <a:moveTo>
                        <a:pt x="0" y="0"/>
                      </a:moveTo>
                      <a:lnTo>
                        <a:pt x="0" y="1893721"/>
                      </a:lnTo>
                    </a:path>
                  </a:pathLst>
                </a:custGeom>
                <a:ln w="19049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2" name="object 44"/>
                <p:cNvSpPr txBox="1"/>
                <p:nvPr/>
              </p:nvSpPr>
              <p:spPr>
                <a:xfrm>
                  <a:off x="7032452" y="3989853"/>
                  <a:ext cx="153035" cy="281305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>
                    <a:lnSpc>
                      <a:spcPts val="2090"/>
                    </a:lnSpc>
                  </a:pPr>
                  <a:r>
                    <a:rPr sz="1800" dirty="0">
                      <a:latin typeface="Arial"/>
                      <a:cs typeface="Arial"/>
                    </a:rPr>
                    <a:t>1</a:t>
                  </a:r>
                  <a:endParaRPr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53" name="object 40"/>
                <p:cNvSpPr txBox="1"/>
                <p:nvPr/>
              </p:nvSpPr>
              <p:spPr>
                <a:xfrm>
                  <a:off x="7699962" y="3512523"/>
                  <a:ext cx="280035" cy="299720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>
                      <a:latin typeface="Arial"/>
                      <a:cs typeface="Arial"/>
                    </a:rPr>
                    <a:t>28</a:t>
                  </a:r>
                  <a:endParaRPr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54" name="object 41"/>
                <p:cNvSpPr txBox="1"/>
                <p:nvPr/>
              </p:nvSpPr>
              <p:spPr>
                <a:xfrm>
                  <a:off x="8104365" y="2101540"/>
                  <a:ext cx="280035" cy="299720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>
                      <a:latin typeface="Arial"/>
                      <a:cs typeface="Arial"/>
                    </a:rPr>
                    <a:t>28</a:t>
                  </a:r>
                  <a:endParaRPr sz="18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7" name="object 36"/>
              <p:cNvSpPr/>
              <p:nvPr/>
            </p:nvSpPr>
            <p:spPr>
              <a:xfrm>
                <a:off x="7074935" y="1190847"/>
                <a:ext cx="956944" cy="2758440"/>
              </a:xfrm>
              <a:custGeom>
                <a:avLst/>
                <a:gdLst/>
                <a:ahLst/>
                <a:cxnLst/>
                <a:rect l="l" t="t" r="r" b="b"/>
                <a:pathLst>
                  <a:path w="956945" h="2758440">
                    <a:moveTo>
                      <a:pt x="0" y="864173"/>
                    </a:moveTo>
                    <a:lnTo>
                      <a:pt x="864173" y="0"/>
                    </a:lnTo>
                    <a:lnTo>
                      <a:pt x="956398" y="0"/>
                    </a:lnTo>
                    <a:lnTo>
                      <a:pt x="956398" y="1893721"/>
                    </a:lnTo>
                    <a:lnTo>
                      <a:pt x="92224" y="2757894"/>
                    </a:lnTo>
                    <a:lnTo>
                      <a:pt x="0" y="2757894"/>
                    </a:lnTo>
                    <a:lnTo>
                      <a:pt x="0" y="864173"/>
                    </a:lnTo>
                    <a:close/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5" name="object 37"/>
            <p:cNvSpPr/>
            <p:nvPr/>
          </p:nvSpPr>
          <p:spPr>
            <a:xfrm>
              <a:off x="7074935" y="1190847"/>
              <a:ext cx="956944" cy="864235"/>
            </a:xfrm>
            <a:custGeom>
              <a:avLst/>
              <a:gdLst/>
              <a:ahLst/>
              <a:cxnLst/>
              <a:rect l="l" t="t" r="r" b="b"/>
              <a:pathLst>
                <a:path w="956945" h="864235">
                  <a:moveTo>
                    <a:pt x="0" y="864173"/>
                  </a:moveTo>
                  <a:lnTo>
                    <a:pt x="92224" y="864173"/>
                  </a:lnTo>
                  <a:lnTo>
                    <a:pt x="956398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56" name="Straight Arrow Connector 55"/>
          <p:cNvCxnSpPr/>
          <p:nvPr/>
        </p:nvCxnSpPr>
        <p:spPr>
          <a:xfrm>
            <a:off x="3851920" y="3933056"/>
            <a:ext cx="28083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bject 2"/>
          <p:cNvSpPr txBox="1">
            <a:spLocks noGrp="1"/>
          </p:cNvSpPr>
          <p:nvPr>
            <p:ph type="title"/>
          </p:nvPr>
        </p:nvSpPr>
        <p:spPr>
          <a:xfrm>
            <a:off x="395536" y="1124744"/>
            <a:ext cx="694888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/>
              <a:t>A closer </a:t>
            </a:r>
            <a:r>
              <a:rPr sz="2200" spc="-5" dirty="0"/>
              <a:t>look at </a:t>
            </a:r>
            <a:r>
              <a:rPr sz="2200" dirty="0"/>
              <a:t>spatial</a:t>
            </a:r>
            <a:r>
              <a:rPr sz="2200" spc="-105" dirty="0"/>
              <a:t> </a:t>
            </a:r>
            <a:r>
              <a:rPr sz="2200" spc="-5" dirty="0"/>
              <a:t>dimensions:</a:t>
            </a:r>
            <a:endParaRPr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2330091"/>
            <a:ext cx="3288665" cy="17164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65087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2330091"/>
            <a:ext cx="3288665" cy="17164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65087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2330091"/>
            <a:ext cx="3288665" cy="17164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65087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2330091"/>
            <a:ext cx="3288665" cy="17164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65087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2330091"/>
            <a:ext cx="3288665" cy="17164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65087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4224124" y="3325872"/>
            <a:ext cx="2004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=&gt; 5x5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output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3535512"/>
            <a:ext cx="570847" cy="39754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 smtClean="0"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4645311" y="2241932"/>
            <a:ext cx="2868930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 filter  applied </a:t>
            </a:r>
            <a:r>
              <a:rPr sz="2400" b="1" spc="-5" dirty="0">
                <a:latin typeface="Arial"/>
                <a:cs typeface="Arial"/>
              </a:rPr>
              <a:t>with stride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2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3535512"/>
            <a:ext cx="570847" cy="39754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 smtClean="0"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4645311" y="2241932"/>
            <a:ext cx="2868930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 filter  applied </a:t>
            </a:r>
            <a:r>
              <a:rPr sz="2400" b="1" spc="-5" dirty="0">
                <a:latin typeface="Arial"/>
                <a:cs typeface="Arial"/>
              </a:rPr>
              <a:t>with stride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2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3535512"/>
            <a:ext cx="570847" cy="39754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 smtClean="0"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4645311" y="2241932"/>
            <a:ext cx="2868930" cy="2313581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 filter  applied </a:t>
            </a:r>
            <a:r>
              <a:rPr sz="2400" b="1" spc="-5" dirty="0">
                <a:latin typeface="Arial"/>
                <a:cs typeface="Arial"/>
              </a:rPr>
              <a:t>with stride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2</a:t>
            </a:r>
            <a:endParaRPr lang="en-US" sz="2400" b="1" dirty="0" smtClean="0">
              <a:latin typeface="Arial"/>
              <a:cs typeface="Arial"/>
            </a:endParaRPr>
          </a:p>
          <a:p>
            <a:pPr marL="12700" marR="5080">
              <a:lnSpc>
                <a:spcPts val="2850"/>
              </a:lnSpc>
              <a:spcBef>
                <a:spcPts val="219"/>
              </a:spcBef>
            </a:pPr>
            <a:endParaRPr lang="en-US" sz="2400" b="1" dirty="0" smtClean="0">
              <a:latin typeface="Arial"/>
              <a:cs typeface="Arial"/>
            </a:endParaRPr>
          </a:p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lang="sk-SK" sz="2400" b="1" spc="-5" dirty="0" smtClean="0">
                <a:latin typeface="Arial"/>
                <a:cs typeface="Arial"/>
              </a:rPr>
              <a:t>=&gt; 3x3</a:t>
            </a:r>
            <a:r>
              <a:rPr lang="sk-SK" sz="2400" b="1" spc="-30" dirty="0" smtClean="0">
                <a:latin typeface="Arial"/>
                <a:cs typeface="Arial"/>
              </a:rPr>
              <a:t> </a:t>
            </a:r>
            <a:r>
              <a:rPr lang="sk-SK" sz="2400" b="1" spc="-5" dirty="0" smtClean="0">
                <a:latin typeface="Arial"/>
                <a:cs typeface="Arial"/>
              </a:rPr>
              <a:t>output!</a:t>
            </a:r>
            <a:endParaRPr lang="sk-SK" sz="2400" dirty="0" smtClean="0">
              <a:latin typeface="Arial"/>
              <a:cs typeface="Arial"/>
            </a:endParaRPr>
          </a:p>
          <a:p>
            <a:pPr marL="12700" marR="5080">
              <a:lnSpc>
                <a:spcPts val="2850"/>
              </a:lnSpc>
              <a:spcBef>
                <a:spcPts val="219"/>
              </a:spcBef>
            </a:pP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3535512"/>
            <a:ext cx="570847" cy="39754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 smtClean="0"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object 2"/>
          <p:cNvSpPr txBox="1"/>
          <p:nvPr/>
        </p:nvSpPr>
        <p:spPr>
          <a:xfrm>
            <a:off x="4499992" y="2282841"/>
            <a:ext cx="3054985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 filter  applied </a:t>
            </a:r>
            <a:r>
              <a:rPr sz="2400" b="1" spc="-5" dirty="0">
                <a:latin typeface="Arial"/>
                <a:cs typeface="Arial"/>
              </a:rPr>
              <a:t>with stride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3535512"/>
            <a:ext cx="570847" cy="39754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 smtClean="0"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object 2"/>
          <p:cNvSpPr txBox="1"/>
          <p:nvPr/>
        </p:nvSpPr>
        <p:spPr>
          <a:xfrm>
            <a:off x="4499992" y="2282841"/>
            <a:ext cx="3054985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 filter  applied </a:t>
            </a:r>
            <a:r>
              <a:rPr sz="2400" b="1" spc="-5" dirty="0">
                <a:latin typeface="Arial"/>
                <a:cs typeface="Arial"/>
              </a:rPr>
              <a:t>with stride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54131" y="2300471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719565" y="178564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25089" y="3535512"/>
            <a:ext cx="570847" cy="39754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 smtClean="0"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683568" y="969065"/>
            <a:ext cx="66967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closer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look at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spatial</a:t>
            </a:r>
            <a:r>
              <a:rPr kumimoji="0" lang="en-US" sz="28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dimensions</a:t>
            </a:r>
            <a:r>
              <a:rPr kumimoji="0" lang="en-US" sz="2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object 2"/>
          <p:cNvSpPr txBox="1"/>
          <p:nvPr/>
        </p:nvSpPr>
        <p:spPr>
          <a:xfrm>
            <a:off x="4499992" y="2282841"/>
            <a:ext cx="3054985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latin typeface="Arial"/>
                <a:cs typeface="Arial"/>
              </a:rPr>
              <a:t>7x7 input </a:t>
            </a:r>
            <a:r>
              <a:rPr sz="2400" dirty="0">
                <a:latin typeface="Arial"/>
                <a:cs typeface="Arial"/>
              </a:rPr>
              <a:t>(spatially)  </a:t>
            </a:r>
            <a:r>
              <a:rPr sz="2400" spc="-5" dirty="0">
                <a:latin typeface="Arial"/>
                <a:cs typeface="Arial"/>
              </a:rPr>
              <a:t>assume 3x3 filter  applied </a:t>
            </a:r>
            <a:r>
              <a:rPr sz="2400" b="1" spc="-5" dirty="0">
                <a:latin typeface="Arial"/>
                <a:cs typeface="Arial"/>
              </a:rPr>
              <a:t>with stride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3?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4617349" y="3898116"/>
            <a:ext cx="3409315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doesn’t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fit!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850"/>
              </a:lnSpc>
              <a:spcBef>
                <a:spcPts val="105"/>
              </a:spcBef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cannot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apply 3x3 filter</a:t>
            </a:r>
            <a:r>
              <a:rPr sz="24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on  7x7 input with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stride</a:t>
            </a:r>
            <a:r>
              <a:rPr sz="24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64474" y="2033308"/>
            <a:ext cx="2696210" cy="0"/>
          </a:xfrm>
          <a:custGeom>
            <a:avLst/>
            <a:gdLst/>
            <a:ahLst/>
            <a:cxnLst/>
            <a:rect l="l" t="t" r="r" b="b"/>
            <a:pathLst>
              <a:path w="2696210">
                <a:moveTo>
                  <a:pt x="0" y="0"/>
                </a:moveTo>
                <a:lnTo>
                  <a:pt x="269579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1430048" y="1556792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485920" y="3275692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3300293" y="2255633"/>
            <a:ext cx="0" cy="2595880"/>
          </a:xfrm>
          <a:custGeom>
            <a:avLst/>
            <a:gdLst/>
            <a:ahLst/>
            <a:cxnLst/>
            <a:rect l="l" t="t" r="r" b="b"/>
            <a:pathLst>
              <a:path h="2595879">
                <a:moveTo>
                  <a:pt x="0" y="0"/>
                </a:moveTo>
                <a:lnTo>
                  <a:pt x="0" y="259529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450161" y="2241520"/>
          <a:ext cx="2680334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  <a:gridCol w="382905"/>
                <a:gridCol w="382905"/>
                <a:gridCol w="382905"/>
              </a:tblGrid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860"/>
                        </a:lnSpc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7"/>
          <p:cNvSpPr txBox="1"/>
          <p:nvPr/>
        </p:nvSpPr>
        <p:spPr>
          <a:xfrm>
            <a:off x="4681439" y="2030392"/>
            <a:ext cx="2502535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Output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size: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dirty="0">
                <a:latin typeface="Arial"/>
                <a:cs typeface="Arial"/>
              </a:rPr>
              <a:t>(N - </a:t>
            </a:r>
            <a:r>
              <a:rPr sz="2400" b="1" spc="-5" dirty="0">
                <a:latin typeface="Arial"/>
                <a:cs typeface="Arial"/>
              </a:rPr>
              <a:t>F) </a:t>
            </a:r>
            <a:r>
              <a:rPr sz="2400" b="1" dirty="0">
                <a:latin typeface="Arial"/>
                <a:cs typeface="Arial"/>
              </a:rPr>
              <a:t>/ </a:t>
            </a:r>
            <a:r>
              <a:rPr sz="2400" b="1" spc="-5" dirty="0">
                <a:latin typeface="Arial"/>
                <a:cs typeface="Arial"/>
              </a:rPr>
              <a:t>stride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681439" y="3116239"/>
            <a:ext cx="4323080" cy="147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e.g. </a:t>
            </a:r>
            <a:r>
              <a:rPr sz="2400" dirty="0">
                <a:latin typeface="Arial"/>
                <a:cs typeface="Arial"/>
              </a:rPr>
              <a:t>N = </a:t>
            </a:r>
            <a:r>
              <a:rPr sz="2400" spc="-5" dirty="0">
                <a:latin typeface="Arial"/>
                <a:cs typeface="Arial"/>
              </a:rPr>
              <a:t>7, </a:t>
            </a:r>
            <a:r>
              <a:rPr sz="2400" dirty="0">
                <a:latin typeface="Arial"/>
                <a:cs typeface="Arial"/>
              </a:rPr>
              <a:t>F =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3: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stride 1 </a:t>
            </a:r>
            <a:r>
              <a:rPr sz="2400" spc="-5" dirty="0">
                <a:latin typeface="Arial"/>
                <a:cs typeface="Arial"/>
              </a:rPr>
              <a:t>=&gt; </a:t>
            </a:r>
            <a:r>
              <a:rPr sz="2400" dirty="0">
                <a:latin typeface="Arial"/>
                <a:cs typeface="Arial"/>
              </a:rPr>
              <a:t>(7 - </a:t>
            </a:r>
            <a:r>
              <a:rPr sz="2400" spc="-5" dirty="0">
                <a:latin typeface="Arial"/>
                <a:cs typeface="Arial"/>
              </a:rPr>
              <a:t>3)/1 </a:t>
            </a:r>
            <a:r>
              <a:rPr sz="2400" dirty="0">
                <a:latin typeface="Arial"/>
                <a:cs typeface="Arial"/>
              </a:rPr>
              <a:t>+ 1 =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stride 2 </a:t>
            </a:r>
            <a:r>
              <a:rPr sz="2400" spc="-5" dirty="0">
                <a:latin typeface="Arial"/>
                <a:cs typeface="Arial"/>
              </a:rPr>
              <a:t>=&gt; </a:t>
            </a:r>
            <a:r>
              <a:rPr sz="2400" dirty="0">
                <a:latin typeface="Arial"/>
                <a:cs typeface="Arial"/>
              </a:rPr>
              <a:t>(7 - </a:t>
            </a:r>
            <a:r>
              <a:rPr sz="2400" spc="-5" dirty="0">
                <a:latin typeface="Arial"/>
                <a:cs typeface="Arial"/>
              </a:rPr>
              <a:t>3)/2 </a:t>
            </a:r>
            <a:r>
              <a:rPr sz="2400" dirty="0">
                <a:latin typeface="Arial"/>
                <a:cs typeface="Arial"/>
              </a:rPr>
              <a:t>+ 1 =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dirty="0">
                <a:latin typeface="Arial"/>
                <a:cs typeface="Arial"/>
              </a:rPr>
              <a:t>stride 3 </a:t>
            </a:r>
            <a:r>
              <a:rPr sz="2400" spc="-5" dirty="0">
                <a:latin typeface="Arial"/>
                <a:cs typeface="Arial"/>
              </a:rPr>
              <a:t>=&gt; </a:t>
            </a:r>
            <a:r>
              <a:rPr sz="2400" dirty="0">
                <a:latin typeface="Arial"/>
                <a:cs typeface="Arial"/>
              </a:rPr>
              <a:t>(7 - </a:t>
            </a:r>
            <a:r>
              <a:rPr sz="2400" spc="-5" dirty="0">
                <a:latin typeface="Arial"/>
                <a:cs typeface="Arial"/>
              </a:rPr>
              <a:t>3)/3 </a:t>
            </a:r>
            <a:r>
              <a:rPr sz="2400" dirty="0">
                <a:latin typeface="Arial"/>
                <a:cs typeface="Arial"/>
              </a:rPr>
              <a:t>+ 1 = </a:t>
            </a:r>
            <a:r>
              <a:rPr sz="2400" spc="-5" dirty="0">
                <a:latin typeface="Arial"/>
                <a:cs typeface="Arial"/>
              </a:rPr>
              <a:t>2.33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:\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81165" y="764704"/>
            <a:ext cx="8555331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practice: Common to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zero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 the</a:t>
            </a:r>
            <a:r>
              <a:rPr kumimoji="0" lang="en-US" sz="3600" b="0" i="0" u="none" strike="noStrike" kern="1200" cap="none" spc="-9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border</a:t>
            </a:r>
            <a:endParaRPr kumimoji="0" lang="en-US" sz="3600" b="0" i="0" u="none" strike="noStrike" kern="1200" cap="none" spc="-5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372636" y="2423125"/>
          <a:ext cx="3263260" cy="3166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585"/>
                <a:gridCol w="362585"/>
                <a:gridCol w="362584"/>
                <a:gridCol w="362585"/>
                <a:gridCol w="362585"/>
                <a:gridCol w="362584"/>
                <a:gridCol w="362584"/>
                <a:gridCol w="362584"/>
                <a:gridCol w="362584"/>
              </a:tblGrid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4139952" y="2007369"/>
            <a:ext cx="4824536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e.g. input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7x7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3x3 </a:t>
            </a:r>
            <a:r>
              <a:rPr sz="2000" spc="-5" dirty="0">
                <a:latin typeface="Arial"/>
                <a:cs typeface="Arial"/>
              </a:rPr>
              <a:t>filter, applied with </a:t>
            </a:r>
            <a:r>
              <a:rPr sz="2000" b="1" spc="-5" dirty="0">
                <a:latin typeface="Arial"/>
                <a:cs typeface="Arial"/>
              </a:rPr>
              <a:t>stride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pad with </a:t>
            </a:r>
            <a:r>
              <a:rPr sz="2000" b="1" dirty="0">
                <a:latin typeface="Arial"/>
                <a:cs typeface="Arial"/>
              </a:rPr>
              <a:t>1 </a:t>
            </a:r>
            <a:r>
              <a:rPr sz="2000" b="1" spc="-5" dirty="0">
                <a:latin typeface="Arial"/>
                <a:cs typeface="Arial"/>
              </a:rPr>
              <a:t>pixel </a:t>
            </a:r>
            <a:r>
              <a:rPr sz="2000" spc="-5" dirty="0">
                <a:latin typeface="Arial"/>
                <a:cs typeface="Arial"/>
              </a:rPr>
              <a:t>border =&gt; what is the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output</a:t>
            </a:r>
            <a:r>
              <a:rPr sz="2000" spc="-5" dirty="0" smtClean="0">
                <a:latin typeface="Arial"/>
                <a:cs typeface="Arial"/>
              </a:rPr>
              <a:t>?</a:t>
            </a:r>
            <a:endParaRPr lang="en-US" sz="2000" spc="-5" dirty="0" smtClean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860032" y="4005064"/>
            <a:ext cx="2418715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dirty="0">
                <a:solidFill>
                  <a:srgbClr val="424242"/>
                </a:solidFill>
                <a:latin typeface="Arial"/>
                <a:cs typeface="Arial"/>
              </a:rPr>
              <a:t>(recall:)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(N -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F)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/ stride +</a:t>
            </a:r>
            <a:r>
              <a:rPr sz="2400" spc="-1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81165" y="764704"/>
            <a:ext cx="8555331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practice: Common to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zero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 the</a:t>
            </a:r>
            <a:r>
              <a:rPr kumimoji="0" lang="en-US" sz="3600" b="0" i="0" u="none" strike="noStrike" kern="1200" cap="none" spc="-9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border</a:t>
            </a:r>
            <a:endParaRPr kumimoji="0" lang="en-US" sz="3600" b="0" i="0" u="none" strike="noStrike" kern="1200" cap="none" spc="-5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372636" y="2423125"/>
          <a:ext cx="3263260" cy="3166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585"/>
                <a:gridCol w="362585"/>
                <a:gridCol w="362584"/>
                <a:gridCol w="362585"/>
                <a:gridCol w="362585"/>
                <a:gridCol w="362584"/>
                <a:gridCol w="362584"/>
                <a:gridCol w="362584"/>
                <a:gridCol w="362584"/>
              </a:tblGrid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4139952" y="2007369"/>
            <a:ext cx="4824536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e.g. input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7x7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3x3 </a:t>
            </a:r>
            <a:r>
              <a:rPr sz="2000" spc="-5" dirty="0">
                <a:latin typeface="Arial"/>
                <a:cs typeface="Arial"/>
              </a:rPr>
              <a:t>filter, applied with </a:t>
            </a:r>
            <a:r>
              <a:rPr sz="2000" b="1" spc="-5" dirty="0">
                <a:latin typeface="Arial"/>
                <a:cs typeface="Arial"/>
              </a:rPr>
              <a:t>stride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pad with </a:t>
            </a:r>
            <a:r>
              <a:rPr sz="2000" b="1" dirty="0">
                <a:latin typeface="Arial"/>
                <a:cs typeface="Arial"/>
              </a:rPr>
              <a:t>1 </a:t>
            </a:r>
            <a:r>
              <a:rPr sz="2000" b="1" spc="-5" dirty="0">
                <a:latin typeface="Arial"/>
                <a:cs typeface="Arial"/>
              </a:rPr>
              <a:t>pixel </a:t>
            </a:r>
            <a:r>
              <a:rPr sz="2000" spc="-5" dirty="0">
                <a:latin typeface="Arial"/>
                <a:cs typeface="Arial"/>
              </a:rPr>
              <a:t>border =&gt; what is the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output</a:t>
            </a:r>
            <a:r>
              <a:rPr sz="2000" spc="-5" dirty="0" smtClean="0">
                <a:latin typeface="Arial"/>
                <a:cs typeface="Arial"/>
              </a:rPr>
              <a:t>?</a:t>
            </a:r>
            <a:endParaRPr lang="en-US" sz="20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2000" spc="-5" dirty="0" smtClean="0">
              <a:latin typeface="Arial"/>
              <a:cs typeface="Arial"/>
            </a:endParaRPr>
          </a:p>
          <a:p>
            <a:pPr marL="12700"/>
            <a:r>
              <a:rPr lang="sk-SK" sz="2000" b="1" spc="-5" dirty="0" smtClean="0">
                <a:latin typeface="Arial"/>
                <a:cs typeface="Arial"/>
              </a:rPr>
              <a:t>7x7</a:t>
            </a:r>
            <a:r>
              <a:rPr lang="sk-SK" sz="2000" b="1" spc="-10" dirty="0" smtClean="0">
                <a:latin typeface="Arial"/>
                <a:cs typeface="Arial"/>
              </a:rPr>
              <a:t> </a:t>
            </a:r>
            <a:r>
              <a:rPr lang="sk-SK" sz="2000" b="1" spc="-5" dirty="0" smtClean="0">
                <a:latin typeface="Arial"/>
                <a:cs typeface="Arial"/>
              </a:rPr>
              <a:t>output!</a:t>
            </a:r>
            <a:endParaRPr lang="en-US" sz="2000" b="1" spc="-5" dirty="0" smtClean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81165" y="764704"/>
            <a:ext cx="8555331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practice: Common to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zero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 the</a:t>
            </a:r>
            <a:r>
              <a:rPr kumimoji="0" lang="en-US" sz="3600" b="0" i="0" u="none" strike="noStrike" kern="1200" cap="none" spc="-9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border</a:t>
            </a:r>
            <a:endParaRPr kumimoji="0" lang="en-US" sz="3600" b="0" i="0" u="none" strike="noStrike" kern="1200" cap="none" spc="-5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372636" y="2423125"/>
          <a:ext cx="3263260" cy="3166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585"/>
                <a:gridCol w="362585"/>
                <a:gridCol w="362584"/>
                <a:gridCol w="362585"/>
                <a:gridCol w="362585"/>
                <a:gridCol w="362584"/>
                <a:gridCol w="362584"/>
                <a:gridCol w="362584"/>
                <a:gridCol w="362584"/>
              </a:tblGrid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5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4139952" y="2007369"/>
            <a:ext cx="4824536" cy="401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e.g. input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7x7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3x3 </a:t>
            </a:r>
            <a:r>
              <a:rPr sz="2000" spc="-5" dirty="0">
                <a:latin typeface="Arial"/>
                <a:cs typeface="Arial"/>
              </a:rPr>
              <a:t>filter, applied with </a:t>
            </a:r>
            <a:r>
              <a:rPr sz="2000" b="1" spc="-5" dirty="0">
                <a:latin typeface="Arial"/>
                <a:cs typeface="Arial"/>
              </a:rPr>
              <a:t>stride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pad with </a:t>
            </a:r>
            <a:r>
              <a:rPr sz="2000" b="1" dirty="0">
                <a:latin typeface="Arial"/>
                <a:cs typeface="Arial"/>
              </a:rPr>
              <a:t>1 </a:t>
            </a:r>
            <a:r>
              <a:rPr sz="2000" b="1" spc="-5" dirty="0">
                <a:latin typeface="Arial"/>
                <a:cs typeface="Arial"/>
              </a:rPr>
              <a:t>pixel </a:t>
            </a:r>
            <a:r>
              <a:rPr sz="2000" spc="-5" dirty="0">
                <a:latin typeface="Arial"/>
                <a:cs typeface="Arial"/>
              </a:rPr>
              <a:t>border =&gt; what is the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output</a:t>
            </a:r>
            <a:r>
              <a:rPr sz="2000" spc="-5" dirty="0" smtClean="0">
                <a:latin typeface="Arial"/>
                <a:cs typeface="Arial"/>
              </a:rPr>
              <a:t>?</a:t>
            </a:r>
            <a:endParaRPr lang="en-US" sz="20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2000" spc="-5" dirty="0" smtClean="0">
              <a:latin typeface="Arial"/>
              <a:cs typeface="Arial"/>
            </a:endParaRPr>
          </a:p>
          <a:p>
            <a:pPr marL="12700"/>
            <a:r>
              <a:rPr lang="sk-SK" sz="2000" b="1" spc="-5" dirty="0" smtClean="0">
                <a:latin typeface="Arial"/>
                <a:cs typeface="Arial"/>
              </a:rPr>
              <a:t>7x7</a:t>
            </a:r>
            <a:r>
              <a:rPr lang="sk-SK" sz="2000" b="1" spc="-10" dirty="0" smtClean="0">
                <a:latin typeface="Arial"/>
                <a:cs typeface="Arial"/>
              </a:rPr>
              <a:t> </a:t>
            </a:r>
            <a:r>
              <a:rPr lang="sk-SK" sz="2000" b="1" spc="-5" dirty="0" smtClean="0">
                <a:latin typeface="Arial"/>
                <a:cs typeface="Arial"/>
              </a:rPr>
              <a:t>output!</a:t>
            </a:r>
            <a:endParaRPr lang="en-US" sz="2000" b="1" spc="-5" dirty="0" smtClean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sz="2000" spc="-5" dirty="0" smtClean="0">
                <a:latin typeface="Arial"/>
                <a:cs typeface="Arial"/>
              </a:rPr>
              <a:t>in general, </a:t>
            </a:r>
            <a:r>
              <a:rPr lang="en-US" sz="2000" dirty="0" smtClean="0">
                <a:latin typeface="Arial"/>
                <a:cs typeface="Arial"/>
              </a:rPr>
              <a:t>common </a:t>
            </a:r>
            <a:r>
              <a:rPr lang="en-US" sz="2000" spc="-5" dirty="0" smtClean="0">
                <a:latin typeface="Arial"/>
                <a:cs typeface="Arial"/>
              </a:rPr>
              <a:t>to </a:t>
            </a:r>
            <a:r>
              <a:rPr lang="en-US" sz="2000" dirty="0" smtClean="0">
                <a:latin typeface="Arial"/>
                <a:cs typeface="Arial"/>
              </a:rPr>
              <a:t>see </a:t>
            </a:r>
            <a:r>
              <a:rPr lang="en-US" sz="2000" spc="-5" dirty="0" smtClean="0">
                <a:latin typeface="Arial"/>
                <a:cs typeface="Arial"/>
              </a:rPr>
              <a:t>CONV layers with  </a:t>
            </a:r>
            <a:r>
              <a:rPr lang="en-US" sz="2000" dirty="0" smtClean="0">
                <a:latin typeface="Arial"/>
                <a:cs typeface="Arial"/>
              </a:rPr>
              <a:t>stride </a:t>
            </a:r>
            <a:r>
              <a:rPr lang="en-US" sz="2000" spc="-5" dirty="0" smtClean="0">
                <a:latin typeface="Arial"/>
                <a:cs typeface="Arial"/>
              </a:rPr>
              <a:t>1, filters of </a:t>
            </a:r>
            <a:r>
              <a:rPr lang="en-US" sz="2000" dirty="0" smtClean="0">
                <a:latin typeface="Arial"/>
                <a:cs typeface="Arial"/>
              </a:rPr>
              <a:t>size </a:t>
            </a:r>
            <a:r>
              <a:rPr lang="en-US" sz="2000" spc="-5" dirty="0" err="1" smtClean="0">
                <a:latin typeface="Arial"/>
                <a:cs typeface="Arial"/>
              </a:rPr>
              <a:t>FxF</a:t>
            </a:r>
            <a:r>
              <a:rPr lang="en-US" sz="2000" spc="-5" dirty="0" smtClean="0">
                <a:latin typeface="Arial"/>
                <a:cs typeface="Arial"/>
              </a:rPr>
              <a:t>, and </a:t>
            </a:r>
            <a:r>
              <a:rPr lang="en-US" sz="2000" dirty="0" smtClean="0">
                <a:latin typeface="Arial"/>
                <a:cs typeface="Arial"/>
              </a:rPr>
              <a:t>zero-padding</a:t>
            </a:r>
            <a:r>
              <a:rPr lang="en-US" sz="2000" spc="-90" dirty="0" smtClean="0">
                <a:latin typeface="Arial"/>
                <a:cs typeface="Arial"/>
              </a:rPr>
              <a:t> </a:t>
            </a:r>
            <a:r>
              <a:rPr lang="en-US" sz="2000" spc="-5" dirty="0" smtClean="0">
                <a:latin typeface="Arial"/>
                <a:cs typeface="Arial"/>
              </a:rPr>
              <a:t>with  </a:t>
            </a:r>
            <a:r>
              <a:rPr lang="en-US" sz="2000" dirty="0" smtClean="0">
                <a:latin typeface="Arial"/>
                <a:cs typeface="Arial"/>
              </a:rPr>
              <a:t>(F-1)/2. (will </a:t>
            </a:r>
            <a:r>
              <a:rPr lang="en-US" sz="2000" spc="-5" dirty="0" smtClean="0">
                <a:latin typeface="Arial"/>
                <a:cs typeface="Arial"/>
              </a:rPr>
              <a:t>preserve </a:t>
            </a:r>
            <a:r>
              <a:rPr lang="en-US" sz="2000" dirty="0" smtClean="0">
                <a:latin typeface="Arial"/>
                <a:cs typeface="Arial"/>
              </a:rPr>
              <a:t>size</a:t>
            </a:r>
            <a:r>
              <a:rPr lang="en-US" sz="2000" spc="-30" dirty="0" smtClean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spatially)</a:t>
            </a:r>
          </a:p>
          <a:p>
            <a:pPr marL="12700" marR="5080">
              <a:lnSpc>
                <a:spcPct val="100000"/>
              </a:lnSpc>
            </a:pP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e.g.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F = 3 </a:t>
            </a: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=&gt;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zero </a:t>
            </a: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pad with 1</a:t>
            </a:r>
          </a:p>
          <a:p>
            <a:pPr marL="12700" marR="5080">
              <a:lnSpc>
                <a:spcPct val="100000"/>
              </a:lnSpc>
            </a:pP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      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F = 5 </a:t>
            </a: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=&gt;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zero </a:t>
            </a: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pad with</a:t>
            </a:r>
            <a:r>
              <a:rPr lang="en-US" sz="2000" spc="-12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2  </a:t>
            </a:r>
          </a:p>
          <a:p>
            <a:pPr marL="12700" marR="5080">
              <a:lnSpc>
                <a:spcPct val="100000"/>
              </a:lnSpc>
            </a:pP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      F = 7 </a:t>
            </a: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=&gt;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zero </a:t>
            </a:r>
            <a:r>
              <a:rPr lang="en-US" sz="2000" spc="-5" dirty="0" smtClean="0">
                <a:solidFill>
                  <a:srgbClr val="0000FF"/>
                </a:solidFill>
                <a:latin typeface="Arial"/>
                <a:cs typeface="Arial"/>
              </a:rPr>
              <a:t>pad with</a:t>
            </a:r>
            <a:r>
              <a:rPr lang="en-US" sz="2000" spc="-12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endParaRPr lang="sk-SK" sz="2000" dirty="0" smtClean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581464" y="32010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636" y="24578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81464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81464" y="24578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81464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636" y="32010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1267112" y="48216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631413" y="27485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96502" y="5213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1886262" y="37364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816710" y="37207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816710" y="37207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1998611" y="3814586"/>
            <a:ext cx="749300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  <a:p>
            <a:pPr marL="12700" marR="118745" algn="just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e.g.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6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5x5x3  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3096059" y="32010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309234" y="24578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3" y="0"/>
                </a:lnTo>
                <a:lnTo>
                  <a:pt x="743223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096059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213174" y="743226"/>
                </a:moveTo>
                <a:lnTo>
                  <a:pt x="0" y="743226"/>
                </a:lnTo>
                <a:lnTo>
                  <a:pt x="743223" y="0"/>
                </a:lnTo>
                <a:lnTo>
                  <a:pt x="956398" y="0"/>
                </a:lnTo>
                <a:lnTo>
                  <a:pt x="213174" y="743226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096059" y="24578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096059" y="24578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309234" y="32010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3781707" y="48216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4146008" y="27485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3111100" y="5213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/>
          <p:nvPr/>
        </p:nvSpPr>
        <p:spPr>
          <a:xfrm>
            <a:off x="4629456" y="38126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5559904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5559904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4741805" y="3890786"/>
            <a:ext cx="749300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  <a:p>
            <a:pPr marL="12700" marR="29845">
              <a:lnSpc>
                <a:spcPct val="100699"/>
              </a:lnSpc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e.g.</a:t>
            </a:r>
            <a:r>
              <a:rPr sz="1800" spc="-9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10  5x5x</a:t>
            </a:r>
            <a:r>
              <a:rPr sz="1800" b="1" spc="-5" dirty="0">
                <a:solidFill>
                  <a:srgbClr val="38751C"/>
                </a:solidFill>
                <a:latin typeface="Arial"/>
                <a:cs typeface="Arial"/>
              </a:rPr>
              <a:t>6 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29"/>
          <p:cNvSpPr/>
          <p:nvPr/>
        </p:nvSpPr>
        <p:spPr>
          <a:xfrm>
            <a:off x="5839254" y="3277236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052428" y="2534010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3" y="0"/>
                </a:lnTo>
                <a:lnTo>
                  <a:pt x="743223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ACB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5839254" y="25340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213174" y="743226"/>
                </a:moveTo>
                <a:lnTo>
                  <a:pt x="0" y="743226"/>
                </a:lnTo>
                <a:lnTo>
                  <a:pt x="743223" y="0"/>
                </a:lnTo>
                <a:lnTo>
                  <a:pt x="956398" y="0"/>
                </a:lnTo>
                <a:lnTo>
                  <a:pt x="213174" y="743226"/>
                </a:lnTo>
                <a:close/>
              </a:path>
            </a:pathLst>
          </a:custGeom>
          <a:solidFill>
            <a:srgbClr val="DFE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5839253" y="2534010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5839253" y="2534010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052428" y="3277236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220251" y="3812658"/>
            <a:ext cx="930910" cy="0"/>
          </a:xfrm>
          <a:custGeom>
            <a:avLst/>
            <a:gdLst/>
            <a:ahLst/>
            <a:cxnLst/>
            <a:rect l="l" t="t" r="r" b="b"/>
            <a:pathLst>
              <a:path w="930909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8150699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8150699" y="3796925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 txBox="1"/>
          <p:nvPr/>
        </p:nvSpPr>
        <p:spPr>
          <a:xfrm>
            <a:off x="7332600" y="3890786"/>
            <a:ext cx="7493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CONV,  ReLU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39"/>
          <p:cNvSpPr txBox="1"/>
          <p:nvPr/>
        </p:nvSpPr>
        <p:spPr>
          <a:xfrm>
            <a:off x="8549198" y="3628687"/>
            <a:ext cx="41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….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0"/>
          <p:cNvSpPr txBox="1"/>
          <p:nvPr/>
        </p:nvSpPr>
        <p:spPr>
          <a:xfrm>
            <a:off x="5778095" y="528952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1"/>
          <p:cNvSpPr txBox="1"/>
          <p:nvPr/>
        </p:nvSpPr>
        <p:spPr>
          <a:xfrm>
            <a:off x="6524901" y="48978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24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2"/>
          <p:cNvSpPr txBox="1"/>
          <p:nvPr/>
        </p:nvSpPr>
        <p:spPr>
          <a:xfrm>
            <a:off x="6889203" y="28247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24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2"/>
          <p:cNvSpPr txBox="1">
            <a:spLocks noGrp="1"/>
          </p:cNvSpPr>
          <p:nvPr>
            <p:ph type="title" idx="4294967295"/>
          </p:nvPr>
        </p:nvSpPr>
        <p:spPr>
          <a:xfrm>
            <a:off x="285799" y="848638"/>
            <a:ext cx="2297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Remember back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to…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3"/>
          <p:cNvSpPr txBox="1"/>
          <p:nvPr/>
        </p:nvSpPr>
        <p:spPr>
          <a:xfrm>
            <a:off x="285799" y="1124863"/>
            <a:ext cx="806132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E.g. 32x32 input </a:t>
            </a:r>
            <a:r>
              <a:rPr sz="1800" dirty="0">
                <a:latin typeface="Arial"/>
                <a:cs typeface="Arial"/>
              </a:rPr>
              <a:t>convolved repeatedly </a:t>
            </a:r>
            <a:r>
              <a:rPr sz="1800" spc="-5" dirty="0">
                <a:latin typeface="Arial"/>
                <a:cs typeface="Arial"/>
              </a:rPr>
              <a:t>with 5x5 filters </a:t>
            </a:r>
            <a:r>
              <a:rPr sz="1800" dirty="0">
                <a:latin typeface="Arial"/>
                <a:cs typeface="Arial"/>
              </a:rPr>
              <a:t>shrinks volumes spatially!  (32 -&gt; </a:t>
            </a:r>
            <a:r>
              <a:rPr sz="1800" spc="-5" dirty="0">
                <a:latin typeface="Arial"/>
                <a:cs typeface="Arial"/>
              </a:rPr>
              <a:t>28 </a:t>
            </a:r>
            <a:r>
              <a:rPr sz="1800" dirty="0">
                <a:latin typeface="Arial"/>
                <a:cs typeface="Arial"/>
              </a:rPr>
              <a:t>-&gt; </a:t>
            </a:r>
            <a:r>
              <a:rPr sz="1800" spc="-5" dirty="0">
                <a:latin typeface="Arial"/>
                <a:cs typeface="Arial"/>
              </a:rPr>
              <a:t>24 ...). Shrinking too fast is not good, doesn’t work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well.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275824" y="1448663"/>
            <a:ext cx="5880352" cy="2990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Arial"/>
                <a:cs typeface="Arial"/>
              </a:rPr>
              <a:t>Examples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time:</a:t>
            </a:r>
            <a:endParaRPr sz="3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Input </a:t>
            </a:r>
            <a:r>
              <a:rPr sz="3000" dirty="0">
                <a:latin typeface="Arial"/>
                <a:cs typeface="Arial"/>
              </a:rPr>
              <a:t>volume:</a:t>
            </a:r>
            <a:r>
              <a:rPr sz="3000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32x32x3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10 </a:t>
            </a:r>
            <a:r>
              <a:rPr sz="3000" spc="-5" dirty="0" smtClean="0">
                <a:latin typeface="Arial"/>
                <a:cs typeface="Arial"/>
              </a:rPr>
              <a:t>5x5</a:t>
            </a:r>
            <a:r>
              <a:rPr lang="en-US" sz="3000" spc="-5" dirty="0" smtClean="0">
                <a:latin typeface="Arial"/>
                <a:cs typeface="Arial"/>
              </a:rPr>
              <a:t>x3</a:t>
            </a:r>
            <a:r>
              <a:rPr sz="3000" spc="-5" dirty="0" smtClean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filters with </a:t>
            </a:r>
            <a:r>
              <a:rPr sz="3000" dirty="0">
                <a:latin typeface="Arial"/>
                <a:cs typeface="Arial"/>
              </a:rPr>
              <a:t>stride 1, </a:t>
            </a:r>
            <a:r>
              <a:rPr sz="3000" spc="-5" dirty="0">
                <a:latin typeface="Arial"/>
                <a:cs typeface="Arial"/>
              </a:rPr>
              <a:t>pad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2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Output </a:t>
            </a:r>
            <a:r>
              <a:rPr sz="3000" dirty="0">
                <a:latin typeface="Arial"/>
                <a:cs typeface="Arial"/>
              </a:rPr>
              <a:t>volume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dirty="0" smtClean="0">
                <a:latin typeface="Arial"/>
                <a:cs typeface="Arial"/>
              </a:rPr>
              <a:t>size</a:t>
            </a:r>
            <a:r>
              <a:rPr lang="en-US" sz="3000" dirty="0" smtClean="0">
                <a:latin typeface="Arial"/>
                <a:cs typeface="Arial"/>
              </a:rPr>
              <a:t>?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564386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723411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73" y="0"/>
                </a:lnTo>
                <a:lnTo>
                  <a:pt x="554373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9024" y="554388"/>
                </a:moveTo>
                <a:lnTo>
                  <a:pt x="0" y="554388"/>
                </a:lnTo>
                <a:lnTo>
                  <a:pt x="554398" y="0"/>
                </a:lnTo>
                <a:lnTo>
                  <a:pt x="713398" y="0"/>
                </a:lnTo>
                <a:lnTo>
                  <a:pt x="159024" y="554388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564386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723411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385360" y="2274911"/>
            <a:ext cx="680085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65009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065008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8287858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446858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98" y="0"/>
                </a:lnTo>
                <a:lnTo>
                  <a:pt x="554398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8999" y="554388"/>
                </a:moveTo>
                <a:lnTo>
                  <a:pt x="0" y="554388"/>
                </a:lnTo>
                <a:lnTo>
                  <a:pt x="554373" y="0"/>
                </a:lnTo>
                <a:lnTo>
                  <a:pt x="713398" y="0"/>
                </a:lnTo>
                <a:lnTo>
                  <a:pt x="158999" y="554388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287858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8446858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275824" y="1448663"/>
            <a:ext cx="6168384" cy="3913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Arial"/>
                <a:cs typeface="Arial"/>
              </a:rPr>
              <a:t>Examples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time:</a:t>
            </a:r>
            <a:endParaRPr sz="3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Input </a:t>
            </a:r>
            <a:r>
              <a:rPr sz="3000" dirty="0">
                <a:latin typeface="Arial"/>
                <a:cs typeface="Arial"/>
              </a:rPr>
              <a:t>volume:</a:t>
            </a:r>
            <a:r>
              <a:rPr sz="3000" spc="5" dirty="0"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00FF"/>
                </a:solidFill>
                <a:latin typeface="Arial"/>
                <a:cs typeface="Arial"/>
              </a:rPr>
              <a:t>32x32</a:t>
            </a:r>
            <a:r>
              <a:rPr sz="3000" b="1" spc="-5" dirty="0">
                <a:latin typeface="Arial"/>
                <a:cs typeface="Arial"/>
              </a:rPr>
              <a:t>x3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10 </a:t>
            </a:r>
            <a:r>
              <a:rPr sz="3000" spc="-5" dirty="0" smtClean="0">
                <a:solidFill>
                  <a:srgbClr val="FF00FF"/>
                </a:solidFill>
                <a:latin typeface="Arial"/>
                <a:cs typeface="Arial"/>
              </a:rPr>
              <a:t>5x5</a:t>
            </a:r>
            <a:r>
              <a:rPr lang="en-US" sz="3000" spc="-5" dirty="0" smtClean="0">
                <a:solidFill>
                  <a:srgbClr val="FF00FF"/>
                </a:solidFill>
                <a:latin typeface="Arial"/>
                <a:cs typeface="Arial"/>
              </a:rPr>
              <a:t>x3</a:t>
            </a:r>
            <a:r>
              <a:rPr sz="3000" spc="-5" dirty="0" smtClean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filters with </a:t>
            </a:r>
            <a:r>
              <a:rPr sz="3000" dirty="0">
                <a:latin typeface="Arial"/>
                <a:cs typeface="Arial"/>
              </a:rPr>
              <a:t>stride </a:t>
            </a:r>
            <a:r>
              <a:rPr sz="3000" dirty="0">
                <a:solidFill>
                  <a:srgbClr val="38751C"/>
                </a:solidFill>
                <a:latin typeface="Arial"/>
                <a:cs typeface="Arial"/>
              </a:rPr>
              <a:t>1</a:t>
            </a:r>
            <a:r>
              <a:rPr sz="3000" dirty="0">
                <a:latin typeface="Arial"/>
                <a:cs typeface="Arial"/>
              </a:rPr>
              <a:t>, </a:t>
            </a:r>
            <a:r>
              <a:rPr sz="3000" spc="-5" dirty="0">
                <a:latin typeface="Arial"/>
                <a:cs typeface="Arial"/>
              </a:rPr>
              <a:t>pad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9900FF"/>
                </a:solidFill>
                <a:latin typeface="Arial"/>
                <a:cs typeface="Arial"/>
              </a:rPr>
              <a:t>2</a:t>
            </a:r>
            <a:endParaRPr sz="3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Output </a:t>
            </a:r>
            <a:r>
              <a:rPr sz="3000" dirty="0">
                <a:latin typeface="Arial"/>
                <a:cs typeface="Arial"/>
              </a:rPr>
              <a:t>volume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size:</a:t>
            </a: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(</a:t>
            </a:r>
            <a:r>
              <a:rPr sz="3000" spc="-5" dirty="0">
                <a:solidFill>
                  <a:srgbClr val="0000FF"/>
                </a:solidFill>
                <a:latin typeface="Arial"/>
                <a:cs typeface="Arial"/>
              </a:rPr>
              <a:t>32</a:t>
            </a:r>
            <a:r>
              <a:rPr sz="3000" spc="-5" dirty="0">
                <a:latin typeface="Arial"/>
                <a:cs typeface="Arial"/>
              </a:rPr>
              <a:t>+2*</a:t>
            </a:r>
            <a:r>
              <a:rPr sz="3000" spc="-5" dirty="0">
                <a:solidFill>
                  <a:srgbClr val="9900FF"/>
                </a:solidFill>
                <a:latin typeface="Arial"/>
                <a:cs typeface="Arial"/>
              </a:rPr>
              <a:t>2</a:t>
            </a:r>
            <a:r>
              <a:rPr sz="3000" spc="-5" dirty="0">
                <a:latin typeface="Arial"/>
                <a:cs typeface="Arial"/>
              </a:rPr>
              <a:t>-</a:t>
            </a:r>
            <a:r>
              <a:rPr sz="3000" spc="-5" dirty="0">
                <a:solidFill>
                  <a:srgbClr val="FF00FF"/>
                </a:solidFill>
                <a:latin typeface="Arial"/>
                <a:cs typeface="Arial"/>
              </a:rPr>
              <a:t>5</a:t>
            </a:r>
            <a:r>
              <a:rPr sz="3000" spc="-5" dirty="0">
                <a:latin typeface="Arial"/>
                <a:cs typeface="Arial"/>
              </a:rPr>
              <a:t>)/</a:t>
            </a:r>
            <a:r>
              <a:rPr sz="3000" spc="-5" dirty="0">
                <a:solidFill>
                  <a:srgbClr val="38751C"/>
                </a:solidFill>
                <a:latin typeface="Arial"/>
                <a:cs typeface="Arial"/>
              </a:rPr>
              <a:t>1</a:t>
            </a:r>
            <a:r>
              <a:rPr sz="3000" spc="-5" dirty="0">
                <a:latin typeface="Arial"/>
                <a:cs typeface="Arial"/>
              </a:rPr>
              <a:t>+1 </a:t>
            </a:r>
            <a:r>
              <a:rPr sz="3000" dirty="0">
                <a:latin typeface="Arial"/>
                <a:cs typeface="Arial"/>
              </a:rPr>
              <a:t>= </a:t>
            </a:r>
            <a:r>
              <a:rPr sz="3000" spc="-5" dirty="0">
                <a:latin typeface="Arial"/>
                <a:cs typeface="Arial"/>
              </a:rPr>
              <a:t>32 </a:t>
            </a:r>
            <a:r>
              <a:rPr sz="3000" dirty="0">
                <a:latin typeface="Arial"/>
                <a:cs typeface="Arial"/>
              </a:rPr>
              <a:t>spatially,</a:t>
            </a:r>
            <a:r>
              <a:rPr sz="3000" spc="-6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so</a:t>
            </a:r>
          </a:p>
          <a:p>
            <a:pPr marL="12700">
              <a:lnSpc>
                <a:spcPct val="100000"/>
              </a:lnSpc>
            </a:pPr>
            <a:r>
              <a:rPr sz="3000" b="1" spc="-5" dirty="0">
                <a:latin typeface="Arial"/>
                <a:cs typeface="Arial"/>
              </a:rPr>
              <a:t>32x32x</a:t>
            </a:r>
            <a:r>
              <a:rPr sz="3000" b="1" spc="-5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564386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723411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73" y="0"/>
                </a:lnTo>
                <a:lnTo>
                  <a:pt x="554373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9024" y="554388"/>
                </a:moveTo>
                <a:lnTo>
                  <a:pt x="0" y="554388"/>
                </a:lnTo>
                <a:lnTo>
                  <a:pt x="554398" y="0"/>
                </a:lnTo>
                <a:lnTo>
                  <a:pt x="713398" y="0"/>
                </a:lnTo>
                <a:lnTo>
                  <a:pt x="159024" y="554388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564386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723411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385360" y="2274911"/>
            <a:ext cx="680085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65009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065008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8287858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446858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98" y="0"/>
                </a:lnTo>
                <a:lnTo>
                  <a:pt x="554398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8999" y="554388"/>
                </a:moveTo>
                <a:lnTo>
                  <a:pt x="0" y="554388"/>
                </a:lnTo>
                <a:lnTo>
                  <a:pt x="554373" y="0"/>
                </a:lnTo>
                <a:lnTo>
                  <a:pt x="713398" y="0"/>
                </a:lnTo>
                <a:lnTo>
                  <a:pt x="158999" y="554388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287858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8446858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275824" y="1448663"/>
            <a:ext cx="5952360" cy="2051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Arial"/>
                <a:cs typeface="Arial"/>
              </a:rPr>
              <a:t>Examples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time:</a:t>
            </a:r>
            <a:endParaRPr sz="3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Input </a:t>
            </a:r>
            <a:r>
              <a:rPr sz="3000" dirty="0">
                <a:latin typeface="Arial"/>
                <a:cs typeface="Arial"/>
              </a:rPr>
              <a:t>volume:</a:t>
            </a:r>
            <a:r>
              <a:rPr sz="3000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32x32x3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10 </a:t>
            </a:r>
            <a:r>
              <a:rPr sz="3000" spc="-5" dirty="0" smtClean="0">
                <a:latin typeface="Arial"/>
                <a:cs typeface="Arial"/>
              </a:rPr>
              <a:t>5x5</a:t>
            </a:r>
            <a:r>
              <a:rPr lang="en-US" sz="3000" spc="-5" dirty="0" smtClean="0">
                <a:latin typeface="Arial"/>
                <a:cs typeface="Arial"/>
              </a:rPr>
              <a:t>x3</a:t>
            </a:r>
            <a:r>
              <a:rPr sz="3000" spc="-5" dirty="0" smtClean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filters with </a:t>
            </a:r>
            <a:r>
              <a:rPr sz="3000" dirty="0">
                <a:latin typeface="Arial"/>
                <a:cs typeface="Arial"/>
              </a:rPr>
              <a:t>stride 1, </a:t>
            </a:r>
            <a:r>
              <a:rPr sz="3000" spc="-5" dirty="0">
                <a:latin typeface="Arial"/>
                <a:cs typeface="Arial"/>
              </a:rPr>
              <a:t>pad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 smtClean="0">
                <a:latin typeface="Arial"/>
                <a:cs typeface="Arial"/>
              </a:rPr>
              <a:t>2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564386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723411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73" y="0"/>
                </a:lnTo>
                <a:lnTo>
                  <a:pt x="554373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9024" y="554388"/>
                </a:moveTo>
                <a:lnTo>
                  <a:pt x="0" y="554388"/>
                </a:lnTo>
                <a:lnTo>
                  <a:pt x="554398" y="0"/>
                </a:lnTo>
                <a:lnTo>
                  <a:pt x="713398" y="0"/>
                </a:lnTo>
                <a:lnTo>
                  <a:pt x="159024" y="554388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564386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723411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385360" y="2274911"/>
            <a:ext cx="680085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65009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065008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8287858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446858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98" y="0"/>
                </a:lnTo>
                <a:lnTo>
                  <a:pt x="554398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8999" y="554388"/>
                </a:moveTo>
                <a:lnTo>
                  <a:pt x="0" y="554388"/>
                </a:lnTo>
                <a:lnTo>
                  <a:pt x="554373" y="0"/>
                </a:lnTo>
                <a:lnTo>
                  <a:pt x="713398" y="0"/>
                </a:lnTo>
                <a:lnTo>
                  <a:pt x="158999" y="554388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287858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8446858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5"/>
          <p:cNvSpPr txBox="1"/>
          <p:nvPr/>
        </p:nvSpPr>
        <p:spPr>
          <a:xfrm>
            <a:off x="275824" y="3933056"/>
            <a:ext cx="631507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Number of parameters in this layer?  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275824" y="1448663"/>
            <a:ext cx="5952360" cy="2051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Arial"/>
                <a:cs typeface="Arial"/>
              </a:rPr>
              <a:t>Examples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time:</a:t>
            </a:r>
            <a:endParaRPr sz="3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Input </a:t>
            </a:r>
            <a:r>
              <a:rPr sz="3000" dirty="0">
                <a:latin typeface="Arial"/>
                <a:cs typeface="Arial"/>
              </a:rPr>
              <a:t>volume:</a:t>
            </a:r>
            <a:r>
              <a:rPr sz="3000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32x32x</a:t>
            </a:r>
            <a:r>
              <a:rPr sz="3000" b="1" spc="-5" dirty="0">
                <a:solidFill>
                  <a:srgbClr val="FF9900"/>
                </a:solidFill>
                <a:latin typeface="Arial"/>
                <a:cs typeface="Arial"/>
              </a:rPr>
              <a:t>3</a:t>
            </a:r>
          </a:p>
          <a:p>
            <a:pPr marL="12700">
              <a:lnSpc>
                <a:spcPct val="100000"/>
              </a:lnSpc>
            </a:pP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10 </a:t>
            </a:r>
            <a:r>
              <a:rPr sz="3000" spc="-5" dirty="0" smtClean="0">
                <a:solidFill>
                  <a:srgbClr val="FF00FF"/>
                </a:solidFill>
                <a:latin typeface="Arial"/>
                <a:cs typeface="Arial"/>
              </a:rPr>
              <a:t>5x5</a:t>
            </a:r>
            <a:r>
              <a:rPr lang="en-US" sz="3000" spc="-5" dirty="0" smtClean="0">
                <a:solidFill>
                  <a:srgbClr val="FF00FF"/>
                </a:solidFill>
                <a:latin typeface="Arial"/>
                <a:cs typeface="Arial"/>
              </a:rPr>
              <a:t>x3</a:t>
            </a:r>
            <a:r>
              <a:rPr sz="3000" spc="-5" dirty="0" smtClean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filters with </a:t>
            </a:r>
            <a:r>
              <a:rPr sz="3000" dirty="0">
                <a:latin typeface="Arial"/>
                <a:cs typeface="Arial"/>
              </a:rPr>
              <a:t>stride 1, </a:t>
            </a:r>
            <a:r>
              <a:rPr sz="3000" spc="-5" dirty="0">
                <a:latin typeface="Arial"/>
                <a:cs typeface="Arial"/>
              </a:rPr>
              <a:t>pad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 smtClean="0">
                <a:latin typeface="Arial"/>
                <a:cs typeface="Arial"/>
              </a:rPr>
              <a:t>2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564386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723411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73" y="0"/>
                </a:lnTo>
                <a:lnTo>
                  <a:pt x="554373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9024" y="554388"/>
                </a:moveTo>
                <a:lnTo>
                  <a:pt x="0" y="554388"/>
                </a:lnTo>
                <a:lnTo>
                  <a:pt x="554398" y="0"/>
                </a:lnTo>
                <a:lnTo>
                  <a:pt x="713398" y="0"/>
                </a:lnTo>
                <a:lnTo>
                  <a:pt x="159024" y="554388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564386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64386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723411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385360" y="2274911"/>
            <a:ext cx="680085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65009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065008" y="2259179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8287858" y="1875442"/>
            <a:ext cx="159385" cy="1503045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7"/>
                </a:lnTo>
                <a:lnTo>
                  <a:pt x="0" y="150300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446858" y="1321053"/>
            <a:ext cx="554990" cy="2057400"/>
          </a:xfrm>
          <a:custGeom>
            <a:avLst/>
            <a:gdLst/>
            <a:ahLst/>
            <a:cxnLst/>
            <a:rect l="l" t="t" r="r" b="b"/>
            <a:pathLst>
              <a:path w="554990" h="2057400">
                <a:moveTo>
                  <a:pt x="0" y="2057395"/>
                </a:moveTo>
                <a:lnTo>
                  <a:pt x="0" y="554388"/>
                </a:lnTo>
                <a:lnTo>
                  <a:pt x="554398" y="0"/>
                </a:lnTo>
                <a:lnTo>
                  <a:pt x="554398" y="1503007"/>
                </a:lnTo>
                <a:lnTo>
                  <a:pt x="0" y="2057395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158999" y="554388"/>
                </a:moveTo>
                <a:lnTo>
                  <a:pt x="0" y="554388"/>
                </a:lnTo>
                <a:lnTo>
                  <a:pt x="554373" y="0"/>
                </a:lnTo>
                <a:lnTo>
                  <a:pt x="713398" y="0"/>
                </a:lnTo>
                <a:lnTo>
                  <a:pt x="158999" y="554388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287858" y="1321053"/>
            <a:ext cx="713740" cy="205740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287858" y="1321053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8446858" y="1875442"/>
            <a:ext cx="0" cy="1503045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/>
          <p:cNvSpPr txBox="1"/>
          <p:nvPr/>
        </p:nvSpPr>
        <p:spPr>
          <a:xfrm>
            <a:off x="7201342" y="4538960"/>
            <a:ext cx="13862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(+1 </a:t>
            </a:r>
            <a:r>
              <a:rPr sz="2000" spc="-5" dirty="0">
                <a:latin typeface="Arial"/>
                <a:cs typeface="Arial"/>
              </a:rPr>
              <a:t>for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bias)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275824" y="3933056"/>
            <a:ext cx="631507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Number of parameters in this layer?  each filter has </a:t>
            </a:r>
            <a:r>
              <a:rPr sz="3000" spc="-5" dirty="0">
                <a:solidFill>
                  <a:srgbClr val="FF00FF"/>
                </a:solidFill>
                <a:latin typeface="Arial"/>
                <a:cs typeface="Arial"/>
              </a:rPr>
              <a:t>5*5</a:t>
            </a:r>
            <a:r>
              <a:rPr sz="3000" spc="-5" dirty="0">
                <a:latin typeface="Arial"/>
                <a:cs typeface="Arial"/>
              </a:rPr>
              <a:t>*</a:t>
            </a:r>
            <a:r>
              <a:rPr sz="3000" spc="-5" dirty="0">
                <a:solidFill>
                  <a:srgbClr val="FF9900"/>
                </a:solidFill>
                <a:latin typeface="Arial"/>
                <a:cs typeface="Arial"/>
              </a:rPr>
              <a:t>3 </a:t>
            </a:r>
            <a:r>
              <a:rPr sz="3000" dirty="0">
                <a:latin typeface="Arial"/>
                <a:cs typeface="Arial"/>
              </a:rPr>
              <a:t>+ 1 = </a:t>
            </a:r>
            <a:r>
              <a:rPr sz="3000" spc="-5" dirty="0">
                <a:solidFill>
                  <a:srgbClr val="38751C"/>
                </a:solidFill>
                <a:latin typeface="Arial"/>
                <a:cs typeface="Arial"/>
              </a:rPr>
              <a:t>76</a:t>
            </a:r>
            <a:r>
              <a:rPr sz="3000" spc="-3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params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=&gt; </a:t>
            </a:r>
            <a:r>
              <a:rPr sz="3000" spc="-5" dirty="0">
                <a:solidFill>
                  <a:srgbClr val="38751C"/>
                </a:solidFill>
                <a:latin typeface="Arial"/>
                <a:cs typeface="Arial"/>
              </a:rPr>
              <a:t>76</a:t>
            </a:r>
            <a:r>
              <a:rPr sz="3000" spc="-5" dirty="0">
                <a:latin typeface="Arial"/>
                <a:cs typeface="Arial"/>
              </a:rPr>
              <a:t>*</a:t>
            </a: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10 </a:t>
            </a:r>
            <a:r>
              <a:rPr sz="3000" dirty="0">
                <a:latin typeface="Arial"/>
                <a:cs typeface="Arial"/>
              </a:rPr>
              <a:t>= </a:t>
            </a:r>
            <a:r>
              <a:rPr sz="3000" b="1" spc="-5" dirty="0">
                <a:latin typeface="Arial"/>
                <a:cs typeface="Arial"/>
              </a:rPr>
              <a:t>760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0" y="1412776"/>
            <a:ext cx="9144000" cy="4680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0" y="1412776"/>
            <a:ext cx="9180512" cy="4707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449894" y="1484784"/>
            <a:ext cx="3992879" cy="195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Common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settings: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K = (powers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of 2, e.g. 32, 64, 128,</a:t>
            </a:r>
            <a:r>
              <a:rPr sz="18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512)</a:t>
            </a:r>
            <a:endParaRPr sz="18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15"/>
              </a:spcBef>
              <a:tabLst>
                <a:tab pos="469265" algn="l"/>
              </a:tabLst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-	F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3,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P =</a:t>
            </a:r>
            <a:r>
              <a:rPr sz="1800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15"/>
              </a:spcBef>
              <a:tabLst>
                <a:tab pos="469265" algn="l"/>
              </a:tabLst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-	F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5,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P =</a:t>
            </a:r>
            <a:r>
              <a:rPr sz="1800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15"/>
              </a:spcBef>
              <a:tabLst>
                <a:tab pos="469265" algn="l"/>
              </a:tabLst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-	F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5,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2,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P = ? (whatever</a:t>
            </a:r>
            <a:r>
              <a:rPr sz="180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fits)</a:t>
            </a:r>
            <a:endParaRPr sz="18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15"/>
              </a:spcBef>
              <a:tabLst>
                <a:tab pos="469265" algn="l"/>
              </a:tabLst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-	F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P =</a:t>
            </a:r>
            <a:r>
              <a:rPr sz="18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83568" y="2564904"/>
            <a:ext cx="3425399" cy="1224136"/>
          </a:xfrm>
          <a:custGeom>
            <a:avLst/>
            <a:gdLst/>
            <a:ahLst/>
            <a:cxnLst/>
            <a:rect l="l" t="t" r="r" b="b"/>
            <a:pathLst>
              <a:path w="2966720" h="927100">
                <a:moveTo>
                  <a:pt x="0" y="0"/>
                </a:moveTo>
                <a:lnTo>
                  <a:pt x="2966094" y="0"/>
                </a:lnTo>
                <a:lnTo>
                  <a:pt x="2966094" y="926998"/>
                </a:lnTo>
                <a:lnTo>
                  <a:pt x="0" y="9269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899591" y="4797152"/>
            <a:ext cx="1008113" cy="288032"/>
            <a:chOff x="1043608" y="4509120"/>
            <a:chExt cx="1008113" cy="288032"/>
          </a:xfrm>
        </p:grpSpPr>
        <p:grpSp>
          <p:nvGrpSpPr>
            <p:cNvPr id="53" name="Group 52"/>
            <p:cNvGrpSpPr/>
            <p:nvPr/>
          </p:nvGrpSpPr>
          <p:grpSpPr>
            <a:xfrm>
              <a:off x="1043608" y="4509120"/>
              <a:ext cx="1008112" cy="288032"/>
              <a:chOff x="467544" y="5688840"/>
              <a:chExt cx="2028189" cy="620480"/>
            </a:xfrm>
          </p:grpSpPr>
          <p:sp>
            <p:nvSpPr>
              <p:cNvPr id="45" name="object 23"/>
              <p:cNvSpPr/>
              <p:nvPr/>
            </p:nvSpPr>
            <p:spPr>
              <a:xfrm>
                <a:off x="467544" y="5688840"/>
                <a:ext cx="2028189" cy="620395"/>
              </a:xfrm>
              <a:custGeom>
                <a:avLst/>
                <a:gdLst/>
                <a:ahLst/>
                <a:cxnLst/>
                <a:rect l="l" t="t" r="r" b="b"/>
                <a:pathLst>
                  <a:path w="2028189" h="620394">
                    <a:moveTo>
                      <a:pt x="0" y="155024"/>
                    </a:moveTo>
                    <a:lnTo>
                      <a:pt x="155024" y="0"/>
                    </a:lnTo>
                    <a:lnTo>
                      <a:pt x="2027703" y="0"/>
                    </a:lnTo>
                    <a:lnTo>
                      <a:pt x="2027703" y="465069"/>
                    </a:lnTo>
                    <a:lnTo>
                      <a:pt x="1872678" y="620093"/>
                    </a:lnTo>
                    <a:lnTo>
                      <a:pt x="0" y="620093"/>
                    </a:lnTo>
                    <a:lnTo>
                      <a:pt x="0" y="155024"/>
                    </a:lnTo>
                    <a:close/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24"/>
              <p:cNvSpPr/>
              <p:nvPr/>
            </p:nvSpPr>
            <p:spPr>
              <a:xfrm>
                <a:off x="467544" y="5688840"/>
                <a:ext cx="2028189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2028189" h="155575">
                    <a:moveTo>
                      <a:pt x="0" y="155024"/>
                    </a:moveTo>
                    <a:lnTo>
                      <a:pt x="1872678" y="155024"/>
                    </a:lnTo>
                    <a:lnTo>
                      <a:pt x="2027703" y="0"/>
                    </a:lnTo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25"/>
              <p:cNvSpPr/>
              <p:nvPr/>
            </p:nvSpPr>
            <p:spPr>
              <a:xfrm>
                <a:off x="2340223" y="5843865"/>
                <a:ext cx="0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h="465455">
                    <a:moveTo>
                      <a:pt x="0" y="0"/>
                    </a:moveTo>
                    <a:lnTo>
                      <a:pt x="0" y="465069"/>
                    </a:lnTo>
                  </a:path>
                </a:pathLst>
              </a:custGeom>
              <a:ln w="19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26"/>
              <p:cNvSpPr/>
              <p:nvPr/>
            </p:nvSpPr>
            <p:spPr>
              <a:xfrm>
                <a:off x="467544" y="5912384"/>
                <a:ext cx="282575" cy="282576"/>
              </a:xfrm>
              <a:custGeom>
                <a:avLst/>
                <a:gdLst/>
                <a:ahLst/>
                <a:cxnLst/>
                <a:rect l="l" t="t" r="r" b="b"/>
                <a:pathLst>
                  <a:path w="282575" h="282575">
                    <a:moveTo>
                      <a:pt x="141149" y="282299"/>
                    </a:moveTo>
                    <a:lnTo>
                      <a:pt x="96535" y="275103"/>
                    </a:lnTo>
                    <a:lnTo>
                      <a:pt x="57788" y="255064"/>
                    </a:lnTo>
                    <a:lnTo>
                      <a:pt x="27233" y="224508"/>
                    </a:lnTo>
                    <a:lnTo>
                      <a:pt x="7195" y="185762"/>
                    </a:lnTo>
                    <a:lnTo>
                      <a:pt x="0" y="141149"/>
                    </a:lnTo>
                    <a:lnTo>
                      <a:pt x="7195" y="96537"/>
                    </a:lnTo>
                    <a:lnTo>
                      <a:pt x="27233" y="57790"/>
                    </a:lnTo>
                    <a:lnTo>
                      <a:pt x="57788" y="27235"/>
                    </a:lnTo>
                    <a:lnTo>
                      <a:pt x="96535" y="7196"/>
                    </a:lnTo>
                    <a:lnTo>
                      <a:pt x="141149" y="0"/>
                    </a:lnTo>
                    <a:lnTo>
                      <a:pt x="168815" y="2737"/>
                    </a:lnTo>
                    <a:lnTo>
                      <a:pt x="219459" y="23719"/>
                    </a:lnTo>
                    <a:lnTo>
                      <a:pt x="258587" y="62849"/>
                    </a:lnTo>
                    <a:lnTo>
                      <a:pt x="279569" y="113490"/>
                    </a:lnTo>
                    <a:lnTo>
                      <a:pt x="282306" y="141149"/>
                    </a:lnTo>
                    <a:lnTo>
                      <a:pt x="275110" y="185762"/>
                    </a:lnTo>
                    <a:lnTo>
                      <a:pt x="255070" y="224508"/>
                    </a:lnTo>
                    <a:lnTo>
                      <a:pt x="224513" y="255064"/>
                    </a:lnTo>
                    <a:lnTo>
                      <a:pt x="185764" y="275103"/>
                    </a:lnTo>
                    <a:lnTo>
                      <a:pt x="141149" y="282299"/>
                    </a:lnTo>
                    <a:close/>
                  </a:path>
                </a:pathLst>
              </a:custGeom>
              <a:solidFill>
                <a:srgbClr val="C8DAF7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28"/>
              <p:cNvSpPr/>
              <p:nvPr/>
            </p:nvSpPr>
            <p:spPr>
              <a:xfrm>
                <a:off x="848551" y="5912384"/>
                <a:ext cx="282575" cy="282575"/>
              </a:xfrm>
              <a:custGeom>
                <a:avLst/>
                <a:gdLst/>
                <a:ahLst/>
                <a:cxnLst/>
                <a:rect l="l" t="t" r="r" b="b"/>
                <a:pathLst>
                  <a:path w="282575" h="282575">
                    <a:moveTo>
                      <a:pt x="141149" y="282299"/>
                    </a:moveTo>
                    <a:lnTo>
                      <a:pt x="96527" y="275103"/>
                    </a:lnTo>
                    <a:lnTo>
                      <a:pt x="57779" y="255064"/>
                    </a:lnTo>
                    <a:lnTo>
                      <a:pt x="27227" y="224508"/>
                    </a:lnTo>
                    <a:lnTo>
                      <a:pt x="7193" y="185762"/>
                    </a:lnTo>
                    <a:lnTo>
                      <a:pt x="0" y="141149"/>
                    </a:lnTo>
                    <a:lnTo>
                      <a:pt x="7193" y="96537"/>
                    </a:lnTo>
                    <a:lnTo>
                      <a:pt x="27227" y="57790"/>
                    </a:lnTo>
                    <a:lnTo>
                      <a:pt x="57779" y="27235"/>
                    </a:lnTo>
                    <a:lnTo>
                      <a:pt x="96527" y="7196"/>
                    </a:lnTo>
                    <a:lnTo>
                      <a:pt x="141149" y="0"/>
                    </a:lnTo>
                    <a:lnTo>
                      <a:pt x="168809" y="2737"/>
                    </a:lnTo>
                    <a:lnTo>
                      <a:pt x="219449" y="23719"/>
                    </a:lnTo>
                    <a:lnTo>
                      <a:pt x="258579" y="62849"/>
                    </a:lnTo>
                    <a:lnTo>
                      <a:pt x="279561" y="113490"/>
                    </a:lnTo>
                    <a:lnTo>
                      <a:pt x="282299" y="141149"/>
                    </a:lnTo>
                    <a:lnTo>
                      <a:pt x="275103" y="185762"/>
                    </a:lnTo>
                    <a:lnTo>
                      <a:pt x="255064" y="224508"/>
                    </a:lnTo>
                    <a:lnTo>
                      <a:pt x="224508" y="255064"/>
                    </a:lnTo>
                    <a:lnTo>
                      <a:pt x="185762" y="275103"/>
                    </a:lnTo>
                    <a:lnTo>
                      <a:pt x="141149" y="282299"/>
                    </a:lnTo>
                    <a:close/>
                  </a:path>
                </a:pathLst>
              </a:custGeom>
              <a:solidFill>
                <a:srgbClr val="C8DAF7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30"/>
              <p:cNvSpPr/>
              <p:nvPr/>
            </p:nvSpPr>
            <p:spPr>
              <a:xfrm>
                <a:off x="1229550" y="5912384"/>
                <a:ext cx="282575" cy="282575"/>
              </a:xfrm>
              <a:custGeom>
                <a:avLst/>
                <a:gdLst/>
                <a:ahLst/>
                <a:cxnLst/>
                <a:rect l="l" t="t" r="r" b="b"/>
                <a:pathLst>
                  <a:path w="282575" h="282575">
                    <a:moveTo>
                      <a:pt x="141149" y="282299"/>
                    </a:moveTo>
                    <a:lnTo>
                      <a:pt x="96527" y="275103"/>
                    </a:lnTo>
                    <a:lnTo>
                      <a:pt x="57779" y="255064"/>
                    </a:lnTo>
                    <a:lnTo>
                      <a:pt x="27227" y="224508"/>
                    </a:lnTo>
                    <a:lnTo>
                      <a:pt x="7193" y="185762"/>
                    </a:lnTo>
                    <a:lnTo>
                      <a:pt x="0" y="141149"/>
                    </a:lnTo>
                    <a:lnTo>
                      <a:pt x="7193" y="96537"/>
                    </a:lnTo>
                    <a:lnTo>
                      <a:pt x="27227" y="57790"/>
                    </a:lnTo>
                    <a:lnTo>
                      <a:pt x="57779" y="27235"/>
                    </a:lnTo>
                    <a:lnTo>
                      <a:pt x="96527" y="7196"/>
                    </a:lnTo>
                    <a:lnTo>
                      <a:pt x="141149" y="0"/>
                    </a:lnTo>
                    <a:lnTo>
                      <a:pt x="168809" y="2737"/>
                    </a:lnTo>
                    <a:lnTo>
                      <a:pt x="219449" y="23719"/>
                    </a:lnTo>
                    <a:lnTo>
                      <a:pt x="258579" y="62849"/>
                    </a:lnTo>
                    <a:lnTo>
                      <a:pt x="279561" y="113490"/>
                    </a:lnTo>
                    <a:lnTo>
                      <a:pt x="282299" y="141149"/>
                    </a:lnTo>
                    <a:lnTo>
                      <a:pt x="275103" y="185762"/>
                    </a:lnTo>
                    <a:lnTo>
                      <a:pt x="255064" y="224508"/>
                    </a:lnTo>
                    <a:lnTo>
                      <a:pt x="224508" y="255064"/>
                    </a:lnTo>
                    <a:lnTo>
                      <a:pt x="185762" y="275103"/>
                    </a:lnTo>
                    <a:lnTo>
                      <a:pt x="141149" y="282299"/>
                    </a:lnTo>
                    <a:close/>
                  </a:path>
                </a:pathLst>
              </a:custGeom>
              <a:solidFill>
                <a:srgbClr val="C8DAF7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32"/>
              <p:cNvSpPr/>
              <p:nvPr/>
            </p:nvSpPr>
            <p:spPr>
              <a:xfrm>
                <a:off x="1610550" y="5912384"/>
                <a:ext cx="282575" cy="282575"/>
              </a:xfrm>
              <a:custGeom>
                <a:avLst/>
                <a:gdLst/>
                <a:ahLst/>
                <a:cxnLst/>
                <a:rect l="l" t="t" r="r" b="b"/>
                <a:pathLst>
                  <a:path w="282575" h="282575">
                    <a:moveTo>
                      <a:pt x="141149" y="282299"/>
                    </a:moveTo>
                    <a:lnTo>
                      <a:pt x="96527" y="275103"/>
                    </a:lnTo>
                    <a:lnTo>
                      <a:pt x="57779" y="255064"/>
                    </a:lnTo>
                    <a:lnTo>
                      <a:pt x="27227" y="224508"/>
                    </a:lnTo>
                    <a:lnTo>
                      <a:pt x="7193" y="185762"/>
                    </a:lnTo>
                    <a:lnTo>
                      <a:pt x="0" y="141149"/>
                    </a:lnTo>
                    <a:lnTo>
                      <a:pt x="7193" y="96537"/>
                    </a:lnTo>
                    <a:lnTo>
                      <a:pt x="27227" y="57790"/>
                    </a:lnTo>
                    <a:lnTo>
                      <a:pt x="57779" y="27235"/>
                    </a:lnTo>
                    <a:lnTo>
                      <a:pt x="96527" y="7196"/>
                    </a:lnTo>
                    <a:lnTo>
                      <a:pt x="141149" y="0"/>
                    </a:lnTo>
                    <a:lnTo>
                      <a:pt x="168809" y="2737"/>
                    </a:lnTo>
                    <a:lnTo>
                      <a:pt x="219449" y="23719"/>
                    </a:lnTo>
                    <a:lnTo>
                      <a:pt x="258579" y="62849"/>
                    </a:lnTo>
                    <a:lnTo>
                      <a:pt x="279561" y="113490"/>
                    </a:lnTo>
                    <a:lnTo>
                      <a:pt x="282299" y="141149"/>
                    </a:lnTo>
                    <a:lnTo>
                      <a:pt x="275103" y="185762"/>
                    </a:lnTo>
                    <a:lnTo>
                      <a:pt x="255064" y="224508"/>
                    </a:lnTo>
                    <a:lnTo>
                      <a:pt x="224508" y="255064"/>
                    </a:lnTo>
                    <a:lnTo>
                      <a:pt x="185762" y="275103"/>
                    </a:lnTo>
                    <a:lnTo>
                      <a:pt x="141149" y="282299"/>
                    </a:lnTo>
                    <a:close/>
                  </a:path>
                </a:pathLst>
              </a:custGeom>
              <a:solidFill>
                <a:srgbClr val="C8DAF7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34"/>
              <p:cNvSpPr/>
              <p:nvPr/>
            </p:nvSpPr>
            <p:spPr>
              <a:xfrm>
                <a:off x="1991549" y="5912384"/>
                <a:ext cx="282575" cy="282575"/>
              </a:xfrm>
              <a:custGeom>
                <a:avLst/>
                <a:gdLst/>
                <a:ahLst/>
                <a:cxnLst/>
                <a:rect l="l" t="t" r="r" b="b"/>
                <a:pathLst>
                  <a:path w="282575" h="282575">
                    <a:moveTo>
                      <a:pt x="141149" y="282299"/>
                    </a:moveTo>
                    <a:lnTo>
                      <a:pt x="96527" y="275103"/>
                    </a:lnTo>
                    <a:lnTo>
                      <a:pt x="57779" y="255064"/>
                    </a:lnTo>
                    <a:lnTo>
                      <a:pt x="27227" y="224508"/>
                    </a:lnTo>
                    <a:lnTo>
                      <a:pt x="7193" y="185762"/>
                    </a:lnTo>
                    <a:lnTo>
                      <a:pt x="0" y="141149"/>
                    </a:lnTo>
                    <a:lnTo>
                      <a:pt x="7193" y="96537"/>
                    </a:lnTo>
                    <a:lnTo>
                      <a:pt x="27227" y="57790"/>
                    </a:lnTo>
                    <a:lnTo>
                      <a:pt x="57779" y="27235"/>
                    </a:lnTo>
                    <a:lnTo>
                      <a:pt x="96527" y="7196"/>
                    </a:lnTo>
                    <a:lnTo>
                      <a:pt x="141149" y="0"/>
                    </a:lnTo>
                    <a:lnTo>
                      <a:pt x="168809" y="2737"/>
                    </a:lnTo>
                    <a:lnTo>
                      <a:pt x="219449" y="23719"/>
                    </a:lnTo>
                    <a:lnTo>
                      <a:pt x="258579" y="62849"/>
                    </a:lnTo>
                    <a:lnTo>
                      <a:pt x="279561" y="113490"/>
                    </a:lnTo>
                    <a:lnTo>
                      <a:pt x="282299" y="141149"/>
                    </a:lnTo>
                    <a:lnTo>
                      <a:pt x="275103" y="185762"/>
                    </a:lnTo>
                    <a:lnTo>
                      <a:pt x="255064" y="224508"/>
                    </a:lnTo>
                    <a:lnTo>
                      <a:pt x="224508" y="255064"/>
                    </a:lnTo>
                    <a:lnTo>
                      <a:pt x="185762" y="275103"/>
                    </a:lnTo>
                    <a:lnTo>
                      <a:pt x="141149" y="282299"/>
                    </a:lnTo>
                    <a:close/>
                  </a:path>
                </a:pathLst>
              </a:custGeom>
              <a:solidFill>
                <a:srgbClr val="C8DAF7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4" name="object 34"/>
            <p:cNvSpPr/>
            <p:nvPr/>
          </p:nvSpPr>
          <p:spPr>
            <a:xfrm rot="11256798">
              <a:off x="1979713" y="4585320"/>
              <a:ext cx="72008" cy="131174"/>
            </a:xfrm>
            <a:custGeom>
              <a:avLst/>
              <a:gdLst/>
              <a:ahLst/>
              <a:cxnLst/>
              <a:rect l="l" t="t" r="r" b="b"/>
              <a:pathLst>
                <a:path w="282575" h="282575">
                  <a:moveTo>
                    <a:pt x="141149" y="282299"/>
                  </a:moveTo>
                  <a:lnTo>
                    <a:pt x="96527" y="275103"/>
                  </a:lnTo>
                  <a:lnTo>
                    <a:pt x="57779" y="255064"/>
                  </a:lnTo>
                  <a:lnTo>
                    <a:pt x="27227" y="224508"/>
                  </a:lnTo>
                  <a:lnTo>
                    <a:pt x="7193" y="185762"/>
                  </a:lnTo>
                  <a:lnTo>
                    <a:pt x="0" y="141149"/>
                  </a:lnTo>
                  <a:lnTo>
                    <a:pt x="7193" y="96537"/>
                  </a:lnTo>
                  <a:lnTo>
                    <a:pt x="27227" y="57790"/>
                  </a:lnTo>
                  <a:lnTo>
                    <a:pt x="57779" y="27235"/>
                  </a:lnTo>
                  <a:lnTo>
                    <a:pt x="96527" y="7196"/>
                  </a:lnTo>
                  <a:lnTo>
                    <a:pt x="141149" y="0"/>
                  </a:lnTo>
                  <a:lnTo>
                    <a:pt x="168809" y="2737"/>
                  </a:lnTo>
                  <a:lnTo>
                    <a:pt x="219449" y="23719"/>
                  </a:lnTo>
                  <a:lnTo>
                    <a:pt x="258579" y="62849"/>
                  </a:lnTo>
                  <a:lnTo>
                    <a:pt x="279561" y="113490"/>
                  </a:lnTo>
                  <a:lnTo>
                    <a:pt x="282299" y="141149"/>
                  </a:lnTo>
                  <a:lnTo>
                    <a:pt x="275103" y="185762"/>
                  </a:lnTo>
                  <a:lnTo>
                    <a:pt x="255064" y="224508"/>
                  </a:lnTo>
                  <a:lnTo>
                    <a:pt x="224508" y="255064"/>
                  </a:lnTo>
                  <a:lnTo>
                    <a:pt x="185762" y="275103"/>
                  </a:lnTo>
                  <a:lnTo>
                    <a:pt x="141149" y="282299"/>
                  </a:lnTo>
                  <a:close/>
                </a:path>
              </a:pathLst>
            </a:custGeom>
            <a:solidFill>
              <a:srgbClr val="C8DAF7"/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78904" y="1196752"/>
            <a:ext cx="6629400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(btw,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1x1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convolution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make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perfect</a:t>
            </a:r>
            <a:r>
              <a:rPr kumimoji="0" lang="en-US" sz="2400" b="0" i="0" u="none" strike="noStrike" kern="1200" cap="none" spc="-10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sense)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787617" y="3191540"/>
            <a:ext cx="987425" cy="2004060"/>
          </a:xfrm>
          <a:custGeom>
            <a:avLst/>
            <a:gdLst/>
            <a:ahLst/>
            <a:cxnLst/>
            <a:rect l="l" t="t" r="r" b="b"/>
            <a:pathLst>
              <a:path w="987425" h="2004060">
                <a:moveTo>
                  <a:pt x="0" y="0"/>
                </a:moveTo>
                <a:lnTo>
                  <a:pt x="987353" y="0"/>
                </a:lnTo>
                <a:lnTo>
                  <a:pt x="987353" y="2004051"/>
                </a:lnTo>
                <a:lnTo>
                  <a:pt x="0" y="2004051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774971" y="2492896"/>
            <a:ext cx="699135" cy="2703195"/>
          </a:xfrm>
          <a:custGeom>
            <a:avLst/>
            <a:gdLst/>
            <a:ahLst/>
            <a:cxnLst/>
            <a:rect l="l" t="t" r="r" b="b"/>
            <a:pathLst>
              <a:path w="699135" h="2703195">
                <a:moveTo>
                  <a:pt x="0" y="2702694"/>
                </a:moveTo>
                <a:lnTo>
                  <a:pt x="0" y="698643"/>
                </a:lnTo>
                <a:lnTo>
                  <a:pt x="698643" y="0"/>
                </a:lnTo>
                <a:lnTo>
                  <a:pt x="698643" y="2004046"/>
                </a:lnTo>
                <a:lnTo>
                  <a:pt x="0" y="27026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87617" y="2492896"/>
            <a:ext cx="1686560" cy="699135"/>
          </a:xfrm>
          <a:custGeom>
            <a:avLst/>
            <a:gdLst/>
            <a:ahLst/>
            <a:cxnLst/>
            <a:rect l="l" t="t" r="r" b="b"/>
            <a:pathLst>
              <a:path w="1686560" h="699135">
                <a:moveTo>
                  <a:pt x="987353" y="698643"/>
                </a:moveTo>
                <a:lnTo>
                  <a:pt x="0" y="698643"/>
                </a:lnTo>
                <a:lnTo>
                  <a:pt x="698643" y="0"/>
                </a:lnTo>
                <a:lnTo>
                  <a:pt x="1685996" y="0"/>
                </a:lnTo>
                <a:lnTo>
                  <a:pt x="987353" y="698643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97208" y="2492896"/>
            <a:ext cx="1686560" cy="2703195"/>
          </a:xfrm>
          <a:custGeom>
            <a:avLst/>
            <a:gdLst/>
            <a:ahLst/>
            <a:cxnLst/>
            <a:rect l="l" t="t" r="r" b="b"/>
            <a:pathLst>
              <a:path w="1686560" h="2703195">
                <a:moveTo>
                  <a:pt x="0" y="698643"/>
                </a:moveTo>
                <a:lnTo>
                  <a:pt x="698643" y="0"/>
                </a:lnTo>
                <a:lnTo>
                  <a:pt x="1685996" y="0"/>
                </a:lnTo>
                <a:lnTo>
                  <a:pt x="1685996" y="2004045"/>
                </a:lnTo>
                <a:lnTo>
                  <a:pt x="987353" y="2702694"/>
                </a:lnTo>
                <a:lnTo>
                  <a:pt x="0" y="2702694"/>
                </a:lnTo>
                <a:lnTo>
                  <a:pt x="0" y="69864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87617" y="2492896"/>
            <a:ext cx="1686560" cy="699135"/>
          </a:xfrm>
          <a:custGeom>
            <a:avLst/>
            <a:gdLst/>
            <a:ahLst/>
            <a:cxnLst/>
            <a:rect l="l" t="t" r="r" b="b"/>
            <a:pathLst>
              <a:path w="1686560" h="699135">
                <a:moveTo>
                  <a:pt x="0" y="698643"/>
                </a:moveTo>
                <a:lnTo>
                  <a:pt x="987353" y="698643"/>
                </a:lnTo>
                <a:lnTo>
                  <a:pt x="16859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774970" y="3191540"/>
            <a:ext cx="0" cy="2004060"/>
          </a:xfrm>
          <a:custGeom>
            <a:avLst/>
            <a:gdLst/>
            <a:ahLst/>
            <a:cxnLst/>
            <a:rect l="l" t="t" r="r" b="b"/>
            <a:pathLst>
              <a:path h="2004060">
                <a:moveTo>
                  <a:pt x="0" y="0"/>
                </a:moveTo>
                <a:lnTo>
                  <a:pt x="0" y="200405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1114892" y="522349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64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63688" y="2636912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551943" y="3398464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408013" y="2939353"/>
            <a:ext cx="1499870" cy="0"/>
          </a:xfrm>
          <a:custGeom>
            <a:avLst/>
            <a:gdLst/>
            <a:ahLst/>
            <a:cxnLst/>
            <a:rect l="l" t="t" r="r" b="b"/>
            <a:pathLst>
              <a:path w="1499870">
                <a:moveTo>
                  <a:pt x="0" y="0"/>
                </a:moveTo>
                <a:lnTo>
                  <a:pt x="149954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907560" y="2923620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907560" y="2923620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3534737" y="2237684"/>
            <a:ext cx="135763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1x1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CONV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with 32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5959382" y="3064453"/>
            <a:ext cx="577850" cy="2131695"/>
          </a:xfrm>
          <a:custGeom>
            <a:avLst/>
            <a:gdLst/>
            <a:ahLst/>
            <a:cxnLst/>
            <a:rect l="l" t="t" r="r" b="b"/>
            <a:pathLst>
              <a:path w="577850" h="2131695">
                <a:moveTo>
                  <a:pt x="0" y="0"/>
                </a:moveTo>
                <a:lnTo>
                  <a:pt x="577748" y="0"/>
                </a:lnTo>
                <a:lnTo>
                  <a:pt x="577748" y="2131138"/>
                </a:lnTo>
                <a:lnTo>
                  <a:pt x="0" y="2131138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537131" y="2492896"/>
            <a:ext cx="572135" cy="2703195"/>
          </a:xfrm>
          <a:custGeom>
            <a:avLst/>
            <a:gdLst/>
            <a:ahLst/>
            <a:cxnLst/>
            <a:rect l="l" t="t" r="r" b="b"/>
            <a:pathLst>
              <a:path w="572134" h="2703195">
                <a:moveTo>
                  <a:pt x="0" y="2702694"/>
                </a:moveTo>
                <a:lnTo>
                  <a:pt x="0" y="571556"/>
                </a:lnTo>
                <a:lnTo>
                  <a:pt x="571548" y="0"/>
                </a:lnTo>
                <a:lnTo>
                  <a:pt x="571548" y="2131145"/>
                </a:lnTo>
                <a:lnTo>
                  <a:pt x="0" y="27026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5959382" y="2492896"/>
            <a:ext cx="1149350" cy="572135"/>
          </a:xfrm>
          <a:custGeom>
            <a:avLst/>
            <a:gdLst/>
            <a:ahLst/>
            <a:cxnLst/>
            <a:rect l="l" t="t" r="r" b="b"/>
            <a:pathLst>
              <a:path w="1149350" h="572135">
                <a:moveTo>
                  <a:pt x="577748" y="571556"/>
                </a:moveTo>
                <a:lnTo>
                  <a:pt x="0" y="571556"/>
                </a:lnTo>
                <a:lnTo>
                  <a:pt x="571548" y="0"/>
                </a:lnTo>
                <a:lnTo>
                  <a:pt x="1149297" y="0"/>
                </a:lnTo>
                <a:lnTo>
                  <a:pt x="577748" y="571556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959382" y="2492896"/>
            <a:ext cx="1149350" cy="2703195"/>
          </a:xfrm>
          <a:custGeom>
            <a:avLst/>
            <a:gdLst/>
            <a:ahLst/>
            <a:cxnLst/>
            <a:rect l="l" t="t" r="r" b="b"/>
            <a:pathLst>
              <a:path w="1149350" h="2703195">
                <a:moveTo>
                  <a:pt x="0" y="571556"/>
                </a:moveTo>
                <a:lnTo>
                  <a:pt x="571548" y="0"/>
                </a:lnTo>
                <a:lnTo>
                  <a:pt x="1149297" y="0"/>
                </a:lnTo>
                <a:lnTo>
                  <a:pt x="1149297" y="2131145"/>
                </a:lnTo>
                <a:lnTo>
                  <a:pt x="577748" y="2702694"/>
                </a:lnTo>
                <a:lnTo>
                  <a:pt x="0" y="2702694"/>
                </a:lnTo>
                <a:lnTo>
                  <a:pt x="0" y="57155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959382" y="2492896"/>
            <a:ext cx="1149350" cy="572135"/>
          </a:xfrm>
          <a:custGeom>
            <a:avLst/>
            <a:gdLst/>
            <a:ahLst/>
            <a:cxnLst/>
            <a:rect l="l" t="t" r="r" b="b"/>
            <a:pathLst>
              <a:path w="1149350" h="572135">
                <a:moveTo>
                  <a:pt x="0" y="571556"/>
                </a:moveTo>
                <a:lnTo>
                  <a:pt x="577748" y="571556"/>
                </a:lnTo>
                <a:lnTo>
                  <a:pt x="11492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537131" y="3064453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13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054611" y="522349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7012234" y="4910574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7388309" y="3577458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3131840" y="3020685"/>
            <a:ext cx="2425700" cy="11283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(each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 has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size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1x1x64, and 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performs</a:t>
            </a:r>
            <a:endParaRPr lang="en-US" sz="18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 smtClean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64-dimensional dot  product)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8" name="object 9"/>
          <p:cNvSpPr/>
          <p:nvPr/>
        </p:nvSpPr>
        <p:spPr>
          <a:xfrm>
            <a:off x="4001393" y="4904659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68815" y="2737"/>
                </a:lnTo>
                <a:lnTo>
                  <a:pt x="219456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5" y="224508"/>
                </a:lnTo>
                <a:lnTo>
                  <a:pt x="224510" y="255064"/>
                </a:lnTo>
                <a:lnTo>
                  <a:pt x="185763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1"/>
          <p:cNvSpPr/>
          <p:nvPr/>
        </p:nvSpPr>
        <p:spPr>
          <a:xfrm>
            <a:off x="1835696" y="5045809"/>
            <a:ext cx="2165910" cy="45719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2"/>
          <p:cNvSpPr/>
          <p:nvPr/>
        </p:nvSpPr>
        <p:spPr>
          <a:xfrm>
            <a:off x="1835696" y="4869160"/>
            <a:ext cx="2165725" cy="17684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3"/>
          <p:cNvSpPr/>
          <p:nvPr/>
        </p:nvSpPr>
        <p:spPr>
          <a:xfrm>
            <a:off x="1907704" y="4797152"/>
            <a:ext cx="2094027" cy="248673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599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Reálny príklad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328592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 r. 2012 vyhrala súťaž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𝐼𝑚𝑎𝑔𝑒𝑁𝑒𝑡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sieť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akcep-tujúca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na vstupe obrazy rozmeru 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227x227x3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]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 prvej KONV vrstve sieť používala neuróny s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=11,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=4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𝑃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Pretože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227−11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+1=55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počet filtrov bol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=96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tak výstupný objem prvej vrstvy bol 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55x55x96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]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každý neurón v hĺbkovom stĺpci bol spojený s oblasťou 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11x11x3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]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vstupu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328592"/>
              </a:xfrm>
              <a:blipFill rotWithShape="0">
                <a:blip r:embed="rId3"/>
                <a:stretch>
                  <a:fillRect l="-1533" t="-1716" b="-125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5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1080121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Zdieľanie parametrov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tomto príklade bolo 55*55*96=290,040 neurónov a každý mal 11*11*3=363 váh a jednu prahovú hodnotu. To je 105,705,600 parametrov, čo je príliš veľa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Urobíme predpoklad, že ak chceme skúmať nejakú vlastnosť na nejakom mieste obrazu, tak má zmysel ju skúmať aj na inom mieste obrazu, čo významne zníži počet potrebných parametrov</a:t>
            </a:r>
          </a:p>
          <a:p>
            <a:pPr>
              <a:spcBef>
                <a:spcPts val="24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5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1080121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Zdieľanie </a:t>
            </a:r>
            <a:r>
              <a:rPr lang="sk-SK" sz="5400" dirty="0" smtClean="0"/>
              <a:t>parametrov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Dosiahneme to tým, že každý neurón v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rovna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-kej hĺbke (hĺbkovom reze) vrstvy bude mať rovnaké váhy a rovnakú prahovú hodnotu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reálnom príklade bude mať prvá vrstva 96 množín váh (jednu množinu pre jeden rez), t.j. 96*11*11*3 = 34,848 váh + 96 prahov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spätnej propagácii sa upravujú váhy naraz pre celý hĺbkový rez </a:t>
            </a:r>
          </a:p>
          <a:p>
            <a:pPr>
              <a:spcBef>
                <a:spcPts val="24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1080121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Zdieľanie </a:t>
            </a:r>
            <a:r>
              <a:rPr lang="sk-SK" sz="5400" dirty="0" smtClean="0"/>
              <a:t>parametrov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všetky neuróny v hĺbkovom reze majú rovnaké váhové vektory, potom sa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dopredný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chod siete počíta 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konvolúcia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týchto váh so vstupným objemom (preto konvolučná vrstva)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Niekedy zdieľanie nedáva zmysel, napr. pri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roz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-poznávaní tvárí ak tvár má byť v strede obrazu 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Vtedy sa schéma zdieľania uvoľní a zmení sa na 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lokálne prepojenú vrstvu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2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14048" y="911878"/>
            <a:ext cx="5187950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brain/neuron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view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CONV</a:t>
            </a:r>
            <a:r>
              <a:rPr kumimoji="0" lang="en-US" sz="2400" b="0" i="0" u="none" strike="noStrike" kern="1200" cap="none" spc="-9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62948" y="3428820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550" y="3278123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2948" y="3278123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550" y="3428820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259195" y="3543922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68815" y="2737"/>
                </a:lnTo>
                <a:lnTo>
                  <a:pt x="219456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5" y="224508"/>
                </a:lnTo>
                <a:lnTo>
                  <a:pt x="224510" y="255064"/>
                </a:lnTo>
                <a:lnTo>
                  <a:pt x="185763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259195" y="3543922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95164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5" y="224508"/>
                </a:lnTo>
                <a:lnTo>
                  <a:pt x="224510" y="255064"/>
                </a:lnTo>
                <a:lnTo>
                  <a:pt x="185763" y="275103"/>
                </a:lnTo>
                <a:lnTo>
                  <a:pt x="141149" y="282299"/>
                </a:ln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9698" y="3685072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89198" y="3447773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925398" y="3298373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951498" y="3685072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246424" y="3049351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59596" y="2306125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6424" y="2306125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59596" y="3049351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 txBox="1"/>
          <p:nvPr/>
        </p:nvSpPr>
        <p:spPr>
          <a:xfrm>
            <a:off x="1296375" y="1944583"/>
            <a:ext cx="3372485" cy="952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9349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32x32x3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image 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5x5x3</a:t>
            </a: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475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1428809" y="2125525"/>
            <a:ext cx="929005" cy="220345"/>
          </a:xfrm>
          <a:custGeom>
            <a:avLst/>
            <a:gdLst/>
            <a:ahLst/>
            <a:cxnLst/>
            <a:rect l="l" t="t" r="r" b="b"/>
            <a:pathLst>
              <a:path w="929005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1386747" y="2330145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45687" y="30619"/>
                </a:moveTo>
                <a:lnTo>
                  <a:pt x="0" y="25269"/>
                </a:lnTo>
                <a:lnTo>
                  <a:pt x="38437" y="0"/>
                </a:lnTo>
                <a:lnTo>
                  <a:pt x="45687" y="30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386747" y="2330145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7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7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115462" y="2609049"/>
            <a:ext cx="1346200" cy="52324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1075175" y="3117576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0" y="30327"/>
                </a:moveTo>
                <a:lnTo>
                  <a:pt x="34587" y="0"/>
                </a:lnTo>
                <a:lnTo>
                  <a:pt x="45989" y="29324"/>
                </a:lnTo>
                <a:lnTo>
                  <a:pt x="0" y="303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1075175" y="3117576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626394" y="4032121"/>
            <a:ext cx="257810" cy="476884"/>
          </a:xfrm>
          <a:custGeom>
            <a:avLst/>
            <a:gdLst/>
            <a:ahLst/>
            <a:cxnLst/>
            <a:rect l="l" t="t" r="r" b="b"/>
            <a:pathLst>
              <a:path w="257810" h="476885">
                <a:moveTo>
                  <a:pt x="257799" y="47652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605819" y="3994097"/>
            <a:ext cx="34925" cy="45720"/>
          </a:xfrm>
          <a:custGeom>
            <a:avLst/>
            <a:gdLst/>
            <a:ahLst/>
            <a:cxnLst/>
            <a:rect l="l" t="t" r="r" b="b"/>
            <a:pathLst>
              <a:path w="34925" h="45719">
                <a:moveTo>
                  <a:pt x="6724" y="45499"/>
                </a:moveTo>
                <a:lnTo>
                  <a:pt x="0" y="0"/>
                </a:lnTo>
                <a:lnTo>
                  <a:pt x="34399" y="30524"/>
                </a:lnTo>
                <a:lnTo>
                  <a:pt x="6724" y="45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605819" y="3994096"/>
            <a:ext cx="34925" cy="45720"/>
          </a:xfrm>
          <a:custGeom>
            <a:avLst/>
            <a:gdLst/>
            <a:ahLst/>
            <a:cxnLst/>
            <a:rect l="l" t="t" r="r" b="b"/>
            <a:pathLst>
              <a:path w="34925" h="45719">
                <a:moveTo>
                  <a:pt x="34399" y="30524"/>
                </a:moveTo>
                <a:lnTo>
                  <a:pt x="0" y="0"/>
                </a:lnTo>
                <a:lnTo>
                  <a:pt x="6724" y="45499"/>
                </a:lnTo>
                <a:lnTo>
                  <a:pt x="34399" y="305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 txBox="1"/>
          <p:nvPr/>
        </p:nvSpPr>
        <p:spPr>
          <a:xfrm>
            <a:off x="2939939" y="4407252"/>
            <a:ext cx="4213225" cy="1109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dirty="0">
                <a:latin typeface="Arial"/>
                <a:cs typeface="Arial"/>
              </a:rPr>
              <a:t>1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number: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result </a:t>
            </a:r>
            <a:r>
              <a:rPr sz="1800" spc="-5" dirty="0">
                <a:latin typeface="Arial"/>
                <a:cs typeface="Arial"/>
              </a:rPr>
              <a:t>of taking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dot product between  the filter and this part of 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(i.e. </a:t>
            </a:r>
            <a:r>
              <a:rPr sz="1800" spc="-5" dirty="0">
                <a:latin typeface="Arial"/>
                <a:cs typeface="Arial"/>
              </a:rPr>
              <a:t>5*5*3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75-dimensional dot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product)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6"/>
          <p:cNvSpPr txBox="1"/>
          <p:nvPr/>
        </p:nvSpPr>
        <p:spPr>
          <a:xfrm>
            <a:off x="932073" y="4691659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37"/>
          <p:cNvSpPr txBox="1"/>
          <p:nvPr/>
        </p:nvSpPr>
        <p:spPr>
          <a:xfrm>
            <a:off x="261462" y="5083288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14048" y="911878"/>
            <a:ext cx="5187950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brain/neuron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view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CONV</a:t>
            </a:r>
            <a:r>
              <a:rPr kumimoji="0" lang="en-US" sz="2400" b="0" i="0" u="none" strike="noStrike" kern="1200" cap="none" spc="-9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62948" y="3428820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550" y="3278123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2948" y="3278123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550" y="3428820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259195" y="3543922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68815" y="2737"/>
                </a:lnTo>
                <a:lnTo>
                  <a:pt x="219456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5" y="224508"/>
                </a:lnTo>
                <a:lnTo>
                  <a:pt x="224510" y="255064"/>
                </a:lnTo>
                <a:lnTo>
                  <a:pt x="185763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259195" y="3543922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95164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5" y="224508"/>
                </a:lnTo>
                <a:lnTo>
                  <a:pt x="224510" y="255064"/>
                </a:lnTo>
                <a:lnTo>
                  <a:pt x="185763" y="275103"/>
                </a:lnTo>
                <a:lnTo>
                  <a:pt x="141149" y="282299"/>
                </a:ln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9698" y="3685072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89198" y="3447773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925398" y="3298373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951498" y="3685072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246424" y="3049351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59596" y="2306125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6424" y="2306125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59596" y="3049351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 txBox="1"/>
          <p:nvPr/>
        </p:nvSpPr>
        <p:spPr>
          <a:xfrm>
            <a:off x="1296375" y="1944583"/>
            <a:ext cx="3372485" cy="952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93495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32x32x3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image 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5x5x3</a:t>
            </a: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475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1428809" y="2125525"/>
            <a:ext cx="929005" cy="220345"/>
          </a:xfrm>
          <a:custGeom>
            <a:avLst/>
            <a:gdLst/>
            <a:ahLst/>
            <a:cxnLst/>
            <a:rect l="l" t="t" r="r" b="b"/>
            <a:pathLst>
              <a:path w="929005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1386747" y="2330145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45687" y="30619"/>
                </a:moveTo>
                <a:lnTo>
                  <a:pt x="0" y="25269"/>
                </a:lnTo>
                <a:lnTo>
                  <a:pt x="38437" y="0"/>
                </a:lnTo>
                <a:lnTo>
                  <a:pt x="45687" y="306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386747" y="2330145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7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7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115462" y="2609049"/>
            <a:ext cx="1346200" cy="52324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1075175" y="3117576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0" y="30327"/>
                </a:moveTo>
                <a:lnTo>
                  <a:pt x="34587" y="0"/>
                </a:lnTo>
                <a:lnTo>
                  <a:pt x="45989" y="29324"/>
                </a:lnTo>
                <a:lnTo>
                  <a:pt x="0" y="303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1075175" y="3117576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626394" y="4032121"/>
            <a:ext cx="257810" cy="476884"/>
          </a:xfrm>
          <a:custGeom>
            <a:avLst/>
            <a:gdLst/>
            <a:ahLst/>
            <a:cxnLst/>
            <a:rect l="l" t="t" r="r" b="b"/>
            <a:pathLst>
              <a:path w="257810" h="476885">
                <a:moveTo>
                  <a:pt x="257799" y="47652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605819" y="3994097"/>
            <a:ext cx="34925" cy="45720"/>
          </a:xfrm>
          <a:custGeom>
            <a:avLst/>
            <a:gdLst/>
            <a:ahLst/>
            <a:cxnLst/>
            <a:rect l="l" t="t" r="r" b="b"/>
            <a:pathLst>
              <a:path w="34925" h="45719">
                <a:moveTo>
                  <a:pt x="6724" y="45499"/>
                </a:moveTo>
                <a:lnTo>
                  <a:pt x="0" y="0"/>
                </a:lnTo>
                <a:lnTo>
                  <a:pt x="34399" y="30524"/>
                </a:lnTo>
                <a:lnTo>
                  <a:pt x="6724" y="45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605819" y="3994096"/>
            <a:ext cx="34925" cy="45720"/>
          </a:xfrm>
          <a:custGeom>
            <a:avLst/>
            <a:gdLst/>
            <a:ahLst/>
            <a:cxnLst/>
            <a:rect l="l" t="t" r="r" b="b"/>
            <a:pathLst>
              <a:path w="34925" h="45719">
                <a:moveTo>
                  <a:pt x="34399" y="30524"/>
                </a:moveTo>
                <a:lnTo>
                  <a:pt x="0" y="0"/>
                </a:lnTo>
                <a:lnTo>
                  <a:pt x="6724" y="45499"/>
                </a:lnTo>
                <a:lnTo>
                  <a:pt x="34399" y="305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5568363" y="2051075"/>
            <a:ext cx="3181793" cy="1815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5563588" y="2046313"/>
            <a:ext cx="3191510" cy="1824989"/>
          </a:xfrm>
          <a:custGeom>
            <a:avLst/>
            <a:gdLst/>
            <a:ahLst/>
            <a:cxnLst/>
            <a:rect l="l" t="t" r="r" b="b"/>
            <a:pathLst>
              <a:path w="3191509" h="1824989">
                <a:moveTo>
                  <a:pt x="0" y="0"/>
                </a:moveTo>
                <a:lnTo>
                  <a:pt x="3191343" y="0"/>
                </a:lnTo>
                <a:lnTo>
                  <a:pt x="3191343" y="1824933"/>
                </a:lnTo>
                <a:lnTo>
                  <a:pt x="0" y="182493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 txBox="1"/>
          <p:nvPr/>
        </p:nvSpPr>
        <p:spPr>
          <a:xfrm>
            <a:off x="5703736" y="3905577"/>
            <a:ext cx="270256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It’s just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neuron with local 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connectivity...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5"/>
          <p:cNvSpPr txBox="1"/>
          <p:nvPr/>
        </p:nvSpPr>
        <p:spPr>
          <a:xfrm>
            <a:off x="2939939" y="4407252"/>
            <a:ext cx="4213225" cy="1109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dirty="0">
                <a:latin typeface="Arial"/>
                <a:cs typeface="Arial"/>
              </a:rPr>
              <a:t>1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number: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result </a:t>
            </a:r>
            <a:r>
              <a:rPr sz="1800" spc="-5" dirty="0">
                <a:latin typeface="Arial"/>
                <a:cs typeface="Arial"/>
              </a:rPr>
              <a:t>of taking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dot product between  the filter and this part of 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(i.e. </a:t>
            </a:r>
            <a:r>
              <a:rPr sz="1800" spc="-5" dirty="0">
                <a:latin typeface="Arial"/>
                <a:cs typeface="Arial"/>
              </a:rPr>
              <a:t>5*5*3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75-dimensional dot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product)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6"/>
          <p:cNvSpPr txBox="1"/>
          <p:nvPr/>
        </p:nvSpPr>
        <p:spPr>
          <a:xfrm>
            <a:off x="932073" y="4691659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37"/>
          <p:cNvSpPr txBox="1"/>
          <p:nvPr/>
        </p:nvSpPr>
        <p:spPr>
          <a:xfrm>
            <a:off x="261462" y="5083288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10"/>
          <p:cNvSpPr/>
          <p:nvPr/>
        </p:nvSpPr>
        <p:spPr>
          <a:xfrm>
            <a:off x="2259195" y="3501008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95164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5" y="224508"/>
                </a:lnTo>
                <a:lnTo>
                  <a:pt x="224510" y="255064"/>
                </a:lnTo>
                <a:lnTo>
                  <a:pt x="185763" y="275103"/>
                </a:lnTo>
                <a:lnTo>
                  <a:pt x="141149" y="282299"/>
                </a:ln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0"/>
          <p:cNvSpPr/>
          <p:nvPr/>
        </p:nvSpPr>
        <p:spPr>
          <a:xfrm>
            <a:off x="2202655" y="2348880"/>
            <a:ext cx="554990" cy="2758440"/>
          </a:xfrm>
          <a:custGeom>
            <a:avLst/>
            <a:gdLst/>
            <a:ahLst/>
            <a:cxnLst/>
            <a:rect l="l" t="t" r="r" b="b"/>
            <a:pathLst>
              <a:path w="554989" h="2758440">
                <a:moveTo>
                  <a:pt x="0" y="2757894"/>
                </a:moveTo>
                <a:lnTo>
                  <a:pt x="0" y="554388"/>
                </a:lnTo>
                <a:lnTo>
                  <a:pt x="554388" y="0"/>
                </a:lnTo>
                <a:lnTo>
                  <a:pt x="554388" y="2203495"/>
                </a:lnTo>
                <a:lnTo>
                  <a:pt x="0" y="27578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14048" y="911878"/>
            <a:ext cx="5187950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brain/neuron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view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CONV</a:t>
            </a:r>
            <a:r>
              <a:rPr kumimoji="0" lang="en-US" sz="2400" b="0" i="0" u="none" strike="noStrike" kern="1200" cap="none" spc="-9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62948" y="3428820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550" y="3278123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2948" y="3278123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550" y="3428820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9698" y="3685072"/>
            <a:ext cx="1489710" cy="399415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89198" y="3447773"/>
            <a:ext cx="1470025" cy="237490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925398" y="3298373"/>
            <a:ext cx="1334135" cy="386715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951498" y="3685072"/>
            <a:ext cx="1308100" cy="250190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246424" y="3049351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59596" y="2306125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6424" y="2306125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59596" y="3049351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932073" y="4691659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37"/>
          <p:cNvSpPr txBox="1"/>
          <p:nvPr/>
        </p:nvSpPr>
        <p:spPr>
          <a:xfrm>
            <a:off x="261462" y="5083288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24"/>
          <p:cNvSpPr/>
          <p:nvPr/>
        </p:nvSpPr>
        <p:spPr>
          <a:xfrm>
            <a:off x="6551736" y="1275828"/>
            <a:ext cx="2279620" cy="1300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5"/>
          <p:cNvSpPr/>
          <p:nvPr/>
        </p:nvSpPr>
        <p:spPr>
          <a:xfrm>
            <a:off x="6546961" y="1271066"/>
            <a:ext cx="2289175" cy="1310640"/>
          </a:xfrm>
          <a:custGeom>
            <a:avLst/>
            <a:gdLst/>
            <a:ahLst/>
            <a:cxnLst/>
            <a:rect l="l" t="t" r="r" b="b"/>
            <a:pathLst>
              <a:path w="2289175" h="1310640">
                <a:moveTo>
                  <a:pt x="0" y="0"/>
                </a:moveTo>
                <a:lnTo>
                  <a:pt x="2289145" y="0"/>
                </a:lnTo>
                <a:lnTo>
                  <a:pt x="2289145" y="1310172"/>
                </a:lnTo>
                <a:lnTo>
                  <a:pt x="0" y="131017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6"/>
          <p:cNvSpPr txBox="1"/>
          <p:nvPr/>
        </p:nvSpPr>
        <p:spPr>
          <a:xfrm>
            <a:off x="3729017" y="3405779"/>
            <a:ext cx="459613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An activation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map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is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28x28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sheet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of neuron  outputs: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27"/>
          <p:cNvSpPr txBox="1"/>
          <p:nvPr/>
        </p:nvSpPr>
        <p:spPr>
          <a:xfrm>
            <a:off x="3766968" y="3958228"/>
            <a:ext cx="522986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indent="-4191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31800" algn="l"/>
                <a:tab pos="432434" algn="l"/>
              </a:tabLst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Each is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connected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a small region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in the</a:t>
            </a:r>
            <a:r>
              <a:rPr sz="1800" spc="-10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input</a:t>
            </a:r>
            <a:endParaRPr sz="1800">
              <a:latin typeface="Arial"/>
              <a:cs typeface="Arial"/>
            </a:endParaRPr>
          </a:p>
          <a:p>
            <a:pPr marL="431800" indent="-4191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31800" algn="l"/>
                <a:tab pos="432434" algn="l"/>
              </a:tabLst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All of them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share</a:t>
            </a:r>
            <a:r>
              <a:rPr sz="1800" spc="-2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parameters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28"/>
          <p:cNvSpPr txBox="1"/>
          <p:nvPr/>
        </p:nvSpPr>
        <p:spPr>
          <a:xfrm>
            <a:off x="3729017" y="4786901"/>
            <a:ext cx="5030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“5x5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filter”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-&gt; “5x5 receptive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field for each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neuron”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29"/>
          <p:cNvSpPr/>
          <p:nvPr/>
        </p:nvSpPr>
        <p:spPr>
          <a:xfrm>
            <a:off x="2043645" y="2904040"/>
            <a:ext cx="159385" cy="2204085"/>
          </a:xfrm>
          <a:custGeom>
            <a:avLst/>
            <a:gdLst/>
            <a:ahLst/>
            <a:cxnLst/>
            <a:rect l="l" t="t" r="r" b="b"/>
            <a:pathLst>
              <a:path w="159385" h="2204085">
                <a:moveTo>
                  <a:pt x="0" y="0"/>
                </a:moveTo>
                <a:lnTo>
                  <a:pt x="159009" y="0"/>
                </a:lnTo>
                <a:lnTo>
                  <a:pt x="159009" y="2203505"/>
                </a:lnTo>
                <a:lnTo>
                  <a:pt x="0" y="2203505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31"/>
          <p:cNvSpPr/>
          <p:nvPr/>
        </p:nvSpPr>
        <p:spPr>
          <a:xfrm>
            <a:off x="2043645" y="2349651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39" h="554989">
                <a:moveTo>
                  <a:pt x="159009" y="554388"/>
                </a:moveTo>
                <a:lnTo>
                  <a:pt x="0" y="554388"/>
                </a:lnTo>
                <a:lnTo>
                  <a:pt x="554398" y="0"/>
                </a:lnTo>
                <a:lnTo>
                  <a:pt x="713398" y="0"/>
                </a:lnTo>
                <a:lnTo>
                  <a:pt x="159009" y="554388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2"/>
          <p:cNvSpPr/>
          <p:nvPr/>
        </p:nvSpPr>
        <p:spPr>
          <a:xfrm>
            <a:off x="2043645" y="2349651"/>
            <a:ext cx="713740" cy="2758440"/>
          </a:xfrm>
          <a:custGeom>
            <a:avLst/>
            <a:gdLst/>
            <a:ahLst/>
            <a:cxnLst/>
            <a:rect l="l" t="t" r="r" b="b"/>
            <a:pathLst>
              <a:path w="713739" h="275844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2203495"/>
                </a:lnTo>
                <a:lnTo>
                  <a:pt x="159009" y="2757894"/>
                </a:lnTo>
                <a:lnTo>
                  <a:pt x="0" y="2757894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3"/>
          <p:cNvSpPr/>
          <p:nvPr/>
        </p:nvSpPr>
        <p:spPr>
          <a:xfrm>
            <a:off x="2043645" y="2349651"/>
            <a:ext cx="713740" cy="554990"/>
          </a:xfrm>
          <a:custGeom>
            <a:avLst/>
            <a:gdLst/>
            <a:ahLst/>
            <a:cxnLst/>
            <a:rect l="l" t="t" r="r" b="b"/>
            <a:pathLst>
              <a:path w="713739" h="554989">
                <a:moveTo>
                  <a:pt x="0" y="554388"/>
                </a:moveTo>
                <a:lnTo>
                  <a:pt x="15900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34"/>
          <p:cNvSpPr/>
          <p:nvPr/>
        </p:nvSpPr>
        <p:spPr>
          <a:xfrm>
            <a:off x="2202655" y="2904040"/>
            <a:ext cx="0" cy="2204085"/>
          </a:xfrm>
          <a:custGeom>
            <a:avLst/>
            <a:gdLst/>
            <a:ahLst/>
            <a:cxnLst/>
            <a:rect l="l" t="t" r="r" b="b"/>
            <a:pathLst>
              <a:path h="2204085">
                <a:moveTo>
                  <a:pt x="0" y="0"/>
                </a:moveTo>
                <a:lnTo>
                  <a:pt x="0" y="2203505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35"/>
          <p:cNvSpPr txBox="1"/>
          <p:nvPr/>
        </p:nvSpPr>
        <p:spPr>
          <a:xfrm>
            <a:off x="2534622" y="4766032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28</a:t>
            </a:r>
            <a:endParaRPr sz="2400">
              <a:latin typeface="Arial"/>
              <a:cs typeface="Arial"/>
            </a:endParaRPr>
          </a:p>
        </p:txBody>
      </p:sp>
      <p:sp>
        <p:nvSpPr>
          <p:cNvPr id="56" name="object 36"/>
          <p:cNvSpPr txBox="1"/>
          <p:nvPr/>
        </p:nvSpPr>
        <p:spPr>
          <a:xfrm>
            <a:off x="2839422" y="3394435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28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14048" y="911878"/>
            <a:ext cx="5187950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brain/neuron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view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 CONV</a:t>
            </a:r>
            <a:r>
              <a:rPr kumimoji="0" lang="en-US" sz="2400" b="0" i="0" u="none" strike="noStrike" kern="1200" cap="none" spc="-9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62948" y="3428820"/>
            <a:ext cx="132080" cy="663575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94550" y="3278123"/>
            <a:ext cx="151130" cy="814069"/>
          </a:xfrm>
          <a:custGeom>
            <a:avLst/>
            <a:gdLst/>
            <a:ahLst/>
            <a:cxnLst/>
            <a:rect l="l" t="t" r="r" b="b"/>
            <a:pathLst>
              <a:path w="151130" h="814069">
                <a:moveTo>
                  <a:pt x="0" y="813898"/>
                </a:moveTo>
                <a:lnTo>
                  <a:pt x="0" y="150697"/>
                </a:lnTo>
                <a:lnTo>
                  <a:pt x="150697" y="0"/>
                </a:lnTo>
                <a:lnTo>
                  <a:pt x="150697" y="663198"/>
                </a:lnTo>
                <a:lnTo>
                  <a:pt x="0" y="813898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131602" y="150697"/>
                </a:moveTo>
                <a:lnTo>
                  <a:pt x="0" y="150697"/>
                </a:lnTo>
                <a:lnTo>
                  <a:pt x="150697" y="0"/>
                </a:lnTo>
                <a:lnTo>
                  <a:pt x="282299" y="0"/>
                </a:lnTo>
                <a:lnTo>
                  <a:pt x="131602" y="1506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2948" y="3278123"/>
            <a:ext cx="282575" cy="814069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62948" y="3278123"/>
            <a:ext cx="282575" cy="151130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94550" y="3428820"/>
            <a:ext cx="0" cy="663575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246424" y="3049351"/>
            <a:ext cx="213360" cy="2014855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59596" y="2306125"/>
            <a:ext cx="743585" cy="2758440"/>
          </a:xfrm>
          <a:custGeom>
            <a:avLst/>
            <a:gdLst/>
            <a:ahLst/>
            <a:cxnLst/>
            <a:rect l="l" t="t" r="r" b="b"/>
            <a:pathLst>
              <a:path w="743585" h="2758440">
                <a:moveTo>
                  <a:pt x="0" y="2757894"/>
                </a:moveTo>
                <a:lnTo>
                  <a:pt x="0" y="743226"/>
                </a:lnTo>
                <a:lnTo>
                  <a:pt x="743226" y="0"/>
                </a:lnTo>
                <a:lnTo>
                  <a:pt x="743226" y="2014670"/>
                </a:lnTo>
                <a:lnTo>
                  <a:pt x="0" y="2757894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213172" y="743226"/>
                </a:moveTo>
                <a:lnTo>
                  <a:pt x="0" y="743226"/>
                </a:lnTo>
                <a:lnTo>
                  <a:pt x="743226" y="0"/>
                </a:lnTo>
                <a:lnTo>
                  <a:pt x="956398" y="0"/>
                </a:lnTo>
                <a:lnTo>
                  <a:pt x="213172" y="743226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6424" y="2306125"/>
            <a:ext cx="956944" cy="275844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6424" y="2306125"/>
            <a:ext cx="956944" cy="743585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59596" y="3049351"/>
            <a:ext cx="0" cy="2014855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932073" y="4691659"/>
            <a:ext cx="280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37"/>
          <p:cNvSpPr txBox="1"/>
          <p:nvPr/>
        </p:nvSpPr>
        <p:spPr>
          <a:xfrm>
            <a:off x="261462" y="5083288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6551736" y="1273522"/>
            <a:ext cx="2279620" cy="1300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/>
          <p:nvPr/>
        </p:nvSpPr>
        <p:spPr>
          <a:xfrm>
            <a:off x="6546961" y="1268760"/>
            <a:ext cx="2289175" cy="1310640"/>
          </a:xfrm>
          <a:custGeom>
            <a:avLst/>
            <a:gdLst/>
            <a:ahLst/>
            <a:cxnLst/>
            <a:rect l="l" t="t" r="r" b="b"/>
            <a:pathLst>
              <a:path w="2289175" h="1310640">
                <a:moveTo>
                  <a:pt x="0" y="0"/>
                </a:moveTo>
                <a:lnTo>
                  <a:pt x="2289145" y="0"/>
                </a:lnTo>
                <a:lnTo>
                  <a:pt x="2289145" y="1310172"/>
                </a:lnTo>
                <a:lnTo>
                  <a:pt x="0" y="131017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0"/>
          <p:cNvSpPr/>
          <p:nvPr/>
        </p:nvSpPr>
        <p:spPr>
          <a:xfrm>
            <a:off x="3888817" y="3497898"/>
            <a:ext cx="238125" cy="465455"/>
          </a:xfrm>
          <a:custGeom>
            <a:avLst/>
            <a:gdLst/>
            <a:ahLst/>
            <a:cxnLst/>
            <a:rect l="l" t="t" r="r" b="b"/>
            <a:pathLst>
              <a:path w="238125" h="465455">
                <a:moveTo>
                  <a:pt x="0" y="465069"/>
                </a:moveTo>
                <a:lnTo>
                  <a:pt x="238099" y="465069"/>
                </a:lnTo>
                <a:lnTo>
                  <a:pt x="238099" y="0"/>
                </a:lnTo>
                <a:lnTo>
                  <a:pt x="0" y="0"/>
                </a:lnTo>
                <a:lnTo>
                  <a:pt x="0" y="465069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1"/>
          <p:cNvSpPr/>
          <p:nvPr/>
        </p:nvSpPr>
        <p:spPr>
          <a:xfrm>
            <a:off x="4126916" y="3342873"/>
            <a:ext cx="155575" cy="620395"/>
          </a:xfrm>
          <a:custGeom>
            <a:avLst/>
            <a:gdLst/>
            <a:ahLst/>
            <a:cxnLst/>
            <a:rect l="l" t="t" r="r" b="b"/>
            <a:pathLst>
              <a:path w="155575" h="620394">
                <a:moveTo>
                  <a:pt x="0" y="620093"/>
                </a:moveTo>
                <a:lnTo>
                  <a:pt x="0" y="155024"/>
                </a:lnTo>
                <a:lnTo>
                  <a:pt x="155024" y="0"/>
                </a:lnTo>
                <a:lnTo>
                  <a:pt x="155024" y="465069"/>
                </a:lnTo>
                <a:lnTo>
                  <a:pt x="0" y="620093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2"/>
          <p:cNvSpPr/>
          <p:nvPr/>
        </p:nvSpPr>
        <p:spPr>
          <a:xfrm>
            <a:off x="2254237" y="3342873"/>
            <a:ext cx="2028189" cy="155575"/>
          </a:xfrm>
          <a:custGeom>
            <a:avLst/>
            <a:gdLst/>
            <a:ahLst/>
            <a:cxnLst/>
            <a:rect l="l" t="t" r="r" b="b"/>
            <a:pathLst>
              <a:path w="2028189" h="155575">
                <a:moveTo>
                  <a:pt x="1872678" y="155024"/>
                </a:moveTo>
                <a:lnTo>
                  <a:pt x="0" y="155024"/>
                </a:lnTo>
                <a:lnTo>
                  <a:pt x="155024" y="0"/>
                </a:lnTo>
                <a:lnTo>
                  <a:pt x="2027703" y="0"/>
                </a:lnTo>
                <a:lnTo>
                  <a:pt x="1872678" y="155024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3"/>
          <p:cNvSpPr/>
          <p:nvPr/>
        </p:nvSpPr>
        <p:spPr>
          <a:xfrm>
            <a:off x="2254237" y="3342873"/>
            <a:ext cx="2028189" cy="620395"/>
          </a:xfrm>
          <a:custGeom>
            <a:avLst/>
            <a:gdLst/>
            <a:ahLst/>
            <a:cxnLst/>
            <a:rect l="l" t="t" r="r" b="b"/>
            <a:pathLst>
              <a:path w="2028189" h="620394">
                <a:moveTo>
                  <a:pt x="0" y="155024"/>
                </a:moveTo>
                <a:lnTo>
                  <a:pt x="155024" y="0"/>
                </a:lnTo>
                <a:lnTo>
                  <a:pt x="2027703" y="0"/>
                </a:lnTo>
                <a:lnTo>
                  <a:pt x="2027703" y="465069"/>
                </a:lnTo>
                <a:lnTo>
                  <a:pt x="1872678" y="620093"/>
                </a:lnTo>
                <a:lnTo>
                  <a:pt x="0" y="620093"/>
                </a:lnTo>
                <a:lnTo>
                  <a:pt x="0" y="1550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4"/>
          <p:cNvSpPr/>
          <p:nvPr/>
        </p:nvSpPr>
        <p:spPr>
          <a:xfrm>
            <a:off x="2254237" y="3342873"/>
            <a:ext cx="2028189" cy="155575"/>
          </a:xfrm>
          <a:custGeom>
            <a:avLst/>
            <a:gdLst/>
            <a:ahLst/>
            <a:cxnLst/>
            <a:rect l="l" t="t" r="r" b="b"/>
            <a:pathLst>
              <a:path w="2028189" h="155575">
                <a:moveTo>
                  <a:pt x="0" y="155024"/>
                </a:moveTo>
                <a:lnTo>
                  <a:pt x="1872678" y="155024"/>
                </a:lnTo>
                <a:lnTo>
                  <a:pt x="2027703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5"/>
          <p:cNvSpPr/>
          <p:nvPr/>
        </p:nvSpPr>
        <p:spPr>
          <a:xfrm>
            <a:off x="4126916" y="3497898"/>
            <a:ext cx="0" cy="465455"/>
          </a:xfrm>
          <a:custGeom>
            <a:avLst/>
            <a:gdLst/>
            <a:ahLst/>
            <a:cxnLst/>
            <a:rect l="l" t="t" r="r" b="b"/>
            <a:pathLst>
              <a:path h="465455">
                <a:moveTo>
                  <a:pt x="0" y="0"/>
                </a:moveTo>
                <a:lnTo>
                  <a:pt x="0" y="46506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6"/>
          <p:cNvSpPr/>
          <p:nvPr/>
        </p:nvSpPr>
        <p:spPr>
          <a:xfrm>
            <a:off x="2254237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68815" y="2737"/>
                </a:lnTo>
                <a:lnTo>
                  <a:pt x="219459" y="23719"/>
                </a:lnTo>
                <a:lnTo>
                  <a:pt x="258587" y="62849"/>
                </a:lnTo>
                <a:lnTo>
                  <a:pt x="279569" y="113490"/>
                </a:lnTo>
                <a:lnTo>
                  <a:pt x="282306" y="141149"/>
                </a:lnTo>
                <a:lnTo>
                  <a:pt x="275110" y="185762"/>
                </a:lnTo>
                <a:lnTo>
                  <a:pt x="255070" y="224508"/>
                </a:lnTo>
                <a:lnTo>
                  <a:pt x="224513" y="255064"/>
                </a:lnTo>
                <a:lnTo>
                  <a:pt x="185764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7"/>
          <p:cNvSpPr/>
          <p:nvPr/>
        </p:nvSpPr>
        <p:spPr>
          <a:xfrm>
            <a:off x="2254237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5" y="96537"/>
                </a:lnTo>
                <a:lnTo>
                  <a:pt x="27233" y="57790"/>
                </a:lnTo>
                <a:lnTo>
                  <a:pt x="57788" y="27235"/>
                </a:lnTo>
                <a:lnTo>
                  <a:pt x="96535" y="7196"/>
                </a:lnTo>
                <a:lnTo>
                  <a:pt x="141149" y="0"/>
                </a:lnTo>
                <a:lnTo>
                  <a:pt x="195165" y="10746"/>
                </a:lnTo>
                <a:lnTo>
                  <a:pt x="240957" y="41349"/>
                </a:lnTo>
                <a:lnTo>
                  <a:pt x="271560" y="87143"/>
                </a:lnTo>
                <a:lnTo>
                  <a:pt x="282306" y="141149"/>
                </a:lnTo>
                <a:lnTo>
                  <a:pt x="275110" y="185762"/>
                </a:lnTo>
                <a:lnTo>
                  <a:pt x="255070" y="224508"/>
                </a:lnTo>
                <a:lnTo>
                  <a:pt x="224513" y="255064"/>
                </a:lnTo>
                <a:lnTo>
                  <a:pt x="185764" y="275103"/>
                </a:lnTo>
                <a:lnTo>
                  <a:pt x="141149" y="282299"/>
                </a:lnTo>
                <a:lnTo>
                  <a:pt x="96535" y="275103"/>
                </a:lnTo>
                <a:lnTo>
                  <a:pt x="57788" y="255064"/>
                </a:lnTo>
                <a:lnTo>
                  <a:pt x="27233" y="224508"/>
                </a:lnTo>
                <a:lnTo>
                  <a:pt x="7195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8"/>
          <p:cNvSpPr/>
          <p:nvPr/>
        </p:nvSpPr>
        <p:spPr>
          <a:xfrm>
            <a:off x="2635244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68809" y="2737"/>
                </a:lnTo>
                <a:lnTo>
                  <a:pt x="219449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29"/>
          <p:cNvSpPr/>
          <p:nvPr/>
        </p:nvSpPr>
        <p:spPr>
          <a:xfrm>
            <a:off x="2635244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95155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0"/>
          <p:cNvSpPr/>
          <p:nvPr/>
        </p:nvSpPr>
        <p:spPr>
          <a:xfrm>
            <a:off x="3016243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68809" y="2737"/>
                </a:lnTo>
                <a:lnTo>
                  <a:pt x="219449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31"/>
          <p:cNvSpPr/>
          <p:nvPr/>
        </p:nvSpPr>
        <p:spPr>
          <a:xfrm>
            <a:off x="3016243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95155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32"/>
          <p:cNvSpPr/>
          <p:nvPr/>
        </p:nvSpPr>
        <p:spPr>
          <a:xfrm>
            <a:off x="3397243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68809" y="2737"/>
                </a:lnTo>
                <a:lnTo>
                  <a:pt x="219449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33"/>
          <p:cNvSpPr/>
          <p:nvPr/>
        </p:nvSpPr>
        <p:spPr>
          <a:xfrm>
            <a:off x="3397243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95155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34"/>
          <p:cNvSpPr/>
          <p:nvPr/>
        </p:nvSpPr>
        <p:spPr>
          <a:xfrm>
            <a:off x="3778242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141149" y="282299"/>
                </a:move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68809" y="2737"/>
                </a:lnTo>
                <a:lnTo>
                  <a:pt x="219449" y="23719"/>
                </a:lnTo>
                <a:lnTo>
                  <a:pt x="258579" y="62849"/>
                </a:lnTo>
                <a:lnTo>
                  <a:pt x="279561" y="113490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5"/>
          <p:cNvSpPr/>
          <p:nvPr/>
        </p:nvSpPr>
        <p:spPr>
          <a:xfrm>
            <a:off x="3778242" y="3566417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3" y="96537"/>
                </a:lnTo>
                <a:lnTo>
                  <a:pt x="27227" y="57790"/>
                </a:lnTo>
                <a:lnTo>
                  <a:pt x="57779" y="27235"/>
                </a:lnTo>
                <a:lnTo>
                  <a:pt x="96527" y="7196"/>
                </a:lnTo>
                <a:lnTo>
                  <a:pt x="141149" y="0"/>
                </a:lnTo>
                <a:lnTo>
                  <a:pt x="195155" y="10746"/>
                </a:lnTo>
                <a:lnTo>
                  <a:pt x="240949" y="41349"/>
                </a:lnTo>
                <a:lnTo>
                  <a:pt x="271552" y="87143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27" y="275103"/>
                </a:lnTo>
                <a:lnTo>
                  <a:pt x="57779" y="255064"/>
                </a:lnTo>
                <a:lnTo>
                  <a:pt x="27227" y="224508"/>
                </a:lnTo>
                <a:lnTo>
                  <a:pt x="7193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36"/>
          <p:cNvSpPr txBox="1"/>
          <p:nvPr/>
        </p:nvSpPr>
        <p:spPr>
          <a:xfrm>
            <a:off x="4795986" y="3240224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28</a:t>
            </a:r>
            <a:endParaRPr sz="2400">
              <a:latin typeface="Arial"/>
              <a:cs typeface="Arial"/>
            </a:endParaRPr>
          </a:p>
        </p:txBody>
      </p:sp>
      <p:sp>
        <p:nvSpPr>
          <p:cNvPr id="72" name="object 37"/>
          <p:cNvSpPr txBox="1"/>
          <p:nvPr/>
        </p:nvSpPr>
        <p:spPr>
          <a:xfrm>
            <a:off x="4370667" y="4708177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28</a:t>
            </a:r>
            <a:endParaRPr sz="2400">
              <a:latin typeface="Arial"/>
              <a:cs typeface="Arial"/>
            </a:endParaRPr>
          </a:p>
        </p:txBody>
      </p:sp>
      <p:sp>
        <p:nvSpPr>
          <p:cNvPr id="73" name="object 38"/>
          <p:cNvSpPr txBox="1"/>
          <p:nvPr/>
        </p:nvSpPr>
        <p:spPr>
          <a:xfrm>
            <a:off x="5847792" y="3128553"/>
            <a:ext cx="306070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E.g. with </a:t>
            </a:r>
            <a:r>
              <a:rPr sz="1800" dirty="0">
                <a:latin typeface="Arial"/>
                <a:cs typeface="Arial"/>
              </a:rPr>
              <a:t>5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filters,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CONV layer </a:t>
            </a:r>
            <a:r>
              <a:rPr sz="1800" dirty="0">
                <a:latin typeface="Arial"/>
                <a:cs typeface="Arial"/>
              </a:rPr>
              <a:t>consists </a:t>
            </a:r>
            <a:r>
              <a:rPr sz="1800" spc="-5" dirty="0">
                <a:latin typeface="Arial"/>
                <a:cs typeface="Arial"/>
              </a:rPr>
              <a:t>of  neurons arranged in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3D grid  </a:t>
            </a:r>
            <a:r>
              <a:rPr sz="1800" dirty="0">
                <a:latin typeface="Arial"/>
                <a:cs typeface="Arial"/>
              </a:rPr>
              <a:t>(28x28x5)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4" name="object 39"/>
          <p:cNvSpPr txBox="1"/>
          <p:nvPr/>
        </p:nvSpPr>
        <p:spPr>
          <a:xfrm>
            <a:off x="5847792" y="4509676"/>
            <a:ext cx="3186430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There will be </a:t>
            </a:r>
            <a:r>
              <a:rPr sz="1800" dirty="0">
                <a:latin typeface="Arial"/>
                <a:cs typeface="Arial"/>
              </a:rPr>
              <a:t>5 </a:t>
            </a:r>
            <a:r>
              <a:rPr sz="1800" spc="-5" dirty="0">
                <a:latin typeface="Arial"/>
                <a:cs typeface="Arial"/>
              </a:rPr>
              <a:t>different  neurons all looking at the </a:t>
            </a:r>
            <a:r>
              <a:rPr sz="1800" dirty="0">
                <a:latin typeface="Arial"/>
                <a:cs typeface="Arial"/>
              </a:rPr>
              <a:t>same  region </a:t>
            </a:r>
            <a:r>
              <a:rPr sz="1800" spc="-5" dirty="0">
                <a:latin typeface="Arial"/>
                <a:cs typeface="Arial"/>
              </a:rPr>
              <a:t>in the input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volume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5" name="object 40"/>
          <p:cNvSpPr txBox="1"/>
          <p:nvPr/>
        </p:nvSpPr>
        <p:spPr>
          <a:xfrm>
            <a:off x="2679755" y="519000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76" name="object 41"/>
          <p:cNvSpPr/>
          <p:nvPr/>
        </p:nvSpPr>
        <p:spPr>
          <a:xfrm>
            <a:off x="1750864" y="3064368"/>
            <a:ext cx="2138045" cy="2138045"/>
          </a:xfrm>
          <a:custGeom>
            <a:avLst/>
            <a:gdLst/>
            <a:ahLst/>
            <a:cxnLst/>
            <a:rect l="l" t="t" r="r" b="b"/>
            <a:pathLst>
              <a:path w="2138045" h="2138045">
                <a:moveTo>
                  <a:pt x="0" y="0"/>
                </a:moveTo>
                <a:lnTo>
                  <a:pt x="2137953" y="0"/>
                </a:lnTo>
                <a:lnTo>
                  <a:pt x="2137953" y="2137945"/>
                </a:lnTo>
                <a:lnTo>
                  <a:pt x="0" y="2137945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42"/>
          <p:cNvSpPr/>
          <p:nvPr/>
        </p:nvSpPr>
        <p:spPr>
          <a:xfrm>
            <a:off x="3888817" y="2351720"/>
            <a:ext cx="713105" cy="2851150"/>
          </a:xfrm>
          <a:custGeom>
            <a:avLst/>
            <a:gdLst/>
            <a:ahLst/>
            <a:cxnLst/>
            <a:rect l="l" t="t" r="r" b="b"/>
            <a:pathLst>
              <a:path w="713104" h="2851150">
                <a:moveTo>
                  <a:pt x="0" y="2850594"/>
                </a:moveTo>
                <a:lnTo>
                  <a:pt x="0" y="712648"/>
                </a:lnTo>
                <a:lnTo>
                  <a:pt x="712648" y="0"/>
                </a:lnTo>
                <a:lnTo>
                  <a:pt x="712648" y="2137945"/>
                </a:lnTo>
                <a:lnTo>
                  <a:pt x="0" y="28505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43"/>
          <p:cNvSpPr/>
          <p:nvPr/>
        </p:nvSpPr>
        <p:spPr>
          <a:xfrm>
            <a:off x="1750864" y="2351720"/>
            <a:ext cx="2851150" cy="713105"/>
          </a:xfrm>
          <a:custGeom>
            <a:avLst/>
            <a:gdLst/>
            <a:ahLst/>
            <a:cxnLst/>
            <a:rect l="l" t="t" r="r" b="b"/>
            <a:pathLst>
              <a:path w="2851150" h="713105">
                <a:moveTo>
                  <a:pt x="2137953" y="712648"/>
                </a:moveTo>
                <a:lnTo>
                  <a:pt x="0" y="712648"/>
                </a:lnTo>
                <a:lnTo>
                  <a:pt x="712648" y="0"/>
                </a:lnTo>
                <a:lnTo>
                  <a:pt x="2850601" y="0"/>
                </a:lnTo>
                <a:lnTo>
                  <a:pt x="2137953" y="712648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44"/>
          <p:cNvSpPr/>
          <p:nvPr/>
        </p:nvSpPr>
        <p:spPr>
          <a:xfrm>
            <a:off x="1750864" y="2351720"/>
            <a:ext cx="2851150" cy="2851150"/>
          </a:xfrm>
          <a:custGeom>
            <a:avLst/>
            <a:gdLst/>
            <a:ahLst/>
            <a:cxnLst/>
            <a:rect l="l" t="t" r="r" b="b"/>
            <a:pathLst>
              <a:path w="2851150" h="2851150">
                <a:moveTo>
                  <a:pt x="0" y="712648"/>
                </a:moveTo>
                <a:lnTo>
                  <a:pt x="712648" y="0"/>
                </a:lnTo>
                <a:lnTo>
                  <a:pt x="2850601" y="0"/>
                </a:lnTo>
                <a:lnTo>
                  <a:pt x="2850601" y="2137945"/>
                </a:lnTo>
                <a:lnTo>
                  <a:pt x="2137953" y="2850594"/>
                </a:lnTo>
                <a:lnTo>
                  <a:pt x="0" y="2850594"/>
                </a:lnTo>
                <a:lnTo>
                  <a:pt x="0" y="71264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45"/>
          <p:cNvSpPr/>
          <p:nvPr/>
        </p:nvSpPr>
        <p:spPr>
          <a:xfrm>
            <a:off x="1750864" y="2351720"/>
            <a:ext cx="2851150" cy="713105"/>
          </a:xfrm>
          <a:custGeom>
            <a:avLst/>
            <a:gdLst/>
            <a:ahLst/>
            <a:cxnLst/>
            <a:rect l="l" t="t" r="r" b="b"/>
            <a:pathLst>
              <a:path w="2851150" h="713105">
                <a:moveTo>
                  <a:pt x="0" y="712648"/>
                </a:moveTo>
                <a:lnTo>
                  <a:pt x="2137953" y="712648"/>
                </a:lnTo>
                <a:lnTo>
                  <a:pt x="2850601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46"/>
          <p:cNvSpPr/>
          <p:nvPr/>
        </p:nvSpPr>
        <p:spPr>
          <a:xfrm>
            <a:off x="3888817" y="3064368"/>
            <a:ext cx="0" cy="2138045"/>
          </a:xfrm>
          <a:custGeom>
            <a:avLst/>
            <a:gdLst/>
            <a:ahLst/>
            <a:cxnLst/>
            <a:rect l="l" t="t" r="r" b="b"/>
            <a:pathLst>
              <a:path h="2138045">
                <a:moveTo>
                  <a:pt x="0" y="0"/>
                </a:moveTo>
                <a:lnTo>
                  <a:pt x="0" y="2137945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1473025" y="4370191"/>
            <a:ext cx="53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3072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73437" y="409832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611560" y="771922"/>
            <a:ext cx="7992888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-1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Reminder: </a:t>
            </a:r>
            <a:r>
              <a:rPr kumimoji="0" lang="sk-SK" sz="36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Connected</a:t>
            </a:r>
            <a:r>
              <a:rPr kumimoji="0" lang="sk-SK" sz="3600" b="0" i="0" u="none" strike="noStrike" kern="1200" cap="none" spc="-8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824248" y="2682493"/>
            <a:ext cx="5045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32x32x3 image </a:t>
            </a:r>
            <a:r>
              <a:rPr sz="2400" dirty="0">
                <a:latin typeface="Arial"/>
                <a:cs typeface="Arial"/>
              </a:rPr>
              <a:t>-&gt; stretch </a:t>
            </a:r>
            <a:r>
              <a:rPr sz="2400" spc="-5" dirty="0">
                <a:latin typeface="Arial"/>
                <a:cs typeface="Arial"/>
              </a:rPr>
              <a:t>to 3072 </a:t>
            </a:r>
            <a:r>
              <a:rPr sz="2400" dirty="0">
                <a:latin typeface="Arial"/>
                <a:cs typeface="Arial"/>
              </a:rPr>
              <a:t>x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4189503" y="4241890"/>
            <a:ext cx="102933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 </a:t>
            </a:r>
            <a:r>
              <a:rPr sz="1800" dirty="0">
                <a:latin typeface="Arial"/>
                <a:cs typeface="Arial"/>
              </a:rPr>
              <a:t>x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3072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weights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6728814" y="3614024"/>
            <a:ext cx="1092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activation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6450437" y="4131133"/>
            <a:ext cx="1682114" cy="212090"/>
          </a:xfrm>
          <a:custGeom>
            <a:avLst/>
            <a:gdLst/>
            <a:ahLst/>
            <a:cxnLst/>
            <a:rect l="l" t="t" r="r" b="b"/>
            <a:pathLst>
              <a:path w="1682115" h="212089">
                <a:moveTo>
                  <a:pt x="0" y="0"/>
                </a:moveTo>
                <a:lnTo>
                  <a:pt x="1681721" y="0"/>
                </a:lnTo>
                <a:lnTo>
                  <a:pt x="1681721" y="211724"/>
                </a:lnTo>
                <a:lnTo>
                  <a:pt x="0" y="2117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8132158" y="4060558"/>
            <a:ext cx="71120" cy="282575"/>
          </a:xfrm>
          <a:custGeom>
            <a:avLst/>
            <a:gdLst/>
            <a:ahLst/>
            <a:cxnLst/>
            <a:rect l="l" t="t" r="r" b="b"/>
            <a:pathLst>
              <a:path w="71120" h="282575">
                <a:moveTo>
                  <a:pt x="0" y="282299"/>
                </a:moveTo>
                <a:lnTo>
                  <a:pt x="0" y="70574"/>
                </a:lnTo>
                <a:lnTo>
                  <a:pt x="70574" y="0"/>
                </a:lnTo>
                <a:lnTo>
                  <a:pt x="70574" y="211724"/>
                </a:lnTo>
                <a:lnTo>
                  <a:pt x="0" y="282299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450437" y="4060558"/>
            <a:ext cx="1752600" cy="71120"/>
          </a:xfrm>
          <a:custGeom>
            <a:avLst/>
            <a:gdLst/>
            <a:ahLst/>
            <a:cxnLst/>
            <a:rect l="l" t="t" r="r" b="b"/>
            <a:pathLst>
              <a:path w="1752600" h="71119">
                <a:moveTo>
                  <a:pt x="1681721" y="70574"/>
                </a:moveTo>
                <a:lnTo>
                  <a:pt x="0" y="70574"/>
                </a:lnTo>
                <a:lnTo>
                  <a:pt x="70574" y="0"/>
                </a:lnTo>
                <a:lnTo>
                  <a:pt x="1752296" y="0"/>
                </a:lnTo>
                <a:lnTo>
                  <a:pt x="1681721" y="70574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450436" y="4060558"/>
            <a:ext cx="1752600" cy="282575"/>
          </a:xfrm>
          <a:custGeom>
            <a:avLst/>
            <a:gdLst/>
            <a:ahLst/>
            <a:cxnLst/>
            <a:rect l="l" t="t" r="r" b="b"/>
            <a:pathLst>
              <a:path w="1752600" h="282575">
                <a:moveTo>
                  <a:pt x="0" y="70574"/>
                </a:moveTo>
                <a:lnTo>
                  <a:pt x="70574" y="0"/>
                </a:lnTo>
                <a:lnTo>
                  <a:pt x="1752296" y="0"/>
                </a:lnTo>
                <a:lnTo>
                  <a:pt x="1752296" y="211724"/>
                </a:lnTo>
                <a:lnTo>
                  <a:pt x="1681721" y="282299"/>
                </a:lnTo>
                <a:lnTo>
                  <a:pt x="0" y="282299"/>
                </a:lnTo>
                <a:lnTo>
                  <a:pt x="0" y="705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450436" y="4060558"/>
            <a:ext cx="1752600" cy="71120"/>
          </a:xfrm>
          <a:custGeom>
            <a:avLst/>
            <a:gdLst/>
            <a:ahLst/>
            <a:cxnLst/>
            <a:rect l="l" t="t" r="r" b="b"/>
            <a:pathLst>
              <a:path w="1752600" h="71119">
                <a:moveTo>
                  <a:pt x="0" y="70574"/>
                </a:moveTo>
                <a:lnTo>
                  <a:pt x="1681721" y="70574"/>
                </a:lnTo>
                <a:lnTo>
                  <a:pt x="17522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132158" y="413113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7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517137" y="4144108"/>
            <a:ext cx="169349" cy="171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88924" y="4131133"/>
            <a:ext cx="2713990" cy="212090"/>
          </a:xfrm>
          <a:custGeom>
            <a:avLst/>
            <a:gdLst/>
            <a:ahLst/>
            <a:cxnLst/>
            <a:rect l="l" t="t" r="r" b="b"/>
            <a:pathLst>
              <a:path w="2713990" h="212089">
                <a:moveTo>
                  <a:pt x="0" y="0"/>
                </a:moveTo>
                <a:lnTo>
                  <a:pt x="2713719" y="0"/>
                </a:lnTo>
                <a:lnTo>
                  <a:pt x="2713719" y="211724"/>
                </a:lnTo>
                <a:lnTo>
                  <a:pt x="0" y="211724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102643" y="4060558"/>
            <a:ext cx="71120" cy="282575"/>
          </a:xfrm>
          <a:custGeom>
            <a:avLst/>
            <a:gdLst/>
            <a:ahLst/>
            <a:cxnLst/>
            <a:rect l="l" t="t" r="r" b="b"/>
            <a:pathLst>
              <a:path w="71119" h="282575">
                <a:moveTo>
                  <a:pt x="0" y="282299"/>
                </a:moveTo>
                <a:lnTo>
                  <a:pt x="0" y="70574"/>
                </a:lnTo>
                <a:lnTo>
                  <a:pt x="70574" y="0"/>
                </a:lnTo>
                <a:lnTo>
                  <a:pt x="70574" y="211724"/>
                </a:lnTo>
                <a:lnTo>
                  <a:pt x="0" y="282299"/>
                </a:lnTo>
                <a:close/>
              </a:path>
            </a:pathLst>
          </a:custGeom>
          <a:solidFill>
            <a:srgbClr val="C3A3A3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8924" y="4060558"/>
            <a:ext cx="2784475" cy="71120"/>
          </a:xfrm>
          <a:custGeom>
            <a:avLst/>
            <a:gdLst/>
            <a:ahLst/>
            <a:cxnLst/>
            <a:rect l="l" t="t" r="r" b="b"/>
            <a:pathLst>
              <a:path w="2784475" h="71119">
                <a:moveTo>
                  <a:pt x="2713719" y="70574"/>
                </a:moveTo>
                <a:lnTo>
                  <a:pt x="0" y="70574"/>
                </a:lnTo>
                <a:lnTo>
                  <a:pt x="70574" y="0"/>
                </a:lnTo>
                <a:lnTo>
                  <a:pt x="2784294" y="0"/>
                </a:lnTo>
                <a:lnTo>
                  <a:pt x="2713719" y="70574"/>
                </a:lnTo>
                <a:close/>
              </a:path>
            </a:pathLst>
          </a:custGeom>
          <a:solidFill>
            <a:srgbClr val="F6D6D6">
              <a:alpha val="51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88924" y="4060558"/>
            <a:ext cx="2784475" cy="282575"/>
          </a:xfrm>
          <a:custGeom>
            <a:avLst/>
            <a:gdLst/>
            <a:ahLst/>
            <a:cxnLst/>
            <a:rect l="l" t="t" r="r" b="b"/>
            <a:pathLst>
              <a:path w="2784475" h="282575">
                <a:moveTo>
                  <a:pt x="0" y="70574"/>
                </a:moveTo>
                <a:lnTo>
                  <a:pt x="70574" y="0"/>
                </a:lnTo>
                <a:lnTo>
                  <a:pt x="2784294" y="0"/>
                </a:lnTo>
                <a:lnTo>
                  <a:pt x="2784294" y="211724"/>
                </a:lnTo>
                <a:lnTo>
                  <a:pt x="2713719" y="282299"/>
                </a:lnTo>
                <a:lnTo>
                  <a:pt x="0" y="282299"/>
                </a:lnTo>
                <a:lnTo>
                  <a:pt x="0" y="705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88924" y="4060558"/>
            <a:ext cx="2784475" cy="71120"/>
          </a:xfrm>
          <a:custGeom>
            <a:avLst/>
            <a:gdLst/>
            <a:ahLst/>
            <a:cxnLst/>
            <a:rect l="l" t="t" r="r" b="b"/>
            <a:pathLst>
              <a:path w="2784475" h="71119">
                <a:moveTo>
                  <a:pt x="0" y="70574"/>
                </a:moveTo>
                <a:lnTo>
                  <a:pt x="2713719" y="70574"/>
                </a:lnTo>
                <a:lnTo>
                  <a:pt x="278429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102643" y="413113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7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429491" y="3844633"/>
            <a:ext cx="542923" cy="257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461681" y="3614024"/>
            <a:ext cx="583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input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5914590" y="4865846"/>
            <a:ext cx="2671445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number: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65"/>
              </a:spcBef>
            </a:pPr>
            <a:r>
              <a:rPr sz="1400" spc="-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result </a:t>
            </a:r>
            <a:r>
              <a:rPr sz="1400" spc="-5" dirty="0">
                <a:latin typeface="Arial"/>
                <a:cs typeface="Arial"/>
              </a:rPr>
              <a:t>of taking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dot product  between </a:t>
            </a:r>
            <a:r>
              <a:rPr sz="1400" dirty="0">
                <a:latin typeface="Arial"/>
                <a:cs typeface="Arial"/>
              </a:rPr>
              <a:t>a row </a:t>
            </a:r>
            <a:r>
              <a:rPr sz="1400" spc="-5" dirty="0">
                <a:latin typeface="Arial"/>
                <a:cs typeface="Arial"/>
              </a:rPr>
              <a:t>of </a:t>
            </a:r>
            <a:r>
              <a:rPr sz="1400" dirty="0">
                <a:latin typeface="Arial"/>
                <a:cs typeface="Arial"/>
              </a:rPr>
              <a:t>W </a:t>
            </a:r>
            <a:r>
              <a:rPr sz="1400" spc="-5" dirty="0">
                <a:latin typeface="Arial"/>
                <a:cs typeface="Arial"/>
              </a:rPr>
              <a:t>and the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input  </a:t>
            </a:r>
            <a:r>
              <a:rPr sz="1400" dirty="0">
                <a:latin typeface="Arial"/>
                <a:cs typeface="Arial"/>
              </a:rPr>
              <a:t>(a </a:t>
            </a:r>
            <a:r>
              <a:rPr sz="1400" spc="-5" dirty="0">
                <a:latin typeface="Arial"/>
                <a:cs typeface="Arial"/>
              </a:rPr>
              <a:t>3072-dimensional dot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product)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6171127" y="409832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7188013" y="437019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6174012" y="4523707"/>
            <a:ext cx="245110" cy="317500"/>
          </a:xfrm>
          <a:custGeom>
            <a:avLst/>
            <a:gdLst/>
            <a:ahLst/>
            <a:cxnLst/>
            <a:rect l="l" t="t" r="r" b="b"/>
            <a:pathLst>
              <a:path w="245110" h="317500">
                <a:moveTo>
                  <a:pt x="0" y="317024"/>
                </a:moveTo>
                <a:lnTo>
                  <a:pt x="244974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367349" y="4406795"/>
            <a:ext cx="145199" cy="1600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346368" y="4201708"/>
            <a:ext cx="436880" cy="8890"/>
          </a:xfrm>
          <a:custGeom>
            <a:avLst/>
            <a:gdLst/>
            <a:ahLst/>
            <a:cxnLst/>
            <a:rect l="l" t="t" r="r" b="b"/>
            <a:pathLst>
              <a:path w="436879" h="8889">
                <a:moveTo>
                  <a:pt x="0" y="0"/>
                </a:moveTo>
                <a:lnTo>
                  <a:pt x="436399" y="8614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767554" y="4148848"/>
            <a:ext cx="159149" cy="122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394488" y="4193033"/>
            <a:ext cx="443230" cy="6350"/>
          </a:xfrm>
          <a:custGeom>
            <a:avLst/>
            <a:gdLst/>
            <a:ahLst/>
            <a:cxnLst/>
            <a:rect l="l" t="t" r="r" b="b"/>
            <a:pathLst>
              <a:path w="443229" h="6350">
                <a:moveTo>
                  <a:pt x="0" y="0"/>
                </a:moveTo>
                <a:lnTo>
                  <a:pt x="442974" y="6272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5822500" y="4137825"/>
            <a:ext cx="158899" cy="1229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6576310" y="1797434"/>
            <a:ext cx="2053589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Each neuron  looks at the</a:t>
            </a:r>
            <a:r>
              <a:rPr sz="2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full  input</a:t>
            </a:r>
            <a:r>
              <a:rPr sz="24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volume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0" y="1930404"/>
            <a:ext cx="9143981" cy="4378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386864" y="1246644"/>
            <a:ext cx="677742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two </a:t>
            </a:r>
            <a:r>
              <a:rPr sz="2400" dirty="0">
                <a:latin typeface="Arial"/>
                <a:cs typeface="Arial"/>
              </a:rPr>
              <a:t>more </a:t>
            </a:r>
            <a:r>
              <a:rPr sz="2400" spc="-5" dirty="0">
                <a:latin typeface="Arial"/>
                <a:cs typeface="Arial"/>
              </a:rPr>
              <a:t>layers to go: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POOL/FC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67744" y="2708920"/>
            <a:ext cx="4277172" cy="3334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539552" y="836712"/>
            <a:ext cx="7117397" cy="78226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5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Pooling</a:t>
            </a:r>
            <a:r>
              <a:rPr kumimoji="0" lang="sk-SK" sz="50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5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sk-SK" sz="5000" b="0" i="0" u="none" strike="noStrike" kern="1200" cap="none" spc="-5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83568" y="1772816"/>
            <a:ext cx="617283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dirty="0">
                <a:latin typeface="Arial"/>
                <a:cs typeface="Arial"/>
              </a:rPr>
              <a:t>makes </a:t>
            </a:r>
            <a:r>
              <a:rPr sz="1800" spc="-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representations smaller </a:t>
            </a:r>
            <a:r>
              <a:rPr sz="1800" spc="-5" dirty="0">
                <a:latin typeface="Arial"/>
                <a:cs typeface="Arial"/>
              </a:rPr>
              <a:t>and </a:t>
            </a:r>
            <a:r>
              <a:rPr sz="1800" dirty="0">
                <a:latin typeface="Arial"/>
                <a:cs typeface="Arial"/>
              </a:rPr>
              <a:t>more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manageable</a:t>
            </a: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operates over each activation </a:t>
            </a:r>
            <a:r>
              <a:rPr sz="1800" dirty="0">
                <a:latin typeface="Arial"/>
                <a:cs typeface="Arial"/>
              </a:rPr>
              <a:t>map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independently: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74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1075057" y="2893213"/>
          <a:ext cx="2423159" cy="2423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5790"/>
                <a:gridCol w="605790"/>
                <a:gridCol w="605790"/>
                <a:gridCol w="605789"/>
              </a:tblGrid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132194" y="2449234"/>
            <a:ext cx="2410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Single depth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slice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770245" y="3042025"/>
            <a:ext cx="0" cy="2249805"/>
          </a:xfrm>
          <a:custGeom>
            <a:avLst/>
            <a:gdLst/>
            <a:ahLst/>
            <a:cxnLst/>
            <a:rect l="l" t="t" r="r" b="b"/>
            <a:pathLst>
              <a:path h="2249804">
                <a:moveTo>
                  <a:pt x="0" y="2249695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29255" y="2946051"/>
            <a:ext cx="81979" cy="105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477871" y="311293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x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1053320" y="5638945"/>
            <a:ext cx="2362200" cy="0"/>
          </a:xfrm>
          <a:custGeom>
            <a:avLst/>
            <a:gdLst/>
            <a:ahLst/>
            <a:cxnLst/>
            <a:rect l="l" t="t" r="r" b="b"/>
            <a:pathLst>
              <a:path w="2362200">
                <a:moveTo>
                  <a:pt x="0" y="0"/>
                </a:moveTo>
                <a:lnTo>
                  <a:pt x="2362195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405990" y="5597945"/>
            <a:ext cx="105499" cy="81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078615" y="5630128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3881014" y="4109723"/>
            <a:ext cx="1918970" cy="0"/>
          </a:xfrm>
          <a:custGeom>
            <a:avLst/>
            <a:gdLst/>
            <a:ahLst/>
            <a:cxnLst/>
            <a:rect l="l" t="t" r="r" b="b"/>
            <a:pathLst>
              <a:path w="1918970">
                <a:moveTo>
                  <a:pt x="0" y="0"/>
                </a:moveTo>
                <a:lnTo>
                  <a:pt x="1918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789985" y="4068723"/>
            <a:ext cx="105499" cy="81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3861616" y="3340684"/>
            <a:ext cx="246062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max </a:t>
            </a:r>
            <a:r>
              <a:rPr sz="1800" spc="-5" dirty="0">
                <a:latin typeface="Arial"/>
                <a:cs typeface="Arial"/>
              </a:rPr>
              <a:t>pool with 2x2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filters  and </a:t>
            </a:r>
            <a:r>
              <a:rPr sz="1800" dirty="0">
                <a:latin typeface="Arial"/>
                <a:cs typeface="Arial"/>
              </a:rPr>
              <a:t>stride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7" name="object 13"/>
          <p:cNvGraphicFramePr>
            <a:graphicFrameLocks noGrp="1"/>
          </p:cNvGraphicFramePr>
          <p:nvPr/>
        </p:nvGraphicFramePr>
        <p:xfrm>
          <a:off x="6744796" y="3460137"/>
          <a:ext cx="1211580" cy="1211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5790"/>
                <a:gridCol w="605790"/>
              </a:tblGrid>
              <a:tr h="605790"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</a:tr>
            </a:tbl>
          </a:graphicData>
        </a:graphic>
      </p:graphicFrame>
      <p:sp>
        <p:nvSpPr>
          <p:cNvPr id="18" name="object 14"/>
          <p:cNvSpPr txBox="1">
            <a:spLocks/>
          </p:cNvSpPr>
          <p:nvPr/>
        </p:nvSpPr>
        <p:spPr>
          <a:xfrm>
            <a:off x="885966" y="620688"/>
            <a:ext cx="5126194" cy="62837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MAX</a:t>
            </a:r>
            <a:r>
              <a:rPr kumimoji="0" lang="sk-SK" sz="4000" b="0" i="0" u="none" strike="noStrike" kern="1200" cap="none" spc="-9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4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POOLING</a:t>
            </a:r>
            <a:endParaRPr kumimoji="0" lang="sk-SK" sz="4000" b="0" i="0" u="none" strike="noStrike" kern="1200" cap="none" spc="-5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53760" y="2060848"/>
            <a:ext cx="7574623" cy="315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53760" y="2060848"/>
            <a:ext cx="7574623" cy="315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5925811" y="2047847"/>
            <a:ext cx="186753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Common</a:t>
            </a:r>
            <a:r>
              <a:rPr sz="18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settings: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2,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 =</a:t>
            </a:r>
            <a:r>
              <a:rPr sz="18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 =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3,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 =</a:t>
            </a:r>
            <a:r>
              <a:rPr sz="18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971600" y="701938"/>
            <a:ext cx="6425466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Connected Layer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(FC</a:t>
            </a:r>
            <a:r>
              <a:rPr kumimoji="0" lang="en-US" sz="3600" b="0" i="0" u="none" strike="noStrike" kern="1200" cap="none" spc="-2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layer)</a:t>
            </a:r>
          </a:p>
        </p:txBody>
      </p:sp>
      <p:sp>
        <p:nvSpPr>
          <p:cNvPr id="7" name="object 3"/>
          <p:cNvSpPr/>
          <p:nvPr/>
        </p:nvSpPr>
        <p:spPr>
          <a:xfrm>
            <a:off x="611560" y="2348914"/>
            <a:ext cx="7992888" cy="3816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95536" y="1484784"/>
            <a:ext cx="8352928" cy="651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marR="5080" lvl="0" indent="-304800">
              <a:lnSpc>
                <a:spcPct val="100699"/>
              </a:lnSpc>
              <a:spcBef>
                <a:spcPts val="30"/>
              </a:spcBef>
              <a:tabLst>
                <a:tab pos="469265" algn="l"/>
              </a:tabLst>
              <a:defRPr/>
            </a:pPr>
            <a:r>
              <a:rPr lang="en-US" dirty="0" smtClean="0">
                <a:latin typeface="+mj-lt"/>
              </a:rPr>
              <a:t>-	</a:t>
            </a:r>
            <a:r>
              <a:rPr lang="en-US" spc="-5" dirty="0" smtClean="0">
                <a:latin typeface="+mj-lt"/>
              </a:rPr>
              <a:t>Contains neurons that </a:t>
            </a:r>
            <a:r>
              <a:rPr lang="en-US" dirty="0" smtClean="0">
                <a:latin typeface="+mj-lt"/>
              </a:rPr>
              <a:t>connect </a:t>
            </a:r>
            <a:r>
              <a:rPr lang="en-US" spc="-5" dirty="0" smtClean="0">
                <a:latin typeface="+mj-lt"/>
              </a:rPr>
              <a:t>to the entire input </a:t>
            </a:r>
            <a:r>
              <a:rPr lang="en-US" dirty="0" smtClean="0">
                <a:latin typeface="+mj-lt"/>
              </a:rPr>
              <a:t>volume, </a:t>
            </a:r>
            <a:r>
              <a:rPr lang="en-US" spc="-5" dirty="0" smtClean="0">
                <a:latin typeface="+mj-lt"/>
              </a:rPr>
              <a:t>as in ordinary Neural  Networks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11560" y="5157192"/>
            <a:ext cx="82089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u="heavy" spc="-5" dirty="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"/>
                <a:cs typeface="Arial"/>
                <a:hlinkClick r:id="rId2"/>
              </a:rPr>
              <a:t>http://cs.stanford.edu/people/karpathy/convnetjs/demo/cifar10.html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1554997" y="1010184"/>
            <a:ext cx="5605145" cy="39116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[ConvNetJS demo: training on</a:t>
            </a:r>
            <a:r>
              <a:rPr kumimoji="0" lang="en-US" sz="2400" b="0" i="0" u="none" strike="noStrike" kern="1200" cap="none" spc="-9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CIFAR-10]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5580112" y="1755786"/>
            <a:ext cx="3381518" cy="28253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77457" y="2047748"/>
            <a:ext cx="5330647" cy="2317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537973" y="689341"/>
            <a:ext cx="1978660" cy="57404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Summary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395536" y="1988840"/>
            <a:ext cx="8426515" cy="3449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 indent="-185420">
              <a:lnSpc>
                <a:spcPts val="2865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tabLst>
                <a:tab pos="198755" algn="l"/>
              </a:tabLst>
            </a:pPr>
            <a:r>
              <a:rPr sz="2400" spc="-5" dirty="0">
                <a:latin typeface="Arial"/>
                <a:cs typeface="Arial"/>
              </a:rPr>
              <a:t>ConvNets </a:t>
            </a:r>
            <a:r>
              <a:rPr sz="2400" dirty="0">
                <a:latin typeface="Arial"/>
                <a:cs typeface="Arial"/>
              </a:rPr>
              <a:t>stack </a:t>
            </a:r>
            <a:r>
              <a:rPr sz="2400" spc="-5" dirty="0">
                <a:latin typeface="Arial"/>
                <a:cs typeface="Arial"/>
              </a:rPr>
              <a:t>CONV,POOL,FC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layers</a:t>
            </a:r>
            <a:endParaRPr sz="2400" dirty="0">
              <a:latin typeface="Arial"/>
              <a:cs typeface="Arial"/>
            </a:endParaRPr>
          </a:p>
          <a:p>
            <a:pPr marL="198120" indent="-185420">
              <a:lnSpc>
                <a:spcPts val="2850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tabLst>
                <a:tab pos="198755" algn="l"/>
              </a:tabLst>
            </a:pPr>
            <a:r>
              <a:rPr sz="2400" spc="-5" dirty="0">
                <a:latin typeface="Arial"/>
                <a:cs typeface="Arial"/>
              </a:rPr>
              <a:t>Trend towards </a:t>
            </a:r>
            <a:r>
              <a:rPr sz="2400" dirty="0">
                <a:latin typeface="Arial"/>
                <a:cs typeface="Arial"/>
              </a:rPr>
              <a:t>smaller </a:t>
            </a:r>
            <a:r>
              <a:rPr sz="2400" spc="-5" dirty="0">
                <a:latin typeface="Arial"/>
                <a:cs typeface="Arial"/>
              </a:rPr>
              <a:t>filters and deeper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architectures</a:t>
            </a:r>
            <a:endParaRPr sz="2400" dirty="0">
              <a:latin typeface="Arial"/>
              <a:cs typeface="Arial"/>
            </a:endParaRPr>
          </a:p>
          <a:p>
            <a:pPr marL="198120" indent="-185420">
              <a:lnSpc>
                <a:spcPts val="2850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tabLst>
                <a:tab pos="198755" algn="l"/>
              </a:tabLst>
            </a:pPr>
            <a:r>
              <a:rPr sz="2400" spc="-5" dirty="0">
                <a:latin typeface="Arial"/>
                <a:cs typeface="Arial"/>
              </a:rPr>
              <a:t>Trend towards getting </a:t>
            </a:r>
            <a:r>
              <a:rPr sz="2400" dirty="0">
                <a:latin typeface="Arial"/>
                <a:cs typeface="Arial"/>
              </a:rPr>
              <a:t>rid </a:t>
            </a:r>
            <a:r>
              <a:rPr sz="2400" spc="-5" dirty="0">
                <a:latin typeface="Arial"/>
                <a:cs typeface="Arial"/>
              </a:rPr>
              <a:t>of POOL/FC layers </a:t>
            </a:r>
            <a:r>
              <a:rPr sz="2400" dirty="0">
                <a:latin typeface="Arial"/>
                <a:cs typeface="Arial"/>
              </a:rPr>
              <a:t>(just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CONV)</a:t>
            </a:r>
            <a:endParaRPr sz="2400" dirty="0">
              <a:latin typeface="Arial"/>
              <a:cs typeface="Arial"/>
            </a:endParaRPr>
          </a:p>
          <a:p>
            <a:pPr marL="198120" indent="-185420">
              <a:lnSpc>
                <a:spcPts val="2850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tabLst>
                <a:tab pos="198755" algn="l"/>
              </a:tabLst>
            </a:pPr>
            <a:r>
              <a:rPr sz="2400" spc="-5" dirty="0">
                <a:latin typeface="Arial"/>
                <a:cs typeface="Arial"/>
              </a:rPr>
              <a:t>Typical architectures look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like</a:t>
            </a:r>
            <a:endParaRPr sz="2400" dirty="0">
              <a:latin typeface="Arial"/>
              <a:cs typeface="Arial"/>
            </a:endParaRPr>
          </a:p>
          <a:p>
            <a:pPr marL="469265">
              <a:lnSpc>
                <a:spcPts val="2850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</a:pPr>
            <a:r>
              <a:rPr sz="2400" b="1" dirty="0">
                <a:latin typeface="Arial"/>
                <a:cs typeface="Arial"/>
              </a:rPr>
              <a:t>[(CONV-RELU)*N-POOL?]*M-(FC-RELU)*K,SOFTMAX</a:t>
            </a:r>
            <a:endParaRPr sz="2400" dirty="0">
              <a:latin typeface="Arial"/>
              <a:cs typeface="Arial"/>
            </a:endParaRPr>
          </a:p>
          <a:p>
            <a:pPr marL="518795">
              <a:lnSpc>
                <a:spcPts val="2850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</a:pPr>
            <a:r>
              <a:rPr sz="2400" spc="-5" dirty="0">
                <a:latin typeface="Arial"/>
                <a:cs typeface="Arial"/>
              </a:rPr>
              <a:t>where </a:t>
            </a:r>
            <a:r>
              <a:rPr sz="2400" dirty="0">
                <a:latin typeface="Arial"/>
                <a:cs typeface="Arial"/>
              </a:rPr>
              <a:t>N </a:t>
            </a:r>
            <a:r>
              <a:rPr sz="2400" spc="-5" dirty="0">
                <a:latin typeface="Arial"/>
                <a:cs typeface="Arial"/>
              </a:rPr>
              <a:t>is usually up to ~5, </a:t>
            </a:r>
            <a:r>
              <a:rPr sz="2400" dirty="0">
                <a:latin typeface="Arial"/>
                <a:cs typeface="Arial"/>
              </a:rPr>
              <a:t>M </a:t>
            </a:r>
            <a:r>
              <a:rPr sz="2400" spc="-5" dirty="0">
                <a:latin typeface="Arial"/>
                <a:cs typeface="Arial"/>
              </a:rPr>
              <a:t>is large, </a:t>
            </a:r>
            <a:r>
              <a:rPr sz="2400" dirty="0">
                <a:latin typeface="Arial"/>
                <a:cs typeface="Arial"/>
              </a:rPr>
              <a:t>0 </a:t>
            </a:r>
            <a:r>
              <a:rPr sz="2400" spc="-5" dirty="0">
                <a:latin typeface="Arial"/>
                <a:cs typeface="Arial"/>
              </a:rPr>
              <a:t>&lt;= </a:t>
            </a:r>
            <a:r>
              <a:rPr sz="2400" dirty="0">
                <a:latin typeface="Arial"/>
                <a:cs typeface="Arial"/>
              </a:rPr>
              <a:t>K </a:t>
            </a:r>
            <a:r>
              <a:rPr sz="2400" spc="-5" dirty="0">
                <a:latin typeface="Arial"/>
                <a:cs typeface="Arial"/>
              </a:rPr>
              <a:t>&lt;=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2.</a:t>
            </a:r>
            <a:endParaRPr sz="2400" dirty="0">
              <a:latin typeface="Arial"/>
              <a:cs typeface="Arial"/>
            </a:endParaRPr>
          </a:p>
          <a:p>
            <a:pPr marL="926465" marR="562610" indent="-330200">
              <a:lnSpc>
                <a:spcPts val="2850"/>
              </a:lnSpc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!"/>
              <a:tabLst>
                <a:tab pos="926465" algn="l"/>
              </a:tabLst>
            </a:pPr>
            <a:r>
              <a:rPr sz="2400" spc="-5" dirty="0" smtClean="0">
                <a:latin typeface="Arial"/>
                <a:cs typeface="Arial"/>
              </a:rPr>
              <a:t>but </a:t>
            </a:r>
            <a:r>
              <a:rPr sz="2400" dirty="0">
                <a:latin typeface="Arial"/>
                <a:cs typeface="Arial"/>
              </a:rPr>
              <a:t>recent </a:t>
            </a:r>
            <a:r>
              <a:rPr sz="2400" spc="-5" dirty="0">
                <a:latin typeface="Arial"/>
                <a:cs typeface="Arial"/>
              </a:rPr>
              <a:t>advances </a:t>
            </a:r>
            <a:r>
              <a:rPr sz="2400" dirty="0">
                <a:latin typeface="Arial"/>
                <a:cs typeface="Arial"/>
              </a:rPr>
              <a:t>such </a:t>
            </a:r>
            <a:r>
              <a:rPr sz="2400" spc="-5" dirty="0">
                <a:latin typeface="Arial"/>
                <a:cs typeface="Arial"/>
              </a:rPr>
              <a:t>as ResNet/GoogLeNet  </a:t>
            </a:r>
            <a:r>
              <a:rPr sz="2400" dirty="0">
                <a:latin typeface="Arial"/>
                <a:cs typeface="Arial"/>
              </a:rPr>
              <a:t>challenge </a:t>
            </a:r>
            <a:r>
              <a:rPr sz="2400" spc="-5" dirty="0">
                <a:latin typeface="Arial"/>
                <a:cs typeface="Arial"/>
              </a:rPr>
              <a:t>this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paradigm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6067</TotalTime>
  <Words>3122</Words>
  <Application>Microsoft Office PowerPoint</Application>
  <PresentationFormat>Prezentácia na obrazovke (4:3)</PresentationFormat>
  <Paragraphs>715</Paragraphs>
  <Slides>79</Slides>
  <Notes>15</Notes>
  <HiddenSlides>2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79</vt:i4>
      </vt:variant>
    </vt:vector>
  </HeadingPairs>
  <TitlesOfParts>
    <vt:vector size="86" baseType="lpstr">
      <vt:lpstr>Arial</vt:lpstr>
      <vt:lpstr>Calibri</vt:lpstr>
      <vt:lpstr>Cambria Math</vt:lpstr>
      <vt:lpstr>Constantia</vt:lpstr>
      <vt:lpstr>Times New Roman</vt:lpstr>
      <vt:lpstr>Wingdings 2</vt:lpstr>
      <vt:lpstr>Flow</vt:lpstr>
      <vt:lpstr>Neurónové siete  pre počítačové videnie šk.r. 2019-20</vt:lpstr>
      <vt:lpstr>Linear score function: 2-layer Neural Network</vt:lpstr>
      <vt:lpstr>Next: Convolutional Neural Networks</vt:lpstr>
      <vt:lpstr>Prezentácia programu PowerPoint</vt:lpstr>
      <vt:lpstr>A bit of history...</vt:lpstr>
      <vt:lpstr>Prezentácia programu PowerPoint</vt:lpstr>
      <vt:lpstr>A bit of history...</vt:lpstr>
      <vt:lpstr>Prezentácia programu PowerPoint</vt:lpstr>
      <vt:lpstr>Fast-forward to today: ConvNets are everywhere</vt:lpstr>
      <vt:lpstr>Fast-forward to today: ConvNets are everywhere</vt:lpstr>
      <vt:lpstr>Fast-forward to today: ConvNets are everywhere</vt:lpstr>
      <vt:lpstr>Fast-forward to today: ConvNets are everywhere</vt:lpstr>
      <vt:lpstr>Prezentácia programu PowerPoint</vt:lpstr>
      <vt:lpstr>Fast-forward to today: ConvNets are everywhere</vt:lpstr>
      <vt:lpstr>Fast-forward to today: ConvNets are everywhere</vt:lpstr>
      <vt:lpstr>Fast-forward to today: ConvNets are everywhere</vt:lpstr>
      <vt:lpstr>Prezentácia programu PowerPoint</vt:lpstr>
      <vt:lpstr>Convolutional Neural Networks</vt:lpstr>
      <vt:lpstr>Konvolučné neurónové siete</vt:lpstr>
      <vt:lpstr>Konvolučné neurónové siete II</vt:lpstr>
      <vt:lpstr>Prehľad architektúry siete</vt:lpstr>
      <vt:lpstr>Prehľad architektúry CNN</vt:lpstr>
      <vt:lpstr>Prehľad architektúry CNN III</vt:lpstr>
      <vt:lpstr>Prezentácia programu PowerPoint</vt:lpstr>
      <vt:lpstr>Prezentácia programu PowerPoint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Prezentácia programu PowerPoint</vt:lpstr>
      <vt:lpstr>Prezentácia programu PowerPoint</vt:lpstr>
      <vt:lpstr>Prezentácia programu PowerPoint</vt:lpstr>
      <vt:lpstr>Prezentácia programu PowerPoint</vt:lpstr>
      <vt:lpstr>Preview</vt:lpstr>
      <vt:lpstr>Prezentácia programu PowerPoint</vt:lpstr>
      <vt:lpstr>Preview</vt:lpstr>
      <vt:lpstr>A closer look at spatial dimensions: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Remember back to…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Reálny príklad</vt:lpstr>
      <vt:lpstr>Zdieľanie parametrov</vt:lpstr>
      <vt:lpstr>Zdieľanie parametrov II</vt:lpstr>
      <vt:lpstr>Zdieľanie parametrov III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482</cp:revision>
  <dcterms:created xsi:type="dcterms:W3CDTF">2015-07-27T05:27:08Z</dcterms:created>
  <dcterms:modified xsi:type="dcterms:W3CDTF">2020-10-12T10:30:34Z</dcterms:modified>
</cp:coreProperties>
</file>