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04"/>
  </p:notesMasterIdLst>
  <p:sldIdLst>
    <p:sldId id="256" r:id="rId2"/>
    <p:sldId id="584" r:id="rId3"/>
    <p:sldId id="642" r:id="rId4"/>
    <p:sldId id="643" r:id="rId5"/>
    <p:sldId id="585" r:id="rId6"/>
    <p:sldId id="644" r:id="rId7"/>
    <p:sldId id="297" r:id="rId8"/>
    <p:sldId id="428" r:id="rId9"/>
    <p:sldId id="646" r:id="rId10"/>
    <p:sldId id="645" r:id="rId11"/>
    <p:sldId id="647" r:id="rId12"/>
    <p:sldId id="648" r:id="rId13"/>
    <p:sldId id="649" r:id="rId14"/>
    <p:sldId id="650" r:id="rId15"/>
    <p:sldId id="729" r:id="rId16"/>
    <p:sldId id="589" r:id="rId17"/>
    <p:sldId id="651" r:id="rId18"/>
    <p:sldId id="652" r:id="rId19"/>
    <p:sldId id="730" r:id="rId20"/>
    <p:sldId id="653" r:id="rId21"/>
    <p:sldId id="654" r:id="rId22"/>
    <p:sldId id="656" r:id="rId23"/>
    <p:sldId id="657" r:id="rId24"/>
    <p:sldId id="655" r:id="rId25"/>
    <p:sldId id="658" r:id="rId26"/>
    <p:sldId id="731" r:id="rId27"/>
    <p:sldId id="659" r:id="rId28"/>
    <p:sldId id="660" r:id="rId29"/>
    <p:sldId id="734" r:id="rId30"/>
    <p:sldId id="661" r:id="rId31"/>
    <p:sldId id="662" r:id="rId32"/>
    <p:sldId id="592" r:id="rId33"/>
    <p:sldId id="732" r:id="rId34"/>
    <p:sldId id="663" r:id="rId35"/>
    <p:sldId id="593" r:id="rId36"/>
    <p:sldId id="664" r:id="rId37"/>
    <p:sldId id="665" r:id="rId38"/>
    <p:sldId id="733" r:id="rId39"/>
    <p:sldId id="668" r:id="rId40"/>
    <p:sldId id="670" r:id="rId41"/>
    <p:sldId id="606" r:id="rId42"/>
    <p:sldId id="675" r:id="rId43"/>
    <p:sldId id="672" r:id="rId44"/>
    <p:sldId id="673" r:id="rId45"/>
    <p:sldId id="674" r:id="rId46"/>
    <p:sldId id="676" r:id="rId47"/>
    <p:sldId id="458" r:id="rId48"/>
    <p:sldId id="677" r:id="rId49"/>
    <p:sldId id="607" r:id="rId50"/>
    <p:sldId id="678" r:id="rId51"/>
    <p:sldId id="679" r:id="rId52"/>
    <p:sldId id="464" r:id="rId53"/>
    <p:sldId id="680" r:id="rId54"/>
    <p:sldId id="608" r:id="rId55"/>
    <p:sldId id="609" r:id="rId56"/>
    <p:sldId id="611" r:id="rId57"/>
    <p:sldId id="682" r:id="rId58"/>
    <p:sldId id="683" r:id="rId59"/>
    <p:sldId id="686" r:id="rId60"/>
    <p:sldId id="688" r:id="rId61"/>
    <p:sldId id="689" r:id="rId62"/>
    <p:sldId id="690" r:id="rId63"/>
    <p:sldId id="477" r:id="rId64"/>
    <p:sldId id="691" r:id="rId65"/>
    <p:sldId id="692" r:id="rId66"/>
    <p:sldId id="694" r:id="rId67"/>
    <p:sldId id="693" r:id="rId68"/>
    <p:sldId id="695" r:id="rId69"/>
    <p:sldId id="612" r:id="rId70"/>
    <p:sldId id="563" r:id="rId71"/>
    <p:sldId id="613" r:id="rId72"/>
    <p:sldId id="696" r:id="rId73"/>
    <p:sldId id="624" r:id="rId74"/>
    <p:sldId id="697" r:id="rId75"/>
    <p:sldId id="628" r:id="rId76"/>
    <p:sldId id="698" r:id="rId77"/>
    <p:sldId id="699" r:id="rId78"/>
    <p:sldId id="701" r:id="rId79"/>
    <p:sldId id="702" r:id="rId80"/>
    <p:sldId id="700" r:id="rId81"/>
    <p:sldId id="735" r:id="rId82"/>
    <p:sldId id="641" r:id="rId83"/>
    <p:sldId id="703" r:id="rId84"/>
    <p:sldId id="704" r:id="rId85"/>
    <p:sldId id="705" r:id="rId86"/>
    <p:sldId id="706" r:id="rId87"/>
    <p:sldId id="710" r:id="rId88"/>
    <p:sldId id="707" r:id="rId89"/>
    <p:sldId id="711" r:id="rId90"/>
    <p:sldId id="712" r:id="rId91"/>
    <p:sldId id="713" r:id="rId92"/>
    <p:sldId id="714" r:id="rId93"/>
    <p:sldId id="715" r:id="rId94"/>
    <p:sldId id="716" r:id="rId95"/>
    <p:sldId id="719" r:id="rId96"/>
    <p:sldId id="723" r:id="rId97"/>
    <p:sldId id="724" r:id="rId98"/>
    <p:sldId id="725" r:id="rId99"/>
    <p:sldId id="717" r:id="rId100"/>
    <p:sldId id="718" r:id="rId101"/>
    <p:sldId id="727" r:id="rId102"/>
    <p:sldId id="728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106" d="100"/>
          <a:sy n="10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H predstavuje </a:t>
            </a:r>
            <a:r>
              <a:rPr lang="sk-SK" dirty="0" err="1" smtClean="0"/>
              <a:t>skore</a:t>
            </a:r>
            <a:r>
              <a:rPr lang="sk-SK" dirty="0" smtClean="0"/>
              <a:t> po aplikácii W1 na vstup x, aplikuje sa </a:t>
            </a:r>
            <a:r>
              <a:rPr lang="sk-SK" dirty="0" err="1" smtClean="0"/>
              <a:t>nelinearita</a:t>
            </a:r>
            <a:r>
              <a:rPr lang="sk-SK" dirty="0" smtClean="0"/>
              <a:t> a potom W2 váži tieto skóre do vlastného výstupu s.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42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H predstavuje </a:t>
            </a:r>
            <a:r>
              <a:rPr lang="sk-SK" dirty="0" err="1" smtClean="0"/>
              <a:t>skore</a:t>
            </a:r>
            <a:r>
              <a:rPr lang="sk-SK" dirty="0" smtClean="0"/>
              <a:t> po aplikácii W1 na vstup x, aplikuje sa </a:t>
            </a:r>
            <a:r>
              <a:rPr lang="sk-SK" dirty="0" err="1" smtClean="0"/>
              <a:t>nelinearita</a:t>
            </a:r>
            <a:r>
              <a:rPr lang="sk-SK" dirty="0" smtClean="0"/>
              <a:t> a potom W2 váži tieto skóre do vlastného výstupu s.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13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 to potrebujeme gradient L podľa W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84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19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85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13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4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9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66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862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57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05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3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04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92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49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69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70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33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97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981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34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23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506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75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043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046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902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557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811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065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12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9371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946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876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621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535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303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823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38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677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121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321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75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601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860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656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918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Všetky neuróny  budú robiť to isté.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431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579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586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945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425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855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8718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376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206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08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 je súvisiaci problém ku inicializácii váh. To je intuitívny postup, zobrať strednú hodnotu balíka a vydeliť to</a:t>
            </a:r>
            <a:r>
              <a:rPr lang="sk-SK" baseline="0" dirty="0" smtClean="0"/>
              <a:t> odchýlkou. Tým to dosiahneme na každom </a:t>
            </a:r>
            <a:r>
              <a:rPr lang="sk-SK" baseline="0" dirty="0" err="1" smtClean="0"/>
              <a:t>doprednom</a:t>
            </a:r>
            <a:r>
              <a:rPr lang="sk-SK" baseline="0" dirty="0" smtClean="0"/>
              <a:t> chode.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3929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502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542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2851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9730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3095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333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403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80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1078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8069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4987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4124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7499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Bez tony GPU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4014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1812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8551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9800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2362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8257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8237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0156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5694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0932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3349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6949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5105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4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D14C-E50A-41B6-81CB-1A75E982EABA}" type="datetime1">
              <a:rPr lang="en-US" smtClean="0"/>
              <a:t>11/2/2020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964C93AE-EF6D-4056-BA16-DEA1A67FCACE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BF9F-62A2-41F1-9AFC-2B071E4DE399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7D3D5-810C-4377-B9FC-4AE82D17C057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C62C-3A5D-451B-8D6D-855AA3E5615C}" type="datetime1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9A5D-350B-4F60-8BAA-2FB77B5B1B1C}" type="datetime1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206E-9495-430B-A2E1-B90B4E5DCDE3}" type="datetime1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FCC38-87B0-46B0-B52A-51A05334C316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2FB-57C6-47AD-8D65-5B08FD208509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C959-2FF0-45D1-A3F4-0E12EA0A0953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73C02-9CD4-4D02-9375-21DAAA3E233F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A97DAF-C12F-4C85-A542-C9F56ACB310B}" type="datetime1">
              <a:rPr lang="en-US" smtClean="0"/>
              <a:t>11/2/2020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44827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Neurónové siete </a:t>
            </a:r>
            <a:br>
              <a:rPr lang="sk-SK" dirty="0" smtClean="0"/>
            </a:br>
            <a:r>
              <a:rPr lang="sk-SK" dirty="0" smtClean="0"/>
              <a:t>pre počítačové videnie</a:t>
            </a:r>
            <a:br>
              <a:rPr lang="sk-SK" dirty="0" smtClean="0"/>
            </a:br>
            <a:r>
              <a:rPr lang="sk-SK" sz="3600" dirty="0" err="1" smtClean="0"/>
              <a:t>šk.r</a:t>
            </a:r>
            <a:r>
              <a:rPr lang="sk-SK" sz="3600" dirty="0" smtClean="0"/>
              <a:t>. 2020-21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429000"/>
            <a:ext cx="7854696" cy="156861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Trénovanie neurónových sietí II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RNDr. Zuzana Černeková, PhD.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Aktivačné funkcie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9130"/>
            <a:ext cx="9144000" cy="4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9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Aktivačné funkcie</a:t>
            </a: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1197"/>
            <a:ext cx="9144000" cy="4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3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dirty="0" smtClean="0"/>
              <a:t>Opakovanie 3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495800" cy="5158173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Inicializácia váh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76056" y="1196752"/>
            <a:ext cx="4067944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Inicializácie príliš malé: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Aktivácie aj gradienty idú k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Žiadne učenie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</a:p>
          <a:p>
            <a:pPr marL="0" indent="0">
              <a:spcBef>
                <a:spcPts val="140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Inicializácie príliš veľké: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Aktivácie sú saturované (</a:t>
            </a: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tanh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), gradienty 0, </a:t>
            </a:r>
            <a:r>
              <a:rPr lang="sk-SK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žiadne učenie</a:t>
            </a:r>
          </a:p>
          <a:p>
            <a:pPr marL="0" indent="0">
              <a:spcBef>
                <a:spcPts val="1400"/>
              </a:spcBef>
              <a:buNone/>
            </a:pP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Inicializácie akurát: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Pekná distribúcia aktivácií vo všetkých vrstvách, učenie sa vyvíja pekne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4979"/>
            <a:ext cx="4926969" cy="349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4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Predspracovanie dát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1" y="2311935"/>
            <a:ext cx="9131770" cy="344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Opakovanie 5 (BN)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Vstup: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200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Parametre škály 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osunu 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nastavova</a:t>
                </a:r>
                <a:r>
                  <a:rPr lang="sk-SK" sz="3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endParaRPr lang="sk-SK" sz="32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sk-SK" sz="32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sk-SK" sz="32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učením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sk-SK" sz="3600" dirty="0" smtClean="0"/>
              </a:p>
              <a:p>
                <a:pPr marL="0" indent="0">
                  <a:buNone/>
                </a:pPr>
                <a:endParaRPr lang="sk-SK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Výsledok učenia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k-SK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500" dirty="0" smtClean="0"/>
                  <a:t> 	</a:t>
                </a:r>
                <a:r>
                  <a:rPr lang="sk-SK" dirty="0" smtClean="0"/>
                  <a:t>				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znamená identickú</a:t>
                </a:r>
                <a:r>
                  <a:rPr lang="sk-SK" sz="3200" dirty="0" smtClean="0"/>
                  <a:t>	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funkciu</a:t>
                </a:r>
                <a:r>
                  <a:rPr lang="sk-SK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= žiadnu BN </a:t>
                </a:r>
                <a:r>
                  <a:rPr lang="sk-SK" sz="3200" dirty="0" smtClean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	</a:t>
                </a:r>
                <a:endParaRPr lang="sk-SK" sz="3200" dirty="0" smtClean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667" t="-150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86" y="1032785"/>
            <a:ext cx="5830114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6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Štruktúra dnešnej prednášky 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Zlepšenie trénovacej chyby: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Algoritmy optimalizácie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Schémy na nastavenie kroku učenia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Zlepšenie testovacej chyby: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Regularizácia</a:t>
            </a:r>
          </a:p>
          <a:p>
            <a:pPr lvl="1"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Výber hyperparametrov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0"/>
            <a:ext cx="7008991" cy="139729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685574"/>
            <a:ext cx="4392488" cy="376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Optimalizácia: problémy s SGD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keď sa strata mení rýchlo v jednom smere a pomaly v druhom? Čo vtedy robí zostup gradientu? 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6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Stratová funkcia má veľké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podmienené číslo: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pomer medzi najväčšou a najmenšou singulárnou hodno-tou v matici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Hessiánu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je veľký</a:t>
            </a:r>
          </a:p>
          <a:p>
            <a:pPr>
              <a:spcBef>
                <a:spcPts val="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68960"/>
            <a:ext cx="9144000" cy="206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Optimalizácia: problémy s SGD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sk-SK" sz="35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keď sa strata mení rýchlo v jednom smere a pomaly v druhom? Čo vtedy robí zostup gradientu? </a:t>
            </a:r>
            <a:r>
              <a:rPr lang="sk-SK" sz="35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Veľmi pomalý progres cez plytký rozmer a cik-cak cez strmý rozmer. </a:t>
            </a:r>
            <a:endParaRPr lang="sk-SK" sz="35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400"/>
              </a:spcBef>
            </a:pPr>
            <a:r>
              <a:rPr lang="sk-SK" sz="35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Stratová funkcia má veľké </a:t>
            </a:r>
            <a:r>
              <a:rPr lang="sk-SK" sz="3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podmienené číslo: </a:t>
            </a:r>
            <a:r>
              <a:rPr lang="sk-SK" sz="3500" dirty="0" smtClean="0">
                <a:latin typeface="Calibri" panose="020F0502020204030204" pitchFamily="34" charset="0"/>
                <a:cs typeface="Calibri" panose="020F0502020204030204" pitchFamily="34" charset="0"/>
              </a:rPr>
              <a:t>pomer medzi najväčšou a najmenšou singulárnou hodno-tou v matici </a:t>
            </a:r>
            <a:r>
              <a:rPr lang="sk-SK" sz="35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Hessiánu</a:t>
            </a:r>
            <a:r>
              <a:rPr lang="sk-SK" sz="3500" dirty="0" smtClean="0">
                <a:latin typeface="Calibri" panose="020F0502020204030204" pitchFamily="34" charset="0"/>
                <a:cs typeface="Calibri" panose="020F0502020204030204" pitchFamily="34" charset="0"/>
              </a:rPr>
              <a:t> je veľký</a:t>
            </a:r>
          </a:p>
          <a:p>
            <a:pPr>
              <a:spcBef>
                <a:spcPts val="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40968"/>
            <a:ext cx="9147510" cy="196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5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Optimalizácia: problémy s SGD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495800" cy="51581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keď stratová funkcia má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lokálne minimá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alebo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sedlový bod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4008" y="1196752"/>
            <a:ext cx="4499992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432" y="1628799"/>
            <a:ext cx="4397568" cy="458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7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Optimalizácia: problémy s SGD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495800" cy="51581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keď stratová funkcia má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lokálne minimá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alebo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sedlový bod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Nulový gradient, zostup gradientu sa zasekne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4008" y="1196752"/>
            <a:ext cx="4499992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435" y="1628800"/>
            <a:ext cx="4397566" cy="458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0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Optimalizácia: problémy s SGD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495800" cy="51581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Čo keď stratová funkcia má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lokálne minimá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alebo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sedlový bod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 vyšších rozmeroch sú sedlové body častejšie ako lokálne minimá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4008" y="1196752"/>
            <a:ext cx="4499992" cy="56612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435" y="1628800"/>
            <a:ext cx="4397566" cy="458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4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Optimalizácia: problémy s SGD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495800" cy="51581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Naše gradienty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pochá-dzajú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minidávok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 môžu byť zašumené!</a:t>
            </a:r>
            <a:endParaRPr lang="sk-SK" sz="36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4008" y="1196752"/>
            <a:ext cx="4499992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01008"/>
            <a:ext cx="4644009" cy="212725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509" y="1443345"/>
            <a:ext cx="4441491" cy="443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Optimalizácia: problémy s SGD</a:t>
            </a:r>
          </a:p>
        </p:txBody>
      </p:sp>
      <p:pic>
        <p:nvPicPr>
          <p:cNvPr id="7" name="SGD-video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48757"/>
            <a:ext cx="9144000" cy="5182247"/>
          </a:xfrm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61756" y="1089630"/>
            <a:ext cx="4499992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0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SGD + </a:t>
            </a:r>
            <a:r>
              <a:rPr lang="sk-SK" sz="5400" dirty="0" err="1" smtClean="0"/>
              <a:t>Momentum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268760"/>
                <a:ext cx="9144000" cy="55892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		SGD				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SGD+Momentum</a:t>
                </a: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- Vytvára „rýchlosť“ ako priebežný priemer gradientov</a:t>
                </a:r>
              </a:p>
              <a:p>
                <a:pPr marL="0" indent="0">
                  <a:buNone/>
                </a:pP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14:m>
                  <m:oMath xmlns:m="http://schemas.openxmlformats.org/officeDocument/2006/math">
                    <m:r>
                      <a:rPr lang="sk-SK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𝜌</m:t>
                    </m:r>
                  </m:oMath>
                </a14:m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pridáva „trenie“</a:t>
                </a:r>
                <a:r>
                  <a:rPr lang="en-US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; </a:t>
                </a:r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typicky sa </a:t>
                </a:r>
                <a14:m>
                  <m:oMath xmlns:m="http://schemas.openxmlformats.org/officeDocument/2006/math">
                    <m:r>
                      <a:rPr lang="sk-SK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𝜌</m:t>
                    </m:r>
                  </m:oMath>
                </a14:m>
                <a:r>
                  <a:rPr lang="sk-SK" sz="32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0,9 alebo 0,99 </a:t>
                </a:r>
                <a:endParaRPr lang="sk-SK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268760"/>
                <a:ext cx="9144000" cy="5589240"/>
              </a:xfrm>
              <a:blipFill rotWithShape="0">
                <a:blip r:embed="rId3"/>
                <a:stretch>
                  <a:fillRect l="-1667" t="-1636" r="-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938464" y="1052736"/>
            <a:ext cx="42055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58" y="2314100"/>
            <a:ext cx="3925149" cy="222926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055896"/>
            <a:ext cx="3995936" cy="274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SGD + </a:t>
            </a:r>
            <a:r>
              <a:rPr lang="sk-SK" sz="5400" dirty="0" err="1" smtClean="0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SGD+Momentum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SGD+Momentum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Ukážka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SGD+Momentum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v dvoch formuláciách, ale tie sú ekvivalentné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dávajú rovnakú postupnosť 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938464" y="1052736"/>
            <a:ext cx="42055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055896"/>
            <a:ext cx="3995936" cy="274567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" y="2055896"/>
            <a:ext cx="5176475" cy="274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9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SGD + </a:t>
            </a:r>
            <a:r>
              <a:rPr lang="sk-SK" sz="5400" dirty="0" err="1" smtClean="0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355976" cy="5589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938464" y="1052736"/>
            <a:ext cx="42055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591" y="1713011"/>
            <a:ext cx="3771409" cy="398306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3011"/>
            <a:ext cx="5314651" cy="344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3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SGD + </a:t>
            </a:r>
            <a:r>
              <a:rPr lang="sk-SK" sz="5400" dirty="0" err="1" smtClean="0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355976" cy="5589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938464" y="1052736"/>
            <a:ext cx="42055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Video-Momentu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74750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1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Nesterovovo</a:t>
            </a:r>
            <a:r>
              <a:rPr lang="sk-SK" sz="5400" dirty="0" smtClean="0"/>
              <a:t> </a:t>
            </a:r>
            <a:r>
              <a:rPr lang="sk-SK" sz="5400" dirty="0" err="1" smtClean="0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8126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Aktualizácia momentu</a:t>
            </a: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Kombinuje gradient v danom bode s rýchlosťou na získanie kroku na aktualizáciu váh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481264" y="1052736"/>
            <a:ext cx="4662736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Nesterovovo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momentum</a:t>
            </a: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„Pozerá“, kam nás by nás zo-brala rýchlosť, tam vypočíta gradient a spojí to s rýchlosťou na výpočet smeru aktualizácie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4337296" cy="288701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99" y="2086734"/>
            <a:ext cx="4445109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4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Nesterovovo</a:t>
            </a:r>
            <a:r>
              <a:rPr lang="sk-SK" sz="5400" dirty="0" smtClean="0"/>
              <a:t> </a:t>
            </a:r>
            <a:r>
              <a:rPr lang="sk-SK" sz="5400" dirty="0" err="1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8126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481264" y="1052736"/>
            <a:ext cx="4662736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48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„Pozerá“, kam nás by nás zo-brala rýchlosť, tam vypočíta gradient a spojí to s rýchlosťou na výpočet smeru aktualizácie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99" y="2086734"/>
            <a:ext cx="4445109" cy="252028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97" y="1052736"/>
            <a:ext cx="4510561" cy="1186990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25" y="1071703"/>
            <a:ext cx="4511389" cy="118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9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Nesterovovo</a:t>
            </a:r>
            <a:r>
              <a:rPr lang="sk-SK" sz="5400" dirty="0" smtClean="0"/>
              <a:t> </a:t>
            </a:r>
            <a:r>
              <a:rPr lang="sk-SK" sz="5400" dirty="0" err="1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8126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Ale obvykle chceme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aktualizo-vať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pomocou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sk-SK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𝛻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„Pozerá“, kam nás by nás zo-brala rýchlosť, tam vypočíta gradient a spojí to s rýchlosťou na výpočet smeru aktualizácie </a:t>
                </a: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  <a:blipFill rotWithShape="0">
                <a:blip r:embed="rId3"/>
                <a:stretch>
                  <a:fillRect l="-2614" t="-1075" r="-3137" b="-10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99" y="2086734"/>
            <a:ext cx="4445109" cy="252028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97" y="1052736"/>
            <a:ext cx="4510561" cy="118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0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Nesterovovo</a:t>
            </a:r>
            <a:r>
              <a:rPr lang="sk-SK" sz="5400" dirty="0" smtClean="0"/>
              <a:t> </a:t>
            </a:r>
            <a:r>
              <a:rPr lang="sk-SK" sz="5400" dirty="0" err="1"/>
              <a:t>momentum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052736"/>
                <a:ext cx="4481264" cy="580526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Zmeníme premenné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sk-SK" sz="280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𝜌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preformulujeme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052736"/>
                <a:ext cx="4481264" cy="5805264"/>
              </a:xfrm>
              <a:blipFill rotWithShape="0">
                <a:blip r:embed="rId3"/>
                <a:stretch>
                  <a:fillRect l="-272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Ale obvykle chceme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aktualizo-vať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pomocou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sk-SK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𝛻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„Pozerá“, kam nás by nás zo-brala rýchlosť, tam vypočíta gradient a spojí to s rýchlosťou na výpočet smeru aktualizácie </a:t>
                </a: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  <a:blipFill rotWithShape="0">
                <a:blip r:embed="rId4"/>
                <a:stretch>
                  <a:fillRect l="-2614" t="-1075" r="-3137" b="-10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99" y="2086734"/>
            <a:ext cx="4445109" cy="252028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97" y="1052736"/>
            <a:ext cx="4510561" cy="118699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4117"/>
            <a:ext cx="4481264" cy="15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Nesterovovo</a:t>
            </a:r>
            <a:r>
              <a:rPr lang="sk-SK" sz="5400" dirty="0" smtClean="0"/>
              <a:t> </a:t>
            </a:r>
            <a:r>
              <a:rPr lang="sk-SK" sz="5400" dirty="0" err="1"/>
              <a:t>momentum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052736"/>
                <a:ext cx="4481264" cy="580526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Zmeníme premenné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sk-SK" sz="280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𝜌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prefomulujeme</a:t>
                </a:r>
                <a:endParaRPr lang="sk-SK" sz="28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052736"/>
                <a:ext cx="4481264" cy="5805264"/>
              </a:xfrm>
              <a:blipFill rotWithShape="0">
                <a:blip r:embed="rId3"/>
                <a:stretch>
                  <a:fillRect l="-272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Ale obvykle chceme </a:t>
                </a:r>
                <a:r>
                  <a:rPr lang="sk-SK" sz="28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aktualizo-vať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pomocou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8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sk-SK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𝛻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sk-SK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sub>
                    </m:sSub>
                    <m:r>
                      <a:rPr lang="sk-SK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36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  <a:blipFill rotWithShape="0">
                <a:blip r:embed="rId4"/>
                <a:stretch>
                  <a:fillRect l="-2614" t="-107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97" y="1052736"/>
            <a:ext cx="4510561" cy="118699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4117"/>
            <a:ext cx="4481264" cy="154016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911315"/>
            <a:ext cx="4499992" cy="130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Nesterovovo</a:t>
            </a:r>
            <a:r>
              <a:rPr lang="sk-SK" sz="5400" dirty="0" smtClean="0"/>
              <a:t> </a:t>
            </a:r>
            <a:r>
              <a:rPr lang="sk-SK" sz="5400" dirty="0" err="1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8126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481264" y="1052736"/>
            <a:ext cx="4662736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7" y="1621834"/>
            <a:ext cx="8586646" cy="45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Nesterovovo</a:t>
            </a:r>
            <a:r>
              <a:rPr lang="sk-SK" sz="5400" dirty="0" smtClean="0"/>
              <a:t> </a:t>
            </a:r>
            <a:r>
              <a:rPr lang="sk-SK" sz="5400" dirty="0" err="1"/>
              <a:t>momentum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8126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481264" y="1052736"/>
            <a:ext cx="4662736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Video-Nester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67" y="916211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4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AdaGrad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8126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3059832" y="1052736"/>
            <a:ext cx="6084168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Pridáva škálovanie gradientu po zložkách založené na historických sumách štvorcov v každom rozmere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„Kroky učenia podľa parametrov“ alebo “adaptívne kroky učenia“</a:t>
            </a:r>
            <a:endParaRPr lang="sk-SK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250735" cy="175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AdaGrad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Čo sa stane s </a:t>
            </a: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AdaGrad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644008" y="1052736"/>
            <a:ext cx="4499992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291852" cy="176274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75609"/>
            <a:ext cx="9144000" cy="19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1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AdaGrad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Čo sa stane s </a:t>
            </a: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AdaGrad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644008" y="1052736"/>
            <a:ext cx="4499992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 cez „strmé smery“ sa spomalí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 cez „plytké smery“ sa zrýchli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291852" cy="176274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75609"/>
            <a:ext cx="9144000" cy="19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0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AdaGrad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658822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Čo sa stane s veľkosťou kroku po dlhšom čase?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6156176" y="1052736"/>
            <a:ext cx="2987824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291852" cy="176274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75609"/>
            <a:ext cx="9144000" cy="19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5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AdaGrad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6588224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Čo sa stane s veľkosťou kroku po dlhšom čase?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6156176" y="1052736"/>
            <a:ext cx="2987824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Zníži sa na nulu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291852" cy="176274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75609"/>
            <a:ext cx="9144000" cy="19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3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err="1" smtClean="0"/>
              <a:t>RMSProp</a:t>
            </a:r>
            <a:r>
              <a:rPr lang="sk-SK" sz="5400" dirty="0" smtClean="0"/>
              <a:t>: „presakujúci“ </a:t>
            </a:r>
            <a:r>
              <a:rPr lang="sk-SK" sz="5400" dirty="0" err="1" smtClean="0"/>
              <a:t>AdaGrad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AdaGrad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RMSProp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270" y="1988840"/>
            <a:ext cx="7189730" cy="346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0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err="1" smtClean="0"/>
              <a:t>RMSProp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5395664" y="1052736"/>
            <a:ext cx="3748336" cy="56687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k-SK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Video-RMS-prop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52736"/>
            <a:ext cx="9146714" cy="5184576"/>
          </a:xfrm>
        </p:spPr>
      </p:pic>
    </p:spTree>
    <p:extLst>
      <p:ext uri="{BB962C8B-B14F-4D97-AF65-F5344CB8AC3E}">
        <p14:creationId xmlns:p14="http://schemas.microsoft.com/office/powerpoint/2010/main" val="74597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Adam (takmer)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42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6912"/>
            <a:ext cx="8543851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3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Adam (takmer)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sk-SK" sz="32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Momentum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r">
              <a:spcBef>
                <a:spcPts val="1800"/>
              </a:spcBef>
              <a:buNone/>
            </a:pP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AdaGrad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RMSProp</a:t>
            </a: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60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Niečo 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RMSProp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Momentum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6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Čo sa stane v prvom časovom kroku?</a:t>
            </a:r>
            <a:endParaRPr lang="sk-SK" sz="3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6912"/>
            <a:ext cx="8543850" cy="2088232"/>
          </a:xfrm>
          <a:prstGeom prst="rect">
            <a:avLst/>
          </a:prstGeom>
        </p:spPr>
      </p:pic>
      <p:cxnSp>
        <p:nvCxnSpPr>
          <p:cNvPr id="7" name="Rovná spojovacia šípka 6"/>
          <p:cNvCxnSpPr/>
          <p:nvPr/>
        </p:nvCxnSpPr>
        <p:spPr>
          <a:xfrm flipV="1">
            <a:off x="3923928" y="1484784"/>
            <a:ext cx="2520280" cy="2232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/>
          <p:cNvCxnSpPr/>
          <p:nvPr/>
        </p:nvCxnSpPr>
        <p:spPr>
          <a:xfrm flipV="1">
            <a:off x="7740352" y="2492896"/>
            <a:ext cx="0" cy="158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62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Adam (plná forma)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sk-SK" sz="32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Momentum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Korekcia prahu, </a:t>
            </a: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AdaGrad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RMSProp</a:t>
            </a:r>
            <a:endParaRPr lang="sk-SK" sz="32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Korekcia prahu preto, lebo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dhad prvého a druhé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entu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začína na nule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5392"/>
            <a:ext cx="8460432" cy="2688974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 flipH="1" flipV="1">
            <a:off x="4355976" y="1772816"/>
            <a:ext cx="1800200" cy="2232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05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Adam (plná forma)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904657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sk-SK" sz="32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Momentum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Korekcia prahu, </a:t>
            </a: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AdaGrad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k-SK" sz="32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RMSProp</a:t>
            </a:r>
            <a:endParaRPr lang="sk-SK" sz="32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600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Korekcia prahu preto, lebo	Adam s Beta1 = 0,9, Beta2 =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dhad prvého a druhé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-	0,999 a krokom učenia 1e-3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mentu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začína na nule		al. 1e-4 je výborný štartovací 					bod pre mnoho modelov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8686994" cy="276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Adam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90465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Video-Ada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95616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Krok učenia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572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SGD,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SGD+Momentum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Adam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majú krok učenia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ástupný symbol obsahu 8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AgaGrad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RMSProp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sk-SK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ako </a:t>
                </a:r>
                <a:r>
                  <a:rPr lang="sk-SK" sz="36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hyperparameter</a:t>
                </a:r>
                <a:endParaRPr lang="sk-SK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sk-SK" sz="3600" dirty="0" err="1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Ot</a:t>
                </a:r>
                <a:r>
                  <a:rPr lang="sk-SK" sz="36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Ktorý z týchto krokov učenia je najlepšie použiť?</a:t>
                </a:r>
              </a:p>
            </p:txBody>
          </p:sp>
        </mc:Choice>
        <mc:Fallback>
          <p:sp>
            <p:nvSpPr>
              <p:cNvPr id="9" name="Zástupný symbol obsahu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81264" y="1052736"/>
                <a:ext cx="4662736" cy="5668739"/>
              </a:xfrm>
              <a:blipFill rotWithShape="0">
                <a:blip r:embed="rId3"/>
                <a:stretch>
                  <a:fillRect l="-3922" t="-172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5550"/>
            <a:ext cx="4481264" cy="40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7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Krok učenia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57200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SGD,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SGD+Momentum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Adam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majú krok učenia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481264" y="1052736"/>
            <a:ext cx="4662736" cy="566873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AgaGrad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RMSProp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ako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hyperparameter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36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Ktorý z týchto krokov učenia je najlepšie použiť?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Od: Všetky! Začnite s vysokým krokom a postupne ho znižujte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5550"/>
            <a:ext cx="4481264" cy="40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5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Znižovanie kroku učenia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" y="1268760"/>
            <a:ext cx="4284663" cy="3086800"/>
          </a:xfrm>
        </p:spPr>
      </p:pic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Krokové: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Redukcia kroku učenia v pár fixovaných bodoch, napr. násobením 0,1 po epoche 30,60 a 90</a:t>
            </a:r>
          </a:p>
        </p:txBody>
      </p:sp>
    </p:spTree>
    <p:extLst>
      <p:ext uri="{BB962C8B-B14F-4D97-AF65-F5344CB8AC3E}">
        <p14:creationId xmlns:p14="http://schemas.microsoft.com/office/powerpoint/2010/main" val="164300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Znižovanie kroku učenia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Krokové: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Redukcia kroku učenia v pár fixovaných bodoch, napr. násobením 0,1 po epoche 30,60 a 90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Kosínusové: </a:t>
            </a:r>
          </a:p>
          <a:p>
            <a:pPr marL="0" indent="0">
              <a:spcBef>
                <a:spcPts val="240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172" y="3704278"/>
            <a:ext cx="4732828" cy="99417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" y="5008521"/>
            <a:ext cx="4284663" cy="1294460"/>
          </a:xfrm>
          <a:prstGeom prst="rect">
            <a:avLst/>
          </a:prstGeom>
        </p:spPr>
      </p:pic>
      <p:pic>
        <p:nvPicPr>
          <p:cNvPr id="4" name="Zástupný symbol obsahu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4444"/>
            <a:ext cx="4310879" cy="3312368"/>
          </a:xfrm>
        </p:spPr>
      </p:pic>
    </p:spTree>
    <p:extLst>
      <p:ext uri="{BB962C8B-B14F-4D97-AF65-F5344CB8AC3E}">
        <p14:creationId xmlns:p14="http://schemas.microsoft.com/office/powerpoint/2010/main" val="39646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Znižovanie kroku učenia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Krokové: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Redukcia kroku učenia v pár fixovaných bodoch, napr. násobením 0,1 po epoche 30,60 a 90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Kosínusové: </a:t>
            </a:r>
          </a:p>
          <a:p>
            <a:pPr marL="0" indent="0">
              <a:spcBef>
                <a:spcPts val="240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172" y="3704278"/>
            <a:ext cx="4732828" cy="99417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" y="5008521"/>
            <a:ext cx="4284663" cy="1294460"/>
          </a:xfrm>
          <a:prstGeom prst="rect">
            <a:avLst/>
          </a:prstGeom>
        </p:spPr>
      </p:pic>
      <p:pic>
        <p:nvPicPr>
          <p:cNvPr id="7" name="Zástupný symbol obsahu 6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" y="1268760"/>
            <a:ext cx="4301899" cy="3168352"/>
          </a:xfrm>
        </p:spPr>
      </p:pic>
    </p:spTree>
    <p:extLst>
      <p:ext uri="{BB962C8B-B14F-4D97-AF65-F5344CB8AC3E}">
        <p14:creationId xmlns:p14="http://schemas.microsoft.com/office/powerpoint/2010/main" val="394803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Znižovanie kroku učenia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Krokové: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Redukcia kroku učenia v pár fixovaných bodoch, napr. násobením 0,1 po epoche 30,60 a 90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Kosínusové: </a:t>
            </a:r>
          </a:p>
          <a:p>
            <a:pPr marL="0" indent="0">
              <a:spcBef>
                <a:spcPts val="240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Lineárne: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172" y="3704278"/>
            <a:ext cx="4732828" cy="99417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534" y="4698452"/>
            <a:ext cx="3153466" cy="620137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" y="5008521"/>
            <a:ext cx="4284663" cy="1294460"/>
          </a:xfrm>
          <a:prstGeom prst="rect">
            <a:avLst/>
          </a:prstGeom>
        </p:spPr>
      </p:pic>
      <p:pic>
        <p:nvPicPr>
          <p:cNvPr id="7" name="Zástupný symbol obsahu 6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7574"/>
            <a:ext cx="4283967" cy="3369524"/>
          </a:xfrm>
        </p:spPr>
      </p:pic>
    </p:spTree>
    <p:extLst>
      <p:ext uri="{BB962C8B-B14F-4D97-AF65-F5344CB8AC3E}">
        <p14:creationId xmlns:p14="http://schemas.microsoft.com/office/powerpoint/2010/main" val="61579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Znižovanie kroku učenia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Krokové: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Redukcia kroku učenia v pár fixovaných bodoch, napr. násobením 0,1 po epoche 30,60 a 90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Kosínusové: </a:t>
            </a:r>
          </a:p>
          <a:p>
            <a:pPr marL="0" indent="0">
              <a:spcBef>
                <a:spcPts val="2400"/>
              </a:spcBef>
              <a:buNone/>
            </a:pP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Lineárne: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Inverznou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dmocnicnou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172" y="3704278"/>
            <a:ext cx="4732828" cy="99417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534" y="4698452"/>
            <a:ext cx="3153466" cy="620137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484" y="5633738"/>
            <a:ext cx="2339752" cy="563940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" y="5008521"/>
            <a:ext cx="4284663" cy="1294460"/>
          </a:xfrm>
          <a:prstGeom prst="rect">
            <a:avLst/>
          </a:prstGeom>
        </p:spPr>
      </p:pic>
      <p:pic>
        <p:nvPicPr>
          <p:cNvPr id="7" name="Zástupný symbol obsahu 6"/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" y="1428456"/>
            <a:ext cx="4307421" cy="3345855"/>
          </a:xfrm>
        </p:spPr>
      </p:pic>
    </p:spTree>
    <p:extLst>
      <p:ext uri="{BB962C8B-B14F-4D97-AF65-F5344CB8AC3E}">
        <p14:creationId xmlns:p14="http://schemas.microsoft.com/office/powerpoint/2010/main" val="49074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smtClean="0"/>
              <a:t>Znižovanie kroku učenia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283968" y="1268760"/>
            <a:ext cx="4860032" cy="545271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Vysoký počiatočný krok učenia môže spôsobiť explóziu vo výške straty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lineárne zvyšovanie kroku z 0 až po cca 5.000 iterácií tomu môže zabrániť</a:t>
            </a:r>
          </a:p>
          <a:p>
            <a:pPr marL="0" indent="0">
              <a:spcBef>
                <a:spcPts val="1200"/>
              </a:spcBef>
              <a:buNone/>
            </a:pP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Empirické pravidlo: Ak zvyšujete veľkosť dávky 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krát, tak škálujte aj počiatočný krok učenia faktorom 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5" y="1276784"/>
            <a:ext cx="4303385" cy="3376352"/>
          </a:xfrm>
        </p:spPr>
      </p:pic>
    </p:spTree>
    <p:extLst>
      <p:ext uri="{BB962C8B-B14F-4D97-AF65-F5344CB8AC3E}">
        <p14:creationId xmlns:p14="http://schemas.microsoft.com/office/powerpoint/2010/main" val="267263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 prvého rádu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1) Použi gradient a vytvor lineárnu aproximáciu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2) Urob krok na minimalizáciu aproximácie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" y="2244908"/>
            <a:ext cx="8599850" cy="396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8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 druhého rádu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1) Použi gradient a </a:t>
            </a:r>
            <a:r>
              <a:rPr lang="sk-SK" sz="3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Hessián</a:t>
            </a:r>
            <a:r>
              <a:rPr lang="sk-SK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sk-SK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kvadratickú 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aproximáciu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2) Urob krok smerom k minimu aproximácie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872"/>
            <a:ext cx="8642141" cy="393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 druhého rádu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Taylorov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rozvoj druhého rádu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riešení kritického bodu, dostaneme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Newtonovu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aktualizáciu parametrov:</a:t>
            </a:r>
            <a:endParaRPr lang="sk-SK" sz="3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31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1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  <a:p>
            <a:pPr marL="0" indent="0">
              <a:spcBef>
                <a:spcPts val="3600"/>
              </a:spcBef>
              <a:buNone/>
            </a:pPr>
            <a:endParaRPr lang="sk-SK" sz="31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Prečo je to zlé pre hlboké učenie?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9144000" cy="98042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8950"/>
            <a:ext cx="4521416" cy="90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7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 druhého rádu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Taylorov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rozvoj druhého rádu</a:t>
            </a: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riešení kritického bodu, dostaneme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Newtonovu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aktualizáciu parametrov:</a:t>
            </a:r>
            <a:endParaRPr lang="sk-SK" sz="3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31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1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sk-SK" sz="31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Hessián</a:t>
            </a:r>
            <a:r>
              <a:rPr lang="sk-SK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má O(N</a:t>
            </a:r>
            <a:r>
              <a:rPr lang="en-US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^</a:t>
            </a:r>
            <a:r>
              <a:rPr lang="sk-SK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prvkov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sk-SK" sz="31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Invertovanie</a:t>
            </a:r>
            <a:r>
              <a:rPr lang="sk-SK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vezme O(N</a:t>
            </a:r>
            <a:r>
              <a:rPr lang="en-US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^</a:t>
            </a:r>
            <a:r>
              <a:rPr lang="sk-SK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N = až do stovky miliónov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</a:t>
            </a:r>
            <a:r>
              <a:rPr lang="sk-SK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Prečo je to zlé pre hlboké učenie?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9144000" cy="98042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8950"/>
            <a:ext cx="4521416" cy="90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8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Optimalizácia druhého rádu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Kvázi-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newtonovské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metódy (najpopulárnejšia je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BFGS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namiesto </a:t>
            </a: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invertovania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Hessiánu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(O(N</a:t>
            </a:r>
            <a:r>
              <a:rPr lang="en-US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^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3)), </a:t>
            </a: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aproximuj</a:t>
            </a:r>
            <a:r>
              <a:rPr lang="sk-SK" sz="3600" i="1" dirty="0">
                <a:latin typeface="Calibri" panose="020F0502020204030204" pitchFamily="34" charset="0"/>
                <a:cs typeface="Calibri" panose="020F0502020204030204" pitchFamily="34" charset="0"/>
              </a:rPr>
              <a:t> v čase inverzný </a:t>
            </a: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Hessián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aktualizáciami stupňa 1 (O(N</a:t>
            </a:r>
            <a:r>
              <a:rPr lang="en-US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^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2) každá)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L-BFGS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(s obmedzenou pamäťou)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Nevytvára/neukladá celý inverzný </a:t>
            </a:r>
            <a:r>
              <a:rPr lang="sk-SK" sz="36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Hessián</a:t>
            </a:r>
            <a:endParaRPr lang="sk-SK" sz="3600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584" y="1412776"/>
            <a:ext cx="4521416" cy="90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0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L-BFGS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5271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Obyčajne pracuje veľmi dobre na celej dávke, v deterministickom móde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napr. ak máme jednu deterministickú </a:t>
            </a:r>
            <a:r>
              <a:rPr lang="sk-SK" sz="3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f(x),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tak L-BFGS bude pravdepodobne fungovať veľmi pekne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Neprenáša sa to až tak dobre na prípad mini-dávky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tam dáva zlé výsledky. Ako prispôsobiť metódy druhého rádu rozsiahlym,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stochastic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-kým situáciám, je stále predmetom výskumu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6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Praktické rady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Adam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veľmi dobrá prvotná voľba v mnohých prípadoch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funguje OK dokonca aj pri konštantnom kroku učenia</a:t>
            </a:r>
          </a:p>
          <a:p>
            <a:pPr>
              <a:spcBef>
                <a:spcPts val="1800"/>
              </a:spcBef>
            </a:pP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SGD+Momentum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môže prekonať Adama, ale môže vyžadovať viac dolaďovania kroku učenia a schémy znižovania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(použite kosínusovú schému, má veľmi málo hyperparametrov!)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 si môžete dovoliť aktualizáciu na celej dávke, skúste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L-BFGS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(obmedzte všetky zdroje šumu)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Čo po trénovacej chybe?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6612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Lepšie optimalizačné </a:t>
            </a:r>
            <a:r>
              <a:rPr lang="sk-SK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algo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Ale nás naozaj zaujíma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ritmy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 znížia trénovaciu chybu    chyba na nových dátach –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   ako znížiť ten rozdiel?</a:t>
            </a:r>
          </a:p>
          <a:p>
            <a:pPr>
              <a:spcBef>
                <a:spcPts val="0"/>
              </a:spcBef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60" y="1196750"/>
            <a:ext cx="8223080" cy="388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Treba vždy včas ukončiť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524723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0"/>
              </a:spcBef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Ukončite trénovanie modelu, keď sa presnosť na validačnej množine začne znižovať. </a:t>
            </a:r>
          </a:p>
          <a:p>
            <a:pPr>
              <a:spcBef>
                <a:spcPts val="1200"/>
              </a:spcBef>
            </a:pPr>
            <a:r>
              <a:rPr lang="sk-SK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Alebo trénujte dlhšie, ale vždy si pamätajte parametre modelu, ktorý mal na validačnej množine najlepšie výsledky</a:t>
            </a:r>
            <a:endParaRPr lang="sk-SK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0"/>
            <a:ext cx="9144000" cy="290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Skupiny modelov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38070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Iná cesta môže byť trénovať viacero nezávislých modelov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testovania spriemerujte ich výsledky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(vypočítajte priemery z predpovedaných rozdelení pravdepodobnosti a potom vyberte maximum)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umožní získať 2%-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ný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extra výkon, čo nie je veľa, ale môže to pomôcť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ts val="0"/>
              </a:spcBef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21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Ako zlepšiť výkon jedného modelu?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k-SK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Regularizácia</a:t>
            </a:r>
            <a:endParaRPr lang="sk-SK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23720"/>
            <a:ext cx="9144000" cy="34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5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Regularizácia: pridať term k strate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38070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sk-SK" sz="36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Bežne sa používa: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L2 </a:t>
            </a:r>
            <a:r>
              <a:rPr lang="sk-SK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regularizácia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L1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regularizácia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Elastická sieť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(L1 + L2)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69711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951518"/>
            <a:ext cx="5466905" cy="19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6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dropout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 každom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doprednom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chode, náhodne nastavte niektoré neuróny na nulu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pravdepodobnosť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droupout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hyperparameter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obvyklá je 0,5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96952"/>
            <a:ext cx="7820237" cy="335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5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dropout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Príklad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dopredného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chodu siete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   s troma vrstvami s použitím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dropoutu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" y="2132856"/>
            <a:ext cx="8114441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9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dropout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to vôbec môže byť dobrý nápad?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sk-SK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Núti to sieť vytvoriť redundantnú reprezentáciu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Je to prevencia pred prispôsobením si príznakov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722" y="3284984"/>
            <a:ext cx="6182279" cy="289318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2481"/>
            <a:ext cx="2544324" cy="298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4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dropout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1500"/>
                  </a:spcBef>
                  <a:buNone/>
                </a:pP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Ako to vôbec môže byť dobrý nápad?</a:t>
                </a:r>
              </a:p>
              <a:p>
                <a:pPr marL="0" indent="0">
                  <a:spcBef>
                    <a:spcPts val="1500"/>
                  </a:spcBef>
                  <a:buNone/>
                </a:pPr>
                <a:r>
                  <a:rPr lang="sk-SK" sz="28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  <a:r>
                  <a:rPr lang="sk-SK" sz="36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Iná interpretácia: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36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sk-SK" sz="3200" dirty="0" err="1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Dropout</a:t>
                </a:r>
                <a:r>
                  <a:rPr lang="sk-SK" sz="32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je trénovanie veľkej skupiny 			modelov (ktoré zdieľajú parametre)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2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	Každá binárna maska je jeden model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2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sk-SK" sz="32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	Každá FC vrstva so 4.096 neurónmi 			má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32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sk-SK" sz="3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4096</m:t>
                        </m:r>
                      </m:sup>
                    </m:sSup>
                    <m:r>
                      <a:rPr lang="sk-SK" sz="32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~</m:t>
                    </m:r>
                    <m:sSup>
                      <m:sSupPr>
                        <m:ctrlPr>
                          <a:rPr lang="sk-SK" sz="32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sk-SK" sz="3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1233</m:t>
                        </m:r>
                      </m:sup>
                    </m:sSup>
                  </m:oMath>
                </a14:m>
                <a:r>
                  <a:rPr lang="sk-SK" sz="32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možných masiek! 			Vo vesmíre je iba </a:t>
                </a:r>
                <a14:m>
                  <m:oMath xmlns:m="http://schemas.openxmlformats.org/officeDocument/2006/math">
                    <m:r>
                      <a:rPr lang="sk-SK" sz="32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~</m:t>
                    </m:r>
                    <m:sSup>
                      <m:sSupPr>
                        <m:ctrlPr>
                          <a:rPr lang="sk-SK" sz="32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sk-SK" sz="3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sk-SK" sz="3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82</m:t>
                        </m:r>
                      </m:sup>
                    </m:sSup>
                  </m:oMath>
                </a14:m>
                <a:r>
                  <a:rPr lang="sk-SK" sz="32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atómov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2000" t="-1615" r="-7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2481"/>
            <a:ext cx="2544324" cy="298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2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Dropout</a:t>
            </a:r>
            <a:r>
              <a:rPr lang="sk-SK" sz="5400" dirty="0"/>
              <a:t>: v čase testovania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>
              <a:spcBef>
                <a:spcPts val="3600"/>
              </a:spcBef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robí náš 					      výstup náhodným!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„spriemerovať“ túto náhodnosť v čase testovania</a:t>
            </a:r>
          </a:p>
          <a:p>
            <a:pPr marL="0" indent="0">
              <a:spcBef>
                <a:spcPts val="24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Ale tento integrál vyzerá zložito ...</a:t>
            </a:r>
          </a:p>
          <a:p>
            <a:pPr>
              <a:spcBef>
                <a:spcPts val="1800"/>
              </a:spcBef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152" y="1196752"/>
            <a:ext cx="3894648" cy="151216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437112"/>
            <a:ext cx="7786359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4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Dropout</a:t>
            </a:r>
            <a:r>
              <a:rPr lang="sk-SK" sz="5400" dirty="0"/>
              <a:t>: v čase testovania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36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aproximovať ten integrál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Uvažujme jeden neurón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02" y="1844824"/>
            <a:ext cx="6582798" cy="91316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6" y="2757986"/>
            <a:ext cx="1875748" cy="229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Dropout</a:t>
            </a:r>
            <a:r>
              <a:rPr lang="sk-SK" sz="5400" dirty="0"/>
              <a:t>: v čase testovania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36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aproximovať ten integrál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Uvažujme jeden neurón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testovania máme: 					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02" y="1844824"/>
            <a:ext cx="6582798" cy="91316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6" y="2757986"/>
            <a:ext cx="1875748" cy="229830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906" y="3481714"/>
            <a:ext cx="2832089" cy="50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1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Dropout</a:t>
            </a:r>
            <a:r>
              <a:rPr lang="sk-SK" sz="5400" dirty="0"/>
              <a:t>: v čase testovania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36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aproximovať ten integrál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Uvažujme jeden neurón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testovania máme: 					Počas trénovania 						máme: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02" y="1844824"/>
            <a:ext cx="6582798" cy="91316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6" y="2757986"/>
            <a:ext cx="1875748" cy="229830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906" y="3481714"/>
            <a:ext cx="2832089" cy="50804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038" y="4361828"/>
            <a:ext cx="4588624" cy="199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Dropout</a:t>
            </a:r>
            <a:r>
              <a:rPr lang="sk-SK" sz="5400" dirty="0"/>
              <a:t>: v čase testovania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spcBef>
                <a:spcPts val="36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Chceme aproximovať ten integrál</a:t>
            </a: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Uvažujme jeden neurón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testovania máme: 					Počas trénovania 						máme: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Počas testovania, </a:t>
            </a:r>
            <a:r>
              <a:rPr lang="sk-SK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násobte </a:t>
            </a:r>
            <a:r>
              <a:rPr lang="sk-SK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      </a:t>
            </a: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pravdepodobnosťou </a:t>
            </a:r>
            <a:r>
              <a:rPr lang="sk-SK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dropoutu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02" y="1844824"/>
            <a:ext cx="6582798" cy="91316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6" y="2757986"/>
            <a:ext cx="1875748" cy="229830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906" y="3481714"/>
            <a:ext cx="2832089" cy="50804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038" y="4361828"/>
            <a:ext cx="4588624" cy="199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6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Dropout</a:t>
            </a:r>
            <a:r>
              <a:rPr lang="sk-SK" sz="5400" dirty="0"/>
              <a:t>: v čase testovania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36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6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6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9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testovania sú všetky neuróny vždy aktívne, preto musíme škálovať aktivácie, aby pre každý neurón platilo: 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sk-SK" sz="3500" u="sng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sk-SK" sz="35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ýstup pri testovaní = očakávaný výstup pri trénovaní</a:t>
            </a:r>
            <a:endParaRPr lang="sk-SK" sz="35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>
              <a:spcBef>
                <a:spcPts val="18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97684"/>
            <a:ext cx="9144000" cy="149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3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Dropout</a:t>
            </a:r>
            <a:r>
              <a:rPr lang="sk-SK" sz="5400" dirty="0" smtClean="0"/>
              <a:t>: sumár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3073"/>
            <a:ext cx="9144000" cy="5664927"/>
          </a:xfrm>
        </p:spPr>
        <p:txBody>
          <a:bodyPr>
            <a:normAutofit/>
          </a:bodyPr>
          <a:lstStyle/>
          <a:p>
            <a:pPr marL="365760" lvl="1" indent="0" algn="r">
              <a:spcBef>
                <a:spcPts val="0"/>
              </a:spcBef>
              <a:buNone/>
            </a:pPr>
            <a:endParaRPr lang="sk-SK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 algn="r">
              <a:spcBef>
                <a:spcPts val="0"/>
              </a:spcBef>
              <a:buNone/>
            </a:pPr>
            <a:endParaRPr lang="sk-SK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 algn="r">
              <a:spcBef>
                <a:spcPts val="0"/>
              </a:spcBef>
              <a:buNone/>
            </a:pPr>
            <a:endParaRPr lang="sk-SK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 algn="r">
              <a:spcBef>
                <a:spcPts val="1200"/>
              </a:spcBef>
              <a:buNone/>
            </a:pPr>
            <a:r>
              <a:rPr lang="sk-SK" sz="32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 </a:t>
            </a:r>
          </a:p>
          <a:p>
            <a:pPr marL="365760" lvl="1" indent="0" algn="r">
              <a:spcBef>
                <a:spcPts val="0"/>
              </a:spcBef>
              <a:buNone/>
            </a:pPr>
            <a:r>
              <a:rPr lang="sk-SK" sz="32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doprednom</a:t>
            </a:r>
            <a:endParaRPr lang="sk-SK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 algn="r">
              <a:spcBef>
                <a:spcPts val="0"/>
              </a:spcBef>
              <a:buNone/>
            </a:pPr>
            <a:r>
              <a:rPr lang="sk-SK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hode</a:t>
            </a:r>
          </a:p>
          <a:p>
            <a:pPr marL="365760" lvl="1" indent="0" algn="r">
              <a:spcBef>
                <a:spcPts val="0"/>
              </a:spcBef>
              <a:buNone/>
            </a:pPr>
            <a:endParaRPr lang="sk-SK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 algn="r">
              <a:spcBef>
                <a:spcPts val="0"/>
              </a:spcBef>
              <a:buNone/>
            </a:pPr>
            <a:endParaRPr lang="sk-SK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 algn="r">
              <a:spcBef>
                <a:spcPts val="0"/>
              </a:spcBef>
              <a:buNone/>
            </a:pP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Škálovanie </a:t>
            </a:r>
          </a:p>
          <a:p>
            <a:pPr marL="365760" lvl="1" indent="0" algn="r">
              <a:spcBef>
                <a:spcPts val="0"/>
              </a:spcBef>
              <a:buNone/>
            </a:pPr>
            <a:r>
              <a:rPr lang="sk-SK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k-SK" sz="32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 testovaní</a:t>
            </a:r>
            <a:endParaRPr lang="sk-SK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0" algn="r">
              <a:spcBef>
                <a:spcPts val="0"/>
              </a:spcBef>
              <a:buNone/>
            </a:pPr>
            <a:endParaRPr lang="sk-SK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1800"/>
              </a:spcBef>
              <a:buNone/>
            </a:pPr>
            <a:endParaRPr lang="sk-SK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" y="1193073"/>
            <a:ext cx="6942655" cy="516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Obvyklejší: „</a:t>
            </a:r>
            <a:r>
              <a:rPr lang="sk-SK" sz="5400" dirty="0" err="1" smtClean="0"/>
              <a:t>invertovaný</a:t>
            </a:r>
            <a:r>
              <a:rPr lang="sk-SK" sz="5400" dirty="0" smtClean="0"/>
              <a:t>“ </a:t>
            </a:r>
            <a:r>
              <a:rPr lang="sk-SK" sz="5400" dirty="0" err="1" smtClean="0"/>
              <a:t>dropout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endParaRPr lang="sk-SK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sk-SK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Čas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testovania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sk-SK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nezmenený!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96151"/>
            <a:ext cx="7236297" cy="4728450"/>
          </a:xfrm>
          <a:prstGeom prst="rect">
            <a:avLst/>
          </a:prstGeom>
        </p:spPr>
      </p:pic>
      <p:cxnSp>
        <p:nvCxnSpPr>
          <p:cNvPr id="10" name="Rovná spojnica 9"/>
          <p:cNvCxnSpPr/>
          <p:nvPr/>
        </p:nvCxnSpPr>
        <p:spPr>
          <a:xfrm flipV="1">
            <a:off x="3923928" y="4725144"/>
            <a:ext cx="3672408" cy="7200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67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spoločný vzor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				</a:t>
            </a:r>
            <a:r>
              <a:rPr lang="sk-SK" sz="3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Príklad: </a:t>
            </a:r>
            <a:r>
              <a:rPr lang="sk-SK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  <a:endParaRPr lang="sk-SK" sz="36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pridáva nejaký druh 			       náhodnosti				</a:t>
            </a:r>
            <a:r>
              <a:rPr lang="sk-SK" sz="3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Trénovanie:</a:t>
            </a:r>
            <a:endParaRPr lang="sk-SK" sz="3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Normalizuj pomocou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štatistík </a:t>
            </a:r>
            <a:r>
              <a:rPr lang="sk-SK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náhod-</a:t>
            </a:r>
            <a:endParaRPr lang="sk-SK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 				</a:t>
            </a:r>
            <a:r>
              <a:rPr lang="sk-SK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ných minibalíkov</a:t>
            </a:r>
          </a:p>
          <a:p>
            <a:pPr lvl="1">
              <a:spcBef>
                <a:spcPts val="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priemeruje náhodnosť </a:t>
            </a:r>
          </a:p>
          <a:p>
            <a:pPr marL="393192" lvl="1" indent="0">
              <a:spcBef>
                <a:spcPts val="0"/>
              </a:spcBef>
              <a:buNone/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(niekedy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aproximuje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)		</a:t>
            </a:r>
            <a:r>
              <a:rPr lang="sk-SK" sz="3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Použi</a:t>
            </a:r>
          </a:p>
          <a:p>
            <a:pPr marL="393192" lvl="1" indent="0">
              <a:spcBef>
                <a:spcPts val="0"/>
              </a:spcBef>
              <a:buNone/>
            </a:pPr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sk-SK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fixné štatistiky na 						normalizáciu</a:t>
            </a:r>
            <a:endParaRPr lang="sk-SK" sz="34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996953"/>
            <a:ext cx="2592288" cy="59970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" y="5591062"/>
            <a:ext cx="5287920" cy="73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7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spoločný vzor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				Príklad: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pridáva nejaký druh 			       náhodnosti				</a:t>
            </a:r>
            <a:r>
              <a:rPr lang="sk-SK" sz="3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Normalizuj pomocou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štatistík 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z náhod-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 				</a:t>
            </a:r>
            <a:r>
              <a:rPr lang="sk-SK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ných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minidávok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priemeruje náhodnosť </a:t>
            </a:r>
          </a:p>
          <a:p>
            <a:pPr marL="393192" lvl="1" indent="0">
              <a:spcBef>
                <a:spcPts val="0"/>
              </a:spcBef>
              <a:buNone/>
            </a:pPr>
            <a:r>
              <a:rPr lang="sk-SK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(niekedy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aproximuje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)		</a:t>
            </a:r>
            <a:r>
              <a:rPr lang="sk-SK" sz="3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</a:t>
            </a:r>
          </a:p>
          <a:p>
            <a:pPr marL="393192" lvl="1" indent="0">
              <a:spcBef>
                <a:spcPts val="0"/>
              </a:spcBef>
              <a:buNone/>
            </a:pPr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fixné štatistiky na 						normalizáciu</a:t>
            </a:r>
            <a:endParaRPr lang="sk-SK" sz="3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996953"/>
            <a:ext cx="2592288" cy="59970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" y="5591062"/>
            <a:ext cx="5287920" cy="73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2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Augmentácia</a:t>
            </a:r>
            <a:r>
              <a:rPr lang="sk-SK" sz="5400" dirty="0" smtClean="0"/>
              <a:t>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73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6907"/>
            <a:ext cx="9144000" cy="2767760"/>
          </a:xfrm>
        </p:spPr>
      </p:pic>
    </p:spTree>
    <p:extLst>
      <p:ext uri="{BB962C8B-B14F-4D97-AF65-F5344CB8AC3E}">
        <p14:creationId xmlns:p14="http://schemas.microsoft.com/office/powerpoint/2010/main" val="4323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Augmentácia</a:t>
            </a:r>
            <a:r>
              <a:rPr lang="sk-SK" sz="5400" dirty="0" smtClean="0"/>
              <a:t>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74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6907"/>
            <a:ext cx="9144000" cy="2767760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2816"/>
            <a:ext cx="9144000" cy="31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Augmentácia</a:t>
            </a:r>
            <a:r>
              <a:rPr lang="sk-SK" sz="5400" dirty="0" smtClean="0"/>
              <a:t>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Horizontálne otočenia</a:t>
            </a:r>
          </a:p>
          <a:p>
            <a:endParaRPr lang="sk-SK" sz="3200" dirty="0"/>
          </a:p>
          <a:p>
            <a:endParaRPr lang="sk-SK" sz="3200" dirty="0" smtClean="0"/>
          </a:p>
          <a:p>
            <a:endParaRPr lang="sk-SK" sz="3200" dirty="0"/>
          </a:p>
          <a:p>
            <a:pPr marL="0" indent="0">
              <a:buNone/>
            </a:pPr>
            <a:r>
              <a:rPr lang="sk-SK" dirty="0" smtClean="0"/>
              <a:t>						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k-SK" sz="3200" dirty="0"/>
              <a:t>	</a:t>
            </a:r>
            <a:r>
              <a:rPr lang="sk-SK" sz="3200" dirty="0" smtClean="0"/>
              <a:t>			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4" y="1772816"/>
            <a:ext cx="8330189" cy="458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Augmentácia</a:t>
            </a:r>
            <a:r>
              <a:rPr lang="sk-SK" sz="5400" dirty="0" smtClean="0"/>
              <a:t>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Náhodné výseky a škály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ResNet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192" lvl="1" indent="0"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. Vyber náhodné </a:t>
            </a:r>
            <a:r>
              <a:rPr lang="sk-SK" sz="2800" i="1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v rozsahu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256,480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192" lvl="1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2.  Zmeň veľkosť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obrazu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kratšia strana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sk-SK" sz="2800" i="1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</a:p>
          <a:p>
            <a:pPr marL="393192" lvl="1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3.  Preškáluj náhodne </a:t>
            </a:r>
            <a:r>
              <a:rPr lang="sk-SK" sz="2800">
                <a:latin typeface="Calibri" panose="020F0502020204030204" pitchFamily="34" charset="0"/>
                <a:cs typeface="Calibri" panose="020F0502020204030204" pitchFamily="34" charset="0"/>
              </a:rPr>
              <a:t>časť </a:t>
            </a:r>
            <a:r>
              <a:rPr lang="sk-SK" sz="2800" smtClean="0">
                <a:latin typeface="Calibri" panose="020F0502020204030204" pitchFamily="34" charset="0"/>
                <a:cs typeface="Calibri" panose="020F0502020204030204" pitchFamily="34" charset="0"/>
              </a:rPr>
              <a:t>obrazu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224 x 224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22" y="1196752"/>
            <a:ext cx="210207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Augmentácia</a:t>
            </a:r>
            <a:r>
              <a:rPr lang="sk-SK" sz="5400" dirty="0" smtClean="0"/>
              <a:t> dát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Náhodné výseky a škály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ResNet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192" lvl="1" indent="0"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. Vyber náhodné </a:t>
            </a:r>
            <a:r>
              <a:rPr lang="sk-SK" sz="2800" i="1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v rozsahu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256,480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192" lvl="1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2.  Zmeň veľkosť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obrazu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kratšia strana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sk-SK" sz="2800" i="1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</a:p>
          <a:p>
            <a:pPr marL="393192" lvl="1" indent="0">
              <a:spcBef>
                <a:spcPts val="0"/>
              </a:spcBef>
              <a:buNone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3.  Preškáluj náhodne časť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obrazu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224 x 224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ResNet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endParaRPr lang="sk-SK" sz="3200" dirty="0" smtClean="0"/>
          </a:p>
          <a:p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Spriemeruje fixnú množinu výsekov</a:t>
            </a:r>
          </a:p>
          <a:p>
            <a:pPr marL="393192" lvl="1" indent="0"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Zmeň veľkosť obrazu na 5 škál: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224, 256, 384, 460, 640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192" lvl="1" indent="0"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Pre každú veľkosť použi 10 224 x 224 výsekov: 4 rohy + stred + otočenia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53" y="1196752"/>
            <a:ext cx="2104647" cy="317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5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err="1"/>
              <a:t>Augmentácia</a:t>
            </a:r>
            <a:r>
              <a:rPr lang="sk-SK" sz="4800" dirty="0"/>
              <a:t> dát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572000" cy="5086165"/>
          </a:xfrm>
        </p:spPr>
        <p:txBody>
          <a:bodyPr>
            <a:normAutofit/>
          </a:bodyPr>
          <a:lstStyle/>
          <a:p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Vibrácia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farieb</a:t>
            </a:r>
          </a:p>
          <a:p>
            <a:pPr>
              <a:spcBef>
                <a:spcPts val="6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Jednoducho: použite náhodný kontrast a jas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i="1" dirty="0" smtClean="0">
              <a:latin typeface="Cambria Math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78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860032" y="1268760"/>
            <a:ext cx="4283968" cy="545271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sk-SK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9024"/>
            <a:ext cx="4860032" cy="279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0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/>
            <a:r>
              <a:rPr lang="sk-SK" sz="4800" dirty="0" err="1"/>
              <a:t>Augmentácia</a:t>
            </a:r>
            <a:r>
              <a:rPr lang="sk-SK" sz="4800" dirty="0"/>
              <a:t> dát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572000" cy="5086165"/>
          </a:xfrm>
        </p:spPr>
        <p:txBody>
          <a:bodyPr>
            <a:normAutofit/>
          </a:bodyPr>
          <a:lstStyle/>
          <a:p>
            <a:r>
              <a:rPr lang="sk-SK" sz="3200" b="1" dirty="0">
                <a:latin typeface="Calibri" panose="020F0502020204030204" pitchFamily="34" charset="0"/>
                <a:cs typeface="Calibri" panose="020F0502020204030204" pitchFamily="34" charset="0"/>
              </a:rPr>
              <a:t>Vibrácia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farieb</a:t>
            </a:r>
          </a:p>
          <a:p>
            <a:pPr>
              <a:spcBef>
                <a:spcPts val="6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Jednoducho: použite náhodný kontrast a jas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i="1" dirty="0" smtClean="0">
              <a:latin typeface="Cambria Math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dirty="0">
              <a:latin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79</a:t>
            </a:fld>
            <a:endParaRPr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half" idx="2"/>
          </p:nvPr>
        </p:nvSpPr>
        <p:spPr>
          <a:xfrm>
            <a:off x="4860032" y="1268760"/>
            <a:ext cx="4283968" cy="545271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Trochu zložitejšie: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Požite PCA na všetky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R,G,B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v trénovacej množine</a:t>
            </a:r>
            <a:endParaRPr lang="sk-SK" sz="3600" dirty="0">
              <a:latin typeface="Cambria Math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Navzorkujte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„posun farby“ pozdĺž smerov hlavných komponentov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Pridajte posun ku všetkým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pixlom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trénova-cieho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obrazu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9024"/>
            <a:ext cx="4860032" cy="279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7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/>
              <a:t>Augmentácia</a:t>
            </a:r>
            <a:r>
              <a:rPr lang="sk-SK" sz="5400" dirty="0"/>
              <a:t> dát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Buďte kreatívni  pri Vašom probléme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Náhodná kombinácia:</a:t>
            </a:r>
          </a:p>
          <a:p>
            <a:pPr lvl="1">
              <a:spcBef>
                <a:spcPts val="1200"/>
              </a:spcBef>
            </a:pP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Translácie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12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Rotácie</a:t>
            </a:r>
          </a:p>
          <a:p>
            <a:pPr lvl="1">
              <a:spcBef>
                <a:spcPts val="12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Strečingu</a:t>
            </a:r>
          </a:p>
          <a:p>
            <a:pPr lvl="1">
              <a:spcBef>
                <a:spcPts val="12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Šmýkania</a:t>
            </a:r>
          </a:p>
          <a:p>
            <a:pPr lvl="1">
              <a:spcBef>
                <a:spcPts val="1200"/>
              </a:spcBef>
            </a:pP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Distorcia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šošoviek, ... (môžete sa vyblázniť)</a:t>
            </a:r>
          </a:p>
        </p:txBody>
      </p:sp>
    </p:spTree>
    <p:extLst>
      <p:ext uri="{BB962C8B-B14F-4D97-AF65-F5344CB8AC3E}">
        <p14:creationId xmlns:p14="http://schemas.microsoft.com/office/powerpoint/2010/main" val="23269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Automatická </a:t>
            </a:r>
            <a:r>
              <a:rPr lang="sk-SK" sz="5400" dirty="0" err="1" smtClean="0"/>
              <a:t>augmentácia</a:t>
            </a:r>
            <a:r>
              <a:rPr lang="sk-SK" sz="5400" dirty="0" smtClean="0"/>
              <a:t> </a:t>
            </a:r>
            <a:r>
              <a:rPr lang="sk-SK" sz="5400" dirty="0"/>
              <a:t>dát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Článok z roku 2019</a:t>
            </a:r>
            <a:endParaRPr lang="sk-SK" sz="3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9399"/>
            <a:ext cx="9144000" cy="429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spoločný vzor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Pridaj náhodný šum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Zníž šum na minimum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</a:t>
            </a:r>
          </a:p>
        </p:txBody>
      </p:sp>
    </p:spTree>
    <p:extLst>
      <p:ext uri="{BB962C8B-B14F-4D97-AF65-F5344CB8AC3E}">
        <p14:creationId xmlns:p14="http://schemas.microsoft.com/office/powerpoint/2010/main" val="106239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DropConnect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Zruš spojenia medzi neurónmi (</a:t>
            </a:r>
            <a:r>
              <a:rPr lang="sk-SK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 = 0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 všetky spojenia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DropConnect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239200"/>
            <a:ext cx="6444208" cy="311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2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čiastkový </a:t>
            </a:r>
            <a:r>
              <a:rPr lang="sk-SK" sz="5400" dirty="0" err="1" smtClean="0"/>
              <a:t>pooling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 náhodné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poolovacie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oblasti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Priemeruj predikcie z viacerých oblastí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DropConnect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Čiastkový max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pooling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33009"/>
            <a:ext cx="5625636" cy="170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9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</a:t>
            </a:r>
            <a:r>
              <a:rPr lang="sk-SK" sz="5400" dirty="0" err="1" smtClean="0"/>
              <a:t>stochastická</a:t>
            </a:r>
            <a:r>
              <a:rPr lang="sk-SK" sz="5400" dirty="0" smtClean="0"/>
              <a:t> hĺbka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Preskoč niektoré vrstvy v sieti</a:t>
            </a:r>
            <a:endParaRPr lang="sk-SK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 všetky vrstvy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DropConnect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Čiastkový max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pooling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Stochastická hĺbka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841105"/>
            <a:ext cx="2555776" cy="501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výsek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 náhodne oblasti na nulu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 celý obraz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DropConnect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Čiastkový max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pooling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Stochastická hĺbka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Výsek (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Cutout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	    </a:t>
            </a:r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Funguje veľmi dobre pre malé databázy ako			    CIFAR10, menej pre veľké ako </a:t>
            </a:r>
            <a:r>
              <a:rPr lang="sk-SK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ImageNet</a:t>
            </a: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276872"/>
            <a:ext cx="363711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0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Regularizácia: zmiešanie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 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náhodnom zmiešaní obrazov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 pôvodné obrazy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DropConnect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Čiastkový max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pooling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Stochastická hĺbka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Výsek (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Cutout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Zmiešanie (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Mixup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01" y="3284985"/>
            <a:ext cx="6292799" cy="307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9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Regularizácia v praxi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Trénovanie: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Pridaj náhodný šum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Testovanie: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Zníž šum na minimum</a:t>
            </a:r>
          </a:p>
          <a:p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Príklady: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r>
              <a:rPr lang="sk-SK" sz="28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- Zvažujte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pre veľké </a:t>
            </a:r>
            <a:endParaRPr lang="sk-SK" sz="2800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BN				  plne prepojené vrstvy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dát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DropConnect</a:t>
            </a:r>
            <a:r>
              <a:rPr lang="sk-SK" sz="28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	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Normalizácia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dávky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augmentácia</a:t>
            </a:r>
            <a:endParaRPr lang="sk-SK" sz="2800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Čiastkový max </a:t>
            </a:r>
            <a:r>
              <a:rPr lang="sk-SK" sz="28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pooling</a:t>
            </a:r>
            <a:r>
              <a:rPr lang="sk-SK" sz="28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dát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 skoro vždy dobrý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nápad</a:t>
            </a:r>
            <a:endParaRPr lang="sk-SK" sz="2800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Stochastická hĺbka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Výsek (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Cutout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		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- Vyskúšajte Výsek a Zmiešanie 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Zmiešanie (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Mixup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	   obrazov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najmä pre malé </a:t>
            </a:r>
            <a:r>
              <a:rPr 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datasety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1: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počiatočnú stratu</a:t>
            </a: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Vypni znižovanie váh, over počiatočnú stratu </a:t>
            </a:r>
            <a:r>
              <a:rPr lang="sk-SK" sz="3600" smtClean="0">
                <a:latin typeface="Calibri" panose="020F0502020204030204" pitchFamily="34" charset="0"/>
                <a:cs typeface="Calibri" panose="020F0502020204030204" pitchFamily="34" charset="0"/>
              </a:rPr>
              <a:t>pri </a:t>
            </a:r>
            <a:r>
              <a:rPr lang="sk-SK" sz="3600" smtClean="0">
                <a:latin typeface="Calibri" panose="020F0502020204030204" pitchFamily="34" charset="0"/>
                <a:cs typeface="Calibri" panose="020F0502020204030204" pitchFamily="34" charset="0"/>
              </a:rPr>
              <a:t>inicializácii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87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1: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počiatočnú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2: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Preuč sieť na malej vzorke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Snaž sa dosiahnuť 100%-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nú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úspešnosť na malej vzorke trénovacích dát (cca 5-10 </a:t>
            </a:r>
            <a:r>
              <a:rPr lang="sk-SK" sz="3400" smtClean="0">
                <a:latin typeface="Calibri" panose="020F0502020204030204" pitchFamily="34" charset="0"/>
                <a:cs typeface="Calibri" panose="020F0502020204030204" pitchFamily="34" charset="0"/>
              </a:rPr>
              <a:t>minidávok)</a:t>
            </a:r>
            <a:r>
              <a:rPr lang="en-US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 hraj sa s architektúrou, krokom učenia, inicializáciou váh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Strata nejde dole?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je primalý, zlá inicializácia</a:t>
            </a:r>
          </a:p>
          <a:p>
            <a:pPr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Strata explodovala do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Inf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je priveľký, zlá inicializácia</a:t>
            </a: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1: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počiatočnú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2: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Preuč sieť na malej vzorke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3: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Nájdi krok učenia, ktorý znižuje stratu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 architektúru z predošlého kroku, na </a:t>
            </a:r>
            <a:r>
              <a:rPr lang="sk-SK" sz="3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všet</a:t>
            </a: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-kých trénovacích dátach, zapni malé znižovanie váh, nájdi krok učenia, ktorý výrazne zníži stratu za cca 100 iterácií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Skús dobré kroky učenia: 1e-1, 1e-2, 1e-3, 1e-4</a:t>
            </a: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03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1: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počiatočnú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2: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Preuč sieť na malej vzorke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3: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Nájdi krok učenia, ktorý znižuje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4: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Zväčši mriežku, trénuj cca 1-5 epoch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Vyber niekoľko hodnôt kroku učenia a znižovania váh, ktoré fungovali v kroku 3, trénuj niekoľko modelov pre cca 1-5 epoch</a:t>
            </a:r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Skús dobré hodnoty na znižovanie váh: 1e-4, 1e-5, 0</a:t>
            </a:r>
          </a:p>
        </p:txBody>
      </p:sp>
    </p:spTree>
    <p:extLst>
      <p:ext uri="{BB962C8B-B14F-4D97-AF65-F5344CB8AC3E}">
        <p14:creationId xmlns:p14="http://schemas.microsoft.com/office/powerpoint/2010/main" val="31936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1: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počiatočnú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2: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Preuč sieť na malej vzorke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3: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Nájdi krok učenia, ktorý znižuje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4: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Zväčši mriežku, trénuj cca 1-5 epoch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5: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Zjemni mriežku, trénuj dlhšie</a:t>
            </a:r>
          </a:p>
          <a:p>
            <a:pPr>
              <a:spcBef>
                <a:spcPts val="1800"/>
              </a:spcBef>
            </a:pPr>
            <a:r>
              <a:rPr lang="sk-SK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Zober najlepšie modely z kroku 4, trénuj ich dlhšie (cca 10-20 epoch) bez znižovania kroku učenia</a:t>
            </a:r>
          </a:p>
        </p:txBody>
      </p:sp>
    </p:spTree>
    <p:extLst>
      <p:ext uri="{BB962C8B-B14F-4D97-AF65-F5344CB8AC3E}">
        <p14:creationId xmlns:p14="http://schemas.microsoft.com/office/powerpoint/2010/main" val="9648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1: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počiatočnú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2: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Preuč sieť na malej vzorke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3: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Nájdi krok učenia, ktorý znižuje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4: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Zväčši mriežku, trénuj cca 1-5 epoch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5: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Zjemni mriežku, trénuj dlhšie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6: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Pozri sa na krivky straty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28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Krivky straty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Straty môžu byť zašumené, preto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použite bodový diagram, a tiež </a:t>
            </a: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zobra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zujte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priebežný priemer, aby ste trendy 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videli lepšie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52127"/>
            <a:ext cx="9144001" cy="371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6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Krivky presnosti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87" y="1228042"/>
            <a:ext cx="8194826" cy="504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8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Krivky presnosti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74" y="1225375"/>
            <a:ext cx="8194826" cy="504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9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Krivky presnosti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73" y="1235535"/>
            <a:ext cx="8194827" cy="50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1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1: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počiatočnú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2: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Preuč sieť na malej vzorke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3: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Nájdi krok učenia, ktorý znižuje stratu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4</a:t>
            </a:r>
            <a:r>
              <a:rPr lang="sk-SK" sz="3600" b="1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sk-SK" sz="3600" smtClean="0">
                <a:latin typeface="Calibri" panose="020F0502020204030204" pitchFamily="34" charset="0"/>
                <a:cs typeface="Calibri" panose="020F0502020204030204" pitchFamily="34" charset="0"/>
              </a:rPr>
              <a:t>Zväčši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mriežku, trénuj cca 1-5 epoch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5: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Zjemni mriežku, trénuj dlhšie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6: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Pozri sa na krivky straty</a:t>
            </a:r>
            <a:endParaRPr lang="sk-SK" sz="3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7: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Choď na krok 5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7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Výber hyperparametrov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100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Hyperparametre, s ktorými sa dá hrať: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Architektúra siete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Krok učenia, schémy jeho znižovania, spôsob aktualizácie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Regularizácia (Sila L2/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Dropout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15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Náhodné </a:t>
            </a:r>
            <a:r>
              <a:rPr lang="sk-SK" sz="5400" dirty="0" err="1" smtClean="0"/>
              <a:t>vs</a:t>
            </a:r>
            <a:r>
              <a:rPr lang="sk-SK" sz="5400" dirty="0" smtClean="0"/>
              <a:t>. mriežkové hľadanie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101</a:t>
            </a:fld>
            <a:endParaRPr lang="en-US"/>
          </a:p>
        </p:txBody>
      </p:sp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0" y="1298977"/>
            <a:ext cx="9129380" cy="5064570"/>
          </a:xfrm>
        </p:spPr>
      </p:pic>
    </p:spTree>
    <p:extLst>
      <p:ext uri="{BB962C8B-B14F-4D97-AF65-F5344CB8AC3E}">
        <p14:creationId xmlns:p14="http://schemas.microsoft.com/office/powerpoint/2010/main" val="43113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Zhrnutie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Neurónové siete pre počítačové videnie 2020-21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sk-SK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Zlepšite svoju trénovaciu chybu:</a:t>
            </a:r>
          </a:p>
          <a:p>
            <a:pPr lvl="1"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Optimalizačné postupy</a:t>
            </a:r>
          </a:p>
          <a:p>
            <a:pPr lvl="1"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Schémy na znižovanie kroku učenia</a:t>
            </a:r>
          </a:p>
          <a:p>
            <a:pPr>
              <a:spcBef>
                <a:spcPts val="800"/>
              </a:spcBef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</a:pPr>
            <a:r>
              <a:rPr lang="sk-SK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Zlepšite svoju testovaciu chybu:</a:t>
            </a:r>
          </a:p>
          <a:p>
            <a:pPr lvl="1"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Regularizácia</a:t>
            </a:r>
          </a:p>
          <a:p>
            <a:pPr lvl="1">
              <a:spcBef>
                <a:spcPts val="8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Výber hyperparametrov</a:t>
            </a:r>
          </a:p>
        </p:txBody>
      </p:sp>
    </p:spTree>
    <p:extLst>
      <p:ext uri="{BB962C8B-B14F-4D97-AF65-F5344CB8AC3E}">
        <p14:creationId xmlns:p14="http://schemas.microsoft.com/office/powerpoint/2010/main" val="361067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6471</TotalTime>
  <Words>3108</Words>
  <Application>Microsoft Office PowerPoint</Application>
  <PresentationFormat>Prezentácia na obrazovke (4:3)</PresentationFormat>
  <Paragraphs>1016</Paragraphs>
  <Slides>102</Slides>
  <Notes>87</Notes>
  <HiddenSlides>0</HiddenSlides>
  <MMClips>5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102</vt:i4>
      </vt:variant>
    </vt:vector>
  </HeadingPairs>
  <TitlesOfParts>
    <vt:vector size="108" baseType="lpstr">
      <vt:lpstr>Calibri</vt:lpstr>
      <vt:lpstr>Cambria Math</vt:lpstr>
      <vt:lpstr>Constantia</vt:lpstr>
      <vt:lpstr>Wingdings</vt:lpstr>
      <vt:lpstr>Wingdings 2</vt:lpstr>
      <vt:lpstr>Flow</vt:lpstr>
      <vt:lpstr>Neurónové siete  pre počítačové videnie šk.r. 2020-21</vt:lpstr>
      <vt:lpstr>Opakovanie </vt:lpstr>
      <vt:lpstr>Opakovanie 2</vt:lpstr>
      <vt:lpstr>Opakovanie 3</vt:lpstr>
      <vt:lpstr>Opakovanie 4</vt:lpstr>
      <vt:lpstr>Opakovanie 5 (BN)</vt:lpstr>
      <vt:lpstr>Štruktúra dnešnej prednášky </vt:lpstr>
      <vt:lpstr>Optimalizácia</vt:lpstr>
      <vt:lpstr>Optimalizácia: problémy s SGD</vt:lpstr>
      <vt:lpstr>Optimalizácia: problémy s SGD</vt:lpstr>
      <vt:lpstr>Optimalizácia: problémy s SGD</vt:lpstr>
      <vt:lpstr>Optimalizácia: problémy s SGD</vt:lpstr>
      <vt:lpstr>Optimalizácia: problémy s SGD</vt:lpstr>
      <vt:lpstr>Optimalizácia: problémy s SGD</vt:lpstr>
      <vt:lpstr>Optimalizácia: problémy s SGD</vt:lpstr>
      <vt:lpstr>SGD + Momentum</vt:lpstr>
      <vt:lpstr>SGD + Momentum</vt:lpstr>
      <vt:lpstr>SGD + Momentum</vt:lpstr>
      <vt:lpstr>SGD + Momentum</vt:lpstr>
      <vt:lpstr>Nesterovovo momentum</vt:lpstr>
      <vt:lpstr>Nesterovovo momentum</vt:lpstr>
      <vt:lpstr>Nesterovovo momentum</vt:lpstr>
      <vt:lpstr>Nesterovovo momentum</vt:lpstr>
      <vt:lpstr>Nesterovovo momentum</vt:lpstr>
      <vt:lpstr>Nesterovovo momentum</vt:lpstr>
      <vt:lpstr>Nesterovovo momentum</vt:lpstr>
      <vt:lpstr>AdaGrad</vt:lpstr>
      <vt:lpstr>AdaGrad</vt:lpstr>
      <vt:lpstr>AdaGrad</vt:lpstr>
      <vt:lpstr>AdaGrad</vt:lpstr>
      <vt:lpstr>AdaGrad</vt:lpstr>
      <vt:lpstr>RMSProp: „presakujúci“ AdaGrad</vt:lpstr>
      <vt:lpstr>RMSProp</vt:lpstr>
      <vt:lpstr>Adam (takmer)</vt:lpstr>
      <vt:lpstr>Adam (takmer)</vt:lpstr>
      <vt:lpstr>Adam (plná forma)</vt:lpstr>
      <vt:lpstr>Adam (plná forma)</vt:lpstr>
      <vt:lpstr>Adam</vt:lpstr>
      <vt:lpstr>Krok učenia</vt:lpstr>
      <vt:lpstr>Krok učenia</vt:lpstr>
      <vt:lpstr>Znižovanie kroku učenia</vt:lpstr>
      <vt:lpstr>Znižovanie kroku učenia</vt:lpstr>
      <vt:lpstr>Znižovanie kroku učenia</vt:lpstr>
      <vt:lpstr>Znižovanie kroku učenia</vt:lpstr>
      <vt:lpstr>Znižovanie kroku učenia</vt:lpstr>
      <vt:lpstr>Znižovanie kroku učenia</vt:lpstr>
      <vt:lpstr>Optimalizácia prvého rádu</vt:lpstr>
      <vt:lpstr>Optimalizácia druhého rádu</vt:lpstr>
      <vt:lpstr>Optimalizácia druhého rádu</vt:lpstr>
      <vt:lpstr>Optimalizácia druhého rádu</vt:lpstr>
      <vt:lpstr>Optimalizácia druhého rádu</vt:lpstr>
      <vt:lpstr>L-BFGS</vt:lpstr>
      <vt:lpstr>Praktické rady</vt:lpstr>
      <vt:lpstr>Čo po trénovacej chybe?</vt:lpstr>
      <vt:lpstr>Treba vždy včas ukončiť</vt:lpstr>
      <vt:lpstr>Skupiny modelov</vt:lpstr>
      <vt:lpstr>Ako zlepšiť výkon jedného modelu? </vt:lpstr>
      <vt:lpstr>Regularizácia: pridať term k strate</vt:lpstr>
      <vt:lpstr>Regularizácia: dropout</vt:lpstr>
      <vt:lpstr>Regularizácia: dropout</vt:lpstr>
      <vt:lpstr>Regularizácia: dropout</vt:lpstr>
      <vt:lpstr>Regularizácia: dropout</vt:lpstr>
      <vt:lpstr>Dropout: v čase testovania</vt:lpstr>
      <vt:lpstr>Dropout: v čase testovania</vt:lpstr>
      <vt:lpstr>Dropout: v čase testovania</vt:lpstr>
      <vt:lpstr>Dropout: v čase testovania</vt:lpstr>
      <vt:lpstr>Dropout: v čase testovania</vt:lpstr>
      <vt:lpstr>Dropout: v čase testovania</vt:lpstr>
      <vt:lpstr>Dropout: sumár</vt:lpstr>
      <vt:lpstr>Obvyklejší: „invertovaný“ dropout</vt:lpstr>
      <vt:lpstr>Regularizácia: spoločný vzor</vt:lpstr>
      <vt:lpstr>Regularizácia: spoločný vzor</vt:lpstr>
      <vt:lpstr>Regularizácia: Augmentácia dát</vt:lpstr>
      <vt:lpstr>Regularizácia: Augmentácia dát</vt:lpstr>
      <vt:lpstr>Augmentácia dát</vt:lpstr>
      <vt:lpstr>Augmentácia dát</vt:lpstr>
      <vt:lpstr>Augmentácia dát</vt:lpstr>
      <vt:lpstr>Augmentácia dát</vt:lpstr>
      <vt:lpstr>Augmentácia dát</vt:lpstr>
      <vt:lpstr>Augmentácia dát</vt:lpstr>
      <vt:lpstr>Automatická augmentácia dát</vt:lpstr>
      <vt:lpstr>Regularizácia: spoločný vzor</vt:lpstr>
      <vt:lpstr>Regularizácia: DropConnect</vt:lpstr>
      <vt:lpstr>Regularizácia: čiastkový pooling</vt:lpstr>
      <vt:lpstr>Regularizácia: stochastická hĺbka</vt:lpstr>
      <vt:lpstr>Regularizácia: výsek</vt:lpstr>
      <vt:lpstr>Regularizácia: zmiešanie</vt:lpstr>
      <vt:lpstr>Regularizácia v praxi</vt:lpstr>
      <vt:lpstr>Výber hyperparametrov</vt:lpstr>
      <vt:lpstr>Výber hyperparametrov</vt:lpstr>
      <vt:lpstr>Výber hyperparametrov</vt:lpstr>
      <vt:lpstr>Výber hyperparametrov</vt:lpstr>
      <vt:lpstr>Výber hyperparametrov</vt:lpstr>
      <vt:lpstr>Výber hyperparametrov</vt:lpstr>
      <vt:lpstr>Krivky straty</vt:lpstr>
      <vt:lpstr>Krivky presnosti</vt:lpstr>
      <vt:lpstr>Krivky presnosti</vt:lpstr>
      <vt:lpstr>Krivky presnosti</vt:lpstr>
      <vt:lpstr>Výber hyperparametrov</vt:lpstr>
      <vt:lpstr>Výber hyperparametrov</vt:lpstr>
      <vt:lpstr>Náhodné vs. mriežkové hľadanie</vt:lpstr>
      <vt:lpstr>Zhrnutie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510</cp:revision>
  <dcterms:created xsi:type="dcterms:W3CDTF">2015-07-27T05:27:08Z</dcterms:created>
  <dcterms:modified xsi:type="dcterms:W3CDTF">2020-11-02T11:11:53Z</dcterms:modified>
</cp:coreProperties>
</file>