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86"/>
  </p:notes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8" r:id="rId18"/>
    <p:sldId id="337" r:id="rId19"/>
    <p:sldId id="364" r:id="rId20"/>
    <p:sldId id="365" r:id="rId21"/>
    <p:sldId id="366" r:id="rId22"/>
    <p:sldId id="367" r:id="rId23"/>
    <p:sldId id="340" r:id="rId24"/>
    <p:sldId id="341" r:id="rId25"/>
    <p:sldId id="342" r:id="rId26"/>
    <p:sldId id="343" r:id="rId27"/>
    <p:sldId id="344" r:id="rId28"/>
    <p:sldId id="345" r:id="rId29"/>
    <p:sldId id="346" r:id="rId30"/>
    <p:sldId id="347" r:id="rId31"/>
    <p:sldId id="348" r:id="rId32"/>
    <p:sldId id="349" r:id="rId33"/>
    <p:sldId id="350" r:id="rId34"/>
    <p:sldId id="351" r:id="rId35"/>
    <p:sldId id="352" r:id="rId36"/>
    <p:sldId id="353" r:id="rId37"/>
    <p:sldId id="354" r:id="rId38"/>
    <p:sldId id="355" r:id="rId39"/>
    <p:sldId id="356" r:id="rId40"/>
    <p:sldId id="357" r:id="rId41"/>
    <p:sldId id="358" r:id="rId42"/>
    <p:sldId id="359" r:id="rId43"/>
    <p:sldId id="360" r:id="rId44"/>
    <p:sldId id="361" r:id="rId45"/>
    <p:sldId id="362" r:id="rId46"/>
    <p:sldId id="363" r:id="rId47"/>
    <p:sldId id="368" r:id="rId48"/>
    <p:sldId id="369" r:id="rId49"/>
    <p:sldId id="370" r:id="rId50"/>
    <p:sldId id="371" r:id="rId51"/>
    <p:sldId id="372" r:id="rId52"/>
    <p:sldId id="373" r:id="rId53"/>
    <p:sldId id="374" r:id="rId54"/>
    <p:sldId id="375" r:id="rId55"/>
    <p:sldId id="376" r:id="rId56"/>
    <p:sldId id="377" r:id="rId57"/>
    <p:sldId id="378" r:id="rId58"/>
    <p:sldId id="379" r:id="rId59"/>
    <p:sldId id="380" r:id="rId60"/>
    <p:sldId id="381" r:id="rId61"/>
    <p:sldId id="382" r:id="rId62"/>
    <p:sldId id="383" r:id="rId63"/>
    <p:sldId id="384" r:id="rId64"/>
    <p:sldId id="385" r:id="rId65"/>
    <p:sldId id="386" r:id="rId66"/>
    <p:sldId id="387" r:id="rId67"/>
    <p:sldId id="388" r:id="rId68"/>
    <p:sldId id="389" r:id="rId69"/>
    <p:sldId id="390" r:id="rId70"/>
    <p:sldId id="391" r:id="rId71"/>
    <p:sldId id="392" r:id="rId72"/>
    <p:sldId id="318" r:id="rId73"/>
    <p:sldId id="298" r:id="rId74"/>
    <p:sldId id="393" r:id="rId75"/>
    <p:sldId id="394" r:id="rId76"/>
    <p:sldId id="395" r:id="rId77"/>
    <p:sldId id="396" r:id="rId78"/>
    <p:sldId id="397" r:id="rId79"/>
    <p:sldId id="398" r:id="rId80"/>
    <p:sldId id="399" r:id="rId81"/>
    <p:sldId id="400" r:id="rId82"/>
    <p:sldId id="401" r:id="rId83"/>
    <p:sldId id="299" r:id="rId84"/>
    <p:sldId id="300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96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34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2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79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My vidíme mačku ale počítač vidí jednotlivé </a:t>
            </a:r>
            <a:r>
              <a:rPr lang="sk-SK" dirty="0" err="1" smtClean="0"/>
              <a:t>pixle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54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03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97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3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06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77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07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Ten rámec je dostatočne široký.</a:t>
            </a:r>
            <a:r>
              <a:rPr lang="sk-SK" baseline="0" dirty="0" smtClean="0"/>
              <a:t> Môže to byť rozpoznávanie jedla, určovanie počtu kalórií v jedle. Je to ľubovoľná úloha, kde sú k dispozícii obrazy objektov a k nim označenie triedy, do ktorej patria. V časti aplikácie si o tom povieme viac.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108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Tento prístup nefunguje</a:t>
            </a:r>
            <a:r>
              <a:rPr lang="sk-SK" baseline="0" dirty="0" smtClean="0"/>
              <a:t> veľmi dobre. Ak ho chceme pre inú triedu objektov, musme začať zase od začiatku.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76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99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Namiesto</a:t>
            </a:r>
            <a:r>
              <a:rPr lang="sk-SK" baseline="0" dirty="0" smtClean="0"/>
              <a:t> CNN začneme veľmi jednoduchým klasifikátorom.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16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 tejto</a:t>
            </a:r>
            <a:r>
              <a:rPr lang="sk-SK" baseline="0" dirty="0" smtClean="0"/>
              <a:t> databáze </a:t>
            </a:r>
            <a:r>
              <a:rPr lang="sk-SK" dirty="0" smtClean="0"/>
              <a:t>budeme hovoriť konkrétne.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50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Niektorí</a:t>
            </a:r>
            <a:r>
              <a:rPr lang="sk-SK" baseline="0" dirty="0" smtClean="0"/>
              <a:t> najbližší susedia nie sú z tej istej triedy.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63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Manhattanská vzdialenosť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22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Kód je veľmi jednoduchý, využíva vektorové</a:t>
            </a:r>
            <a:r>
              <a:rPr lang="sk-SK" baseline="0" dirty="0" smtClean="0"/>
              <a:t> operácie z </a:t>
            </a:r>
            <a:r>
              <a:rPr lang="sk-SK" baseline="0" dirty="0" err="1" smtClean="0"/>
              <a:t>numpy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04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14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33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Je viacero metód a zrýchlenie</a:t>
            </a:r>
            <a:r>
              <a:rPr lang="sk-SK" baseline="0" dirty="0" smtClean="0"/>
              <a:t> KNN, ale to presahuje rámec našej prednášky. Dajú sa nájsť na </a:t>
            </a:r>
            <a:r>
              <a:rPr lang="sk-SK" baseline="0" dirty="0" err="1" smtClean="0"/>
              <a:t>Githube</a:t>
            </a:r>
            <a:r>
              <a:rPr lang="sk-SK" baseline="0" dirty="0" smtClean="0"/>
              <a:t>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603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Rozhodovacie oblasti. Problematická je tá žltá oblasť v zelenej</a:t>
            </a:r>
            <a:r>
              <a:rPr lang="sk-SK" baseline="0" dirty="0" smtClean="0"/>
              <a:t> oblasti.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542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 je zovšeobecnenie</a:t>
            </a:r>
            <a:r>
              <a:rPr lang="sk-SK" baseline="0" dirty="0" smtClean="0"/>
              <a:t> metódy jedného suseda.  Žltá oblasť v zelenej sa stratila. A modré prsty vľavo sa začali vyhladzovať.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51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Ak sa teraz pozrieme nie z pohľadu bodov vo</a:t>
            </a:r>
            <a:r>
              <a:rPr lang="sk-SK" baseline="0" dirty="0" smtClean="0"/>
              <a:t> viacrozmernom priestore, ale pozrieme sa na obrazy, aký bude výsledok metódy najbližšieho suseda?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23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Zelené sú správne klasifikácie a červené sú</a:t>
            </a:r>
            <a:r>
              <a:rPr lang="sk-SK" baseline="0" dirty="0" smtClean="0"/>
              <a:t> nesprávne. Môžeme zvyšovať K, ale to nemusí viesť ku správnej klasifikácii.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970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Druhá</a:t>
            </a:r>
            <a:r>
              <a:rPr lang="sk-SK" baseline="0" dirty="0" smtClean="0"/>
              <a:t> možnosť je zmeniť metriku.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191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612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406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533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104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Toto by ste nikdy nemali robiť. Nám záleží na tom, ako sa správa klasifikátor na testovacích dátach.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15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639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919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385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Všetky</a:t>
            </a:r>
            <a:r>
              <a:rPr lang="sk-SK" baseline="0" dirty="0" smtClean="0"/>
              <a:t> tri množiny by mali mať rovnaké rozdelenie. Preto získavame dáta rovnakou metódou a potom ich rozdelíme náhodne na tri časti.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871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Metriky nedorážajú percepčný</a:t>
            </a:r>
            <a:r>
              <a:rPr lang="sk-SK" baseline="0" dirty="0" smtClean="0"/>
              <a:t> rozdiel medzi obrazmi. Zložitosť rastie s počtom rozmerov (exponenciálne).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210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458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520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108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KNN neboli žiadne parametre, ktoré sa nastavovali učením. Tu je to W.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816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318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346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50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263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Môžeme si predstaviť, že každý riadok matice W predstavuje vzorový obraz triedy a pri násobení sa zistí, aká je zhoda tohto</a:t>
            </a:r>
            <a:r>
              <a:rPr lang="sk-SK" baseline="0" dirty="0" smtClean="0"/>
              <a:t> riadku s </a:t>
            </a:r>
            <a:r>
              <a:rPr lang="sk-SK" baseline="0" dirty="0" err="1" smtClean="0"/>
              <a:t>pixlami</a:t>
            </a:r>
            <a:r>
              <a:rPr lang="sk-SK" baseline="0" dirty="0" smtClean="0"/>
              <a:t> obrazu, ktorý klasifikujeme.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625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163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111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509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Zobrazíme si váhy W pre jednotlivé triedy. Príklad lietadla-</a:t>
            </a:r>
            <a:r>
              <a:rPr lang="sk-SK" baseline="0" dirty="0" smtClean="0"/>
              <a:t> tam sa hľadajú modré tóny s nejakou škvrnou v strede. Aj pri aute vidíme, že v strede je maska a nad niečo ako čelné sklo. Ale žiadne auto nevyzerá ako tento obraz. To preto, že klasifikátor sa učí iba jeden vzor pre jednu triedu (to je jeden riadok matice W). V ňom sa musia prejaviť všetky variácie danej triedy obrazov. Podobne pri triede koní, kde ja dole tráva a vyzerá to, ako keby mal kôň dve hlavy.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3736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Tu sme opäť pri predstave,</a:t>
            </a:r>
            <a:r>
              <a:rPr lang="sk-SK" baseline="0" dirty="0" smtClean="0"/>
              <a:t> že každý obraz je bodom vo viacrozmernom priestore.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148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Kroneckerovo</a:t>
            </a:r>
            <a:r>
              <a:rPr lang="sk-SK" dirty="0" smtClean="0"/>
              <a:t> delta, stĺpcový vektor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8963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002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324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07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136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i="1" baseline="0" dirty="0" smtClean="0"/>
              <a:t>b </a:t>
            </a:r>
            <a:r>
              <a:rPr lang="sk-SK" dirty="0" smtClean="0"/>
              <a:t>sa nazýva </a:t>
            </a:r>
            <a:r>
              <a:rPr lang="sk-SK" dirty="0" err="1" smtClean="0"/>
              <a:t>bias</a:t>
            </a:r>
            <a:r>
              <a:rPr lang="sk-SK" dirty="0" smtClean="0"/>
              <a:t> alebo prahový člen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8865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B sa nazýva </a:t>
            </a:r>
            <a:r>
              <a:rPr lang="sk-SK" dirty="0" err="1" smtClean="0"/>
              <a:t>bias</a:t>
            </a:r>
            <a:r>
              <a:rPr lang="sk-SK" dirty="0" smtClean="0"/>
              <a:t> alebo prahový člen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9949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350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6094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B sa nazýva </a:t>
            </a:r>
            <a:r>
              <a:rPr lang="sk-SK" dirty="0" err="1" smtClean="0"/>
              <a:t>bias</a:t>
            </a:r>
            <a:r>
              <a:rPr lang="sk-SK" dirty="0" smtClean="0"/>
              <a:t> alebo prahový člen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7800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i="1" baseline="0" dirty="0" smtClean="0"/>
              <a:t>b </a:t>
            </a:r>
            <a:r>
              <a:rPr lang="sk-SK" dirty="0" smtClean="0"/>
              <a:t>sa nazýva </a:t>
            </a:r>
            <a:r>
              <a:rPr lang="sk-SK" dirty="0" err="1" smtClean="0"/>
              <a:t>bias</a:t>
            </a:r>
            <a:r>
              <a:rPr lang="sk-SK" dirty="0" smtClean="0"/>
              <a:t> alebo prahový člen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4474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0960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8995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9701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4390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9981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0956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9220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4939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8874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1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E5CA-16F0-4C53-8623-2471BC203FD2}" type="datetime1">
              <a:rPr lang="en-US" smtClean="0"/>
              <a:t>3/31/2021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1AA7D6F6-15C5-4B91-8B47-4AC0F1D68D34}" type="datetime1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1B3F5-433E-4C88-B060-AADCA382BAAE}" type="datetime1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6C0AD-3078-42B0-B5EB-A67F417AB36F}" type="datetime1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3090E-D624-44C6-86BE-85C583BDCD87}" type="datetime1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7C75-D302-40F2-9448-DBB8BDF00FB2}" type="datetime1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3F12-1486-4271-A6FA-D55E303A92C6}" type="datetime1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FDB-AD0C-4C12-9A4A-7409AA910B27}" type="datetime1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2176-4FCF-4679-AB2F-DF290348923F}" type="datetime1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7C5D-0CA4-48FE-B9C4-95A932EB76F8}" type="datetime1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539D-6A76-42CB-8746-89CBE769B656}" type="datetime1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5268A7-F8CE-4D04-8F42-56CF9B8B68E6}" type="datetime1">
              <a:rPr lang="en-US" smtClean="0"/>
              <a:t>3/31/2021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emf"/><Relationship Id="rId4" Type="http://schemas.openxmlformats.org/officeDocument/2006/relationships/image" Target="../media/image58.em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Rozpoznávanie obrazcov I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obrazcov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Používa sa na klasifikáciu oblastí alebo objektov a tvorí súčasť zložitejších systémov počítačového videnia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Príklad – máme                                          príznakový vektor		                                            </a:t>
            </a:r>
            <a:r>
              <a:rPr lang="sk-SK" sz="3600" b="1" i="1" dirty="0" smtClean="0">
                <a:latin typeface="+mj-lt"/>
              </a:rPr>
              <a:t>x</a:t>
            </a:r>
            <a:r>
              <a:rPr lang="sk-SK" sz="3600" b="1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= (výška, váha) a                               klasifikujeme do                                               dvoch tried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58" y="2895442"/>
            <a:ext cx="5071242" cy="336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</a:t>
            </a:r>
            <a:r>
              <a:rPr lang="sk-SK" sz="5400" dirty="0" smtClean="0"/>
              <a:t>obrazcov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6166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Objekt</a:t>
            </a:r>
            <a:r>
              <a:rPr lang="sk-SK" sz="3600" dirty="0" smtClean="0">
                <a:latin typeface="+mj-lt"/>
              </a:rPr>
              <a:t> je fyzická jednotka, obvykle </a:t>
            </a:r>
            <a:r>
              <a:rPr lang="sk-SK" sz="3600" dirty="0" err="1" smtClean="0">
                <a:latin typeface="+mj-lt"/>
              </a:rPr>
              <a:t>repre-zentovaná</a:t>
            </a:r>
            <a:r>
              <a:rPr lang="sk-SK" sz="3600" dirty="0" smtClean="0">
                <a:latin typeface="+mj-lt"/>
              </a:rPr>
              <a:t> oblasťou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Objekt popisujeme formálnym popisom, ktorý sa nazýva </a:t>
            </a:r>
            <a:r>
              <a:rPr lang="sk-SK" sz="3600" b="1" dirty="0" smtClean="0">
                <a:latin typeface="+mj-lt"/>
              </a:rPr>
              <a:t>obrazec</a:t>
            </a:r>
            <a:r>
              <a:rPr lang="sk-SK" sz="3600" dirty="0" smtClean="0">
                <a:latin typeface="+mj-lt"/>
              </a:rPr>
              <a:t> (angl. </a:t>
            </a:r>
            <a:r>
              <a:rPr lang="sk-SK" sz="3600" dirty="0" err="1" smtClean="0">
                <a:latin typeface="+mj-lt"/>
              </a:rPr>
              <a:t>pattern</a:t>
            </a:r>
            <a:r>
              <a:rPr lang="sk-SK" sz="3600" dirty="0" smtClean="0">
                <a:latin typeface="+mj-lt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Obrazcom môže byť </a:t>
            </a:r>
            <a:r>
              <a:rPr lang="sk-SK" sz="3600" b="1" dirty="0" smtClean="0">
                <a:latin typeface="+mj-lt"/>
              </a:rPr>
              <a:t>príznakový vektor</a:t>
            </a:r>
            <a:r>
              <a:rPr lang="sk-SK" sz="3600" dirty="0" smtClean="0">
                <a:latin typeface="+mj-lt"/>
              </a:rPr>
              <a:t>, vyjadrujúci kvantitatívny popis oblasti alebo </a:t>
            </a:r>
            <a:r>
              <a:rPr lang="sk-SK" sz="3600" b="1" dirty="0" smtClean="0">
                <a:latin typeface="+mj-lt"/>
              </a:rPr>
              <a:t>slovo</a:t>
            </a:r>
            <a:r>
              <a:rPr lang="sk-SK" sz="3600" dirty="0" smtClean="0">
                <a:latin typeface="+mj-lt"/>
              </a:rPr>
              <a:t> z </a:t>
            </a:r>
            <a:r>
              <a:rPr lang="sk-SK" sz="3600" dirty="0">
                <a:latin typeface="+mj-lt"/>
              </a:rPr>
              <a:t>p</a:t>
            </a:r>
            <a:r>
              <a:rPr lang="sk-SK" sz="3600" dirty="0" smtClean="0">
                <a:latin typeface="+mj-lt"/>
              </a:rPr>
              <a:t>rimitív a relácií medzi nimi vyjadrujúce štrukturálny (kvalitatívny) popis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3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</a:t>
            </a:r>
            <a:r>
              <a:rPr lang="sk-SK" sz="5400" dirty="0" smtClean="0"/>
              <a:t>obrazcov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Množinu všetkých objektov možno rozdeliť na podmnožiny s podobnými príznakmi, ktoré sa nazývajú </a:t>
            </a:r>
            <a:r>
              <a:rPr lang="sk-SK" sz="3600" b="1" dirty="0" smtClean="0">
                <a:latin typeface="+mj-lt"/>
              </a:rPr>
              <a:t>triedy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Rozpoznanie objektu</a:t>
            </a:r>
            <a:r>
              <a:rPr lang="sk-SK" sz="3600" dirty="0" smtClean="0">
                <a:latin typeface="+mj-lt"/>
              </a:rPr>
              <a:t> znamená priradenie triedy k neznámemu objektu a zariadenie, ktoré klasifikuje, sa nazýva </a:t>
            </a:r>
            <a:r>
              <a:rPr lang="sk-SK" sz="3600" b="1" dirty="0" smtClean="0">
                <a:latin typeface="+mj-lt"/>
              </a:rPr>
              <a:t>klasifikátor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Počet tried sa vie dopredu alebo sa dá odvodiť z problému </a:t>
            </a:r>
            <a:r>
              <a:rPr lang="sk-SK" sz="3600" dirty="0" err="1" smtClean="0">
                <a:latin typeface="+mj-lt"/>
              </a:rPr>
              <a:t>zhlukovou</a:t>
            </a:r>
            <a:r>
              <a:rPr lang="sk-SK" sz="3600" dirty="0" smtClean="0">
                <a:latin typeface="+mj-lt"/>
              </a:rPr>
              <a:t> analýzou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3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Rozpoznávanie </a:t>
            </a:r>
            <a:r>
              <a:rPr lang="sk-SK" sz="5400" dirty="0" smtClean="0"/>
              <a:t>obrazcov IV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Klasifikátor nerozhoduje o rozpoznaní objektu priamo, ale na základe formálneho popisu vlastností objektu = obrazec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Preto hovoríme o rozpoznávaní obrazcov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(angl. Pattern </a:t>
            </a:r>
            <a:r>
              <a:rPr lang="sk-SK" sz="3600" dirty="0" err="1" smtClean="0">
                <a:latin typeface="+mj-lt"/>
              </a:rPr>
              <a:t>recognition</a:t>
            </a:r>
            <a:r>
              <a:rPr lang="sk-SK" sz="3600" dirty="0" smtClean="0">
                <a:latin typeface="+mj-lt"/>
              </a:rPr>
              <a:t>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27" y="4365104"/>
            <a:ext cx="8545345" cy="19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2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Príznakové</a:t>
            </a:r>
            <a:r>
              <a:rPr lang="sk-SK" dirty="0" smtClean="0"/>
              <a:t> </a:t>
            </a:r>
            <a:r>
              <a:rPr lang="sk-SK" sz="4800" dirty="0" smtClean="0"/>
              <a:t>rozpoznávanie </a:t>
            </a:r>
            <a:r>
              <a:rPr lang="sk-SK" sz="4800" dirty="0"/>
              <a:t>obrazcov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Aké príznaky by ste použili na klasifikáciu nasledovných objektov?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10" y="2793243"/>
            <a:ext cx="803469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0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Štatistické </a:t>
            </a:r>
            <a:r>
              <a:rPr lang="sk-SK" sz="4800" dirty="0" smtClean="0"/>
              <a:t>rozpoznávanie </a:t>
            </a:r>
            <a:r>
              <a:rPr lang="sk-SK" sz="4800" dirty="0"/>
              <a:t>obrazcov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Aké príznaky by ste použili na klasifikáciu nasledovných objektov?</a:t>
            </a:r>
          </a:p>
          <a:p>
            <a:endParaRPr lang="sk-SK" sz="3600" dirty="0" smtClean="0">
              <a:latin typeface="+mj-lt"/>
            </a:endParaRPr>
          </a:p>
          <a:p>
            <a:endParaRPr lang="sk-SK" sz="3600" dirty="0">
              <a:latin typeface="+mj-lt"/>
            </a:endParaRPr>
          </a:p>
          <a:p>
            <a:endParaRPr lang="sk-SK" sz="3600" dirty="0" smtClean="0">
              <a:latin typeface="+mj-lt"/>
            </a:endParaRPr>
          </a:p>
          <a:p>
            <a:endParaRPr lang="sk-SK" sz="3600" dirty="0">
              <a:latin typeface="+mj-lt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3600" dirty="0" smtClean="0">
                <a:latin typeface="+mj-lt"/>
              </a:rPr>
              <a:t>                  Príznakový vektor       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b="1" i="1" dirty="0">
                <a:latin typeface="+mj-lt"/>
              </a:rPr>
              <a:t> </a:t>
            </a:r>
            <a:r>
              <a:rPr lang="sk-SK" sz="3600" b="1" i="1" dirty="0" smtClean="0">
                <a:latin typeface="+mj-lt"/>
              </a:rPr>
              <a:t>          x</a:t>
            </a:r>
            <a:r>
              <a:rPr lang="sk-SK" sz="3600" i="1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= </a:t>
            </a:r>
            <a:r>
              <a:rPr lang="sk-SK" sz="3600" i="1" dirty="0" smtClean="0">
                <a:latin typeface="+mj-lt"/>
              </a:rPr>
              <a:t>(veľkosť, kompaktnosť)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63" y="2564904"/>
            <a:ext cx="8137873" cy="277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Má k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ľúčovú úlohu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 počítačovom videní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predpoklad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daná množina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diskrétnych označení tried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pes, mačka, lietadlo, auto, ...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2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mačka  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3633"/>
            <a:ext cx="2941215" cy="4140709"/>
          </a:xfrm>
          <a:prstGeom prst="rect">
            <a:avLst/>
          </a:prstGeom>
        </p:spPr>
      </p:pic>
      <p:sp>
        <p:nvSpPr>
          <p:cNvPr id="7" name="Šípka doprava 6"/>
          <p:cNvSpPr/>
          <p:nvPr/>
        </p:nvSpPr>
        <p:spPr>
          <a:xfrm>
            <a:off x="3707904" y="5085184"/>
            <a:ext cx="259228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68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Problém: </a:t>
            </a:r>
            <a:r>
              <a:rPr lang="sk-SK" sz="5400" dirty="0" smtClean="0"/>
              <a:t>sémantický rozdiel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      Čo počítač vidí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je iba veľkou mriežkou 					čísiel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zi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0,255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Napr. 800x600x3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(3 kanály RGB)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6149"/>
            <a:ext cx="2941215" cy="414070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825" y="1196752"/>
            <a:ext cx="3752434" cy="27363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Obdĺžnik 9"/>
          <p:cNvSpPr/>
          <p:nvPr/>
        </p:nvSpPr>
        <p:spPr>
          <a:xfrm>
            <a:off x="1691680" y="3573016"/>
            <a:ext cx="720080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4" name="Rovná spojnica 13"/>
          <p:cNvCxnSpPr/>
          <p:nvPr/>
        </p:nvCxnSpPr>
        <p:spPr>
          <a:xfrm flipV="1">
            <a:off x="2411760" y="1196752"/>
            <a:ext cx="2376264" cy="2376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nica 17"/>
          <p:cNvCxnSpPr/>
          <p:nvPr/>
        </p:nvCxnSpPr>
        <p:spPr>
          <a:xfrm flipV="1">
            <a:off x="2411760" y="3933056"/>
            <a:ext cx="2375065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93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Výzvy: </a:t>
            </a:r>
            <a:r>
              <a:rPr lang="sk-SK" sz="5400" dirty="0" smtClean="0"/>
              <a:t>zmena miesta snímania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menia,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 sa hýbe kamera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117" y="1412776"/>
            <a:ext cx="2429730" cy="342062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1412777"/>
            <a:ext cx="2574134" cy="1876764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3779912" y="2852936"/>
            <a:ext cx="576064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1" name="Rovná spojnica 10"/>
          <p:cNvCxnSpPr/>
          <p:nvPr/>
        </p:nvCxnSpPr>
        <p:spPr>
          <a:xfrm flipV="1">
            <a:off x="4355976" y="1412776"/>
            <a:ext cx="1224136" cy="144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 flipV="1">
            <a:off x="4355976" y="3212976"/>
            <a:ext cx="1224136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o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54" y="1699239"/>
            <a:ext cx="1493088" cy="1134959"/>
          </a:xfrm>
          <a:prstGeom prst="rect">
            <a:avLst/>
          </a:prstGeom>
        </p:spPr>
      </p:pic>
      <p:sp>
        <p:nvSpPr>
          <p:cNvPr id="22" name="Voľný tvar 21"/>
          <p:cNvSpPr/>
          <p:nvPr/>
        </p:nvSpPr>
        <p:spPr>
          <a:xfrm>
            <a:off x="611560" y="2834198"/>
            <a:ext cx="4230262" cy="3066809"/>
          </a:xfrm>
          <a:custGeom>
            <a:avLst/>
            <a:gdLst>
              <a:gd name="connsiteX0" fmla="*/ 127991 w 4280266"/>
              <a:gd name="connsiteY0" fmla="*/ 0 h 2973676"/>
              <a:gd name="connsiteX1" fmla="*/ 517735 w 4280266"/>
              <a:gd name="connsiteY1" fmla="*/ 2773181 h 2973676"/>
              <a:gd name="connsiteX2" fmla="*/ 4280266 w 4280266"/>
              <a:gd name="connsiteY2" fmla="*/ 2758191 h 297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266" h="2973676">
                <a:moveTo>
                  <a:pt x="127991" y="0"/>
                </a:moveTo>
                <a:cubicBezTo>
                  <a:pt x="-23160" y="1156741"/>
                  <a:pt x="-174311" y="2313483"/>
                  <a:pt x="517735" y="2773181"/>
                </a:cubicBezTo>
                <a:cubicBezTo>
                  <a:pt x="1209781" y="3232880"/>
                  <a:pt x="4280266" y="2758191"/>
                  <a:pt x="4280266" y="275819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35" name="Rovná spojnica 34"/>
          <p:cNvCxnSpPr>
            <a:endCxn id="22" idx="2"/>
          </p:cNvCxnSpPr>
          <p:nvPr/>
        </p:nvCxnSpPr>
        <p:spPr>
          <a:xfrm>
            <a:off x="4572000" y="5589240"/>
            <a:ext cx="269822" cy="895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nica 36"/>
          <p:cNvCxnSpPr/>
          <p:nvPr/>
        </p:nvCxnSpPr>
        <p:spPr>
          <a:xfrm flipV="1">
            <a:off x="4572000" y="5678773"/>
            <a:ext cx="269822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58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výrazné pozadie</a:t>
            </a:r>
            <a:endParaRPr lang="sk-SK" sz="5400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44407"/>
            <a:ext cx="9144000" cy="3372751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osvetlenie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170" y="1118995"/>
            <a:ext cx="6080495" cy="288663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570" y="4005631"/>
            <a:ext cx="5595454" cy="284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9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deformácie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8358"/>
            <a:ext cx="5292080" cy="278586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39" y="3954226"/>
            <a:ext cx="5253062" cy="289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8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zakrytie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79" y="1107776"/>
            <a:ext cx="7514842" cy="296310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4106496"/>
            <a:ext cx="3697232" cy="275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7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err="1" smtClean="0"/>
              <a:t>vnútrotriedna</a:t>
            </a:r>
            <a:r>
              <a:rPr lang="sk-SK" sz="5400" dirty="0" smtClean="0"/>
              <a:t> variácia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0" y="1275150"/>
            <a:ext cx="9115972" cy="50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3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3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Chceme, aby robil klasifikáciu obrazu, t.j. jeho vstupom je obraz a výstupom označenie triedy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rozdiel napr. od triedenia zoznamu čísiel,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nie je žiadny zrejmý postup,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naprogramo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algoritmus pre rozpoznávanie mačky, alebo iných tried obrazov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076" y="2636912"/>
            <a:ext cx="48278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Klasický (príznakový) prístup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3363621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4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Rozpoznávanie s učiteľom a bez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Rozpoznávanie s učiteľom </a:t>
            </a:r>
            <a:r>
              <a:rPr lang="sk-SK" sz="3600" dirty="0" smtClean="0">
                <a:latin typeface="+mj-lt"/>
              </a:rPr>
              <a:t>– je známy počet tried, </a:t>
            </a:r>
            <a:r>
              <a:rPr lang="sk-SK" sz="3600" dirty="0" smtClean="0">
                <a:latin typeface="+mj-lt"/>
              </a:rPr>
              <a:t>máme </a:t>
            </a:r>
            <a:r>
              <a:rPr lang="sk-SK" sz="3600" dirty="0" err="1" smtClean="0">
                <a:latin typeface="+mj-lt"/>
              </a:rPr>
              <a:t>množin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príznakových vektorov, o ktorých sa vie, do ktorej triedy patria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Pri učení </a:t>
            </a:r>
            <a:r>
              <a:rPr lang="sk-SK" sz="3600" dirty="0" smtClean="0">
                <a:latin typeface="+mj-lt"/>
              </a:rPr>
              <a:t>sa z nej určí trénovacia množina, na ktorej natrénujeme klasifikátor a testovacia množina, na ktorej sa klasifikátor otestuje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Rozpoznávanie bez učiteľa</a:t>
            </a:r>
            <a:r>
              <a:rPr lang="sk-SK" sz="3600" dirty="0" smtClean="0">
                <a:latin typeface="+mj-lt"/>
              </a:rPr>
              <a:t> – nevie sa počet tried, ani ich príslušnosť do triedy, triedy sa hľadajú ako zhluky príznakových vektorov</a:t>
            </a:r>
            <a:endParaRPr lang="sk-SK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59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Aké môžu byť triedy?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Separovateľné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>
                <a:latin typeface="+mj-lt"/>
              </a:rPr>
              <a:t>triedy – </a:t>
            </a:r>
            <a:r>
              <a:rPr lang="sk-SK" sz="3600" dirty="0" smtClean="0">
                <a:latin typeface="+mj-lt"/>
              </a:rPr>
              <a:t>príznakové vektory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z rôznych tried sa dajú oddeliť </a:t>
            </a:r>
            <a:r>
              <a:rPr lang="sk-SK" sz="3600" dirty="0" err="1" smtClean="0">
                <a:latin typeface="+mj-lt"/>
              </a:rPr>
              <a:t>nadplochami</a:t>
            </a:r>
            <a:r>
              <a:rPr lang="sk-SK" sz="3600" dirty="0" smtClean="0">
                <a:latin typeface="+mj-lt"/>
              </a:rPr>
              <a:t> </a:t>
            </a:r>
            <a:endParaRPr lang="sk-SK" sz="3600" dirty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b="1" dirty="0">
                <a:latin typeface="+mj-lt"/>
              </a:rPr>
              <a:t>Lineárne </a:t>
            </a:r>
            <a:r>
              <a:rPr lang="sk-SK" sz="3600" b="1" dirty="0" smtClean="0">
                <a:latin typeface="+mj-lt"/>
              </a:rPr>
              <a:t>separovateľné </a:t>
            </a:r>
            <a:r>
              <a:rPr lang="sk-SK" sz="3600" dirty="0" smtClean="0">
                <a:latin typeface="+mj-lt"/>
              </a:rPr>
              <a:t>triedy – </a:t>
            </a:r>
            <a:r>
              <a:rPr lang="sk-SK" sz="3600" dirty="0">
                <a:latin typeface="+mj-lt"/>
              </a:rPr>
              <a:t>dajú sa oddeliť </a:t>
            </a:r>
            <a:r>
              <a:rPr lang="sk-SK" sz="3600" dirty="0" err="1" smtClean="0">
                <a:latin typeface="+mj-lt"/>
              </a:rPr>
              <a:t>nadrovinami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Neseparovateľné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triedy – jeden </a:t>
            </a:r>
            <a:r>
              <a:rPr lang="sk-SK" sz="3600" dirty="0" smtClean="0">
                <a:latin typeface="+mj-lt"/>
              </a:rPr>
              <a:t>príznakový vektor </a:t>
            </a:r>
            <a:r>
              <a:rPr lang="sk-SK" sz="3600" dirty="0" smtClean="0">
                <a:latin typeface="+mj-lt"/>
              </a:rPr>
              <a:t>môže patriť do viacerých tried, čiže klasifikátor pri klasifikácii urobí chybu - taká je väčšina reálnych problémov</a:t>
            </a:r>
            <a:endParaRPr lang="sk-SK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624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Lineárne </a:t>
            </a:r>
            <a:r>
              <a:rPr lang="sk-SK" dirty="0" smtClean="0"/>
              <a:t>separovateľné </a:t>
            </a:r>
            <a:r>
              <a:rPr lang="sk-SK" dirty="0" smtClean="0"/>
              <a:t>triedy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pic>
        <p:nvPicPr>
          <p:cNvPr id="6" name="Zástupný symbol obsahu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5" y="1544951"/>
            <a:ext cx="4509327" cy="4010025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52282" t="26203" r="29722" b="47651"/>
          <a:stretch>
            <a:fillRect/>
          </a:stretch>
        </p:blipFill>
        <p:spPr bwMode="auto">
          <a:xfrm>
            <a:off x="4502457" y="1544951"/>
            <a:ext cx="4774800" cy="390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62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Separovateľné </a:t>
            </a:r>
            <a:r>
              <a:rPr lang="sk-SK" dirty="0" smtClean="0"/>
              <a:t>triedy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64130"/>
            <a:ext cx="4355976" cy="3005030"/>
          </a:xfr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860" y="1864235"/>
            <a:ext cx="4415140" cy="297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4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Neseparovateľné </a:t>
            </a:r>
            <a:r>
              <a:rPr lang="sk-SK" dirty="0" smtClean="0"/>
              <a:t>triedy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pic>
        <p:nvPicPr>
          <p:cNvPr id="6" name="Zástupný symbol obsahu 5" descr="http://uk.mathworks.com/products/demos/machine-learning/decision_surface/Decision_Surface_01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912769" cy="52316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346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Najjednoduchší </a:t>
            </a:r>
            <a:r>
              <a:rPr lang="sk-SK" sz="5400" dirty="0" smtClean="0"/>
              <a:t>klasifikátor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Metóda K </a:t>
            </a:r>
            <a:r>
              <a:rPr lang="sk-SK" sz="3600" smtClean="0">
                <a:latin typeface="Calibri" panose="020F0502020204030204" pitchFamily="34" charset="0"/>
                <a:cs typeface="Calibri" panose="020F0502020204030204" pitchFamily="34" charset="0"/>
              </a:rPr>
              <a:t>najbližších susedov - KNN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24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Zapamätaj si všetky 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obrazy a ich triedy</a:t>
            </a:r>
          </a:p>
          <a:p>
            <a:pPr marL="0" indent="0" algn="r">
              <a:spcBef>
                <a:spcPts val="120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20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Zaraď obraz do triedy, 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do ktorej patrí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najpo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dobnejší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trénovací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obraz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1" y="1844824"/>
            <a:ext cx="4636157" cy="115212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" y="4144199"/>
            <a:ext cx="4712253" cy="1085001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4726414" y="2276872"/>
            <a:ext cx="99771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740575" y="4470675"/>
            <a:ext cx="99771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76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databázy: </a:t>
            </a:r>
            <a:r>
              <a:rPr lang="sk-SK" sz="5400" b="1" dirty="0" smtClean="0"/>
              <a:t>CIFAR10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57606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 tried obrazov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50.000 trénovacích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10.000 testovacích</a:t>
            </a:r>
            <a:r>
              <a:rPr lang="sk-SK" sz="3600" dirty="0" smtClean="0">
                <a:latin typeface="+mj-lt"/>
              </a:rPr>
              <a:t>	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38826"/>
            <a:ext cx="4644008" cy="341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databázy: </a:t>
            </a:r>
            <a:r>
              <a:rPr lang="sk-SK" sz="5400" b="1" dirty="0" smtClean="0"/>
              <a:t>CIFAR10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57606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 tried obrazov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50.000 trénovacích		     Testovacie obrazy a ich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10.000 testovacích	     	     najbližší susedia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924944"/>
            <a:ext cx="4662872" cy="343140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794" y="2924944"/>
            <a:ext cx="4114758" cy="340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2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Metrika na určenie najbližšieho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Metrika na porovnávanie obrazov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b="1" dirty="0" smtClean="0">
                <a:latin typeface="+mj-lt"/>
              </a:rPr>
              <a:t>    L1 metrika: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1772816"/>
            <a:ext cx="3946250" cy="10081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8862"/>
            <a:ext cx="9144000" cy="256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4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 najbližšieho suseda</a:t>
            </a:r>
            <a:endParaRPr lang="sk-SK" sz="5400" dirty="0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 najbližšieho suseda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Obdĺžnik 2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/>
          <a:lstStyle/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120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Zapamätaj si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trénovacie dáta</a:t>
            </a: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Zástupný symbol obsahu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67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 najbližšieho suseda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Obdĺžnik 2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0" y="1444526"/>
            <a:ext cx="9144000" cy="4911824"/>
          </a:xfrm>
        </p:spPr>
        <p:txBody>
          <a:bodyPr>
            <a:normAutofit lnSpcReduction="10000"/>
          </a:bodyPr>
          <a:lstStyle/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120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Zapamätaj si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trénovacie dáta</a:t>
            </a: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 každý testovací 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obraz: Nájdi najbližší 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trénovací</a:t>
            </a: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obraz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Jeho triedu priraď 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 výstup</a:t>
            </a:r>
          </a:p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Zástupný symbol obsahu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/>
          <p:cNvSpPr/>
          <p:nvPr/>
        </p:nvSpPr>
        <p:spPr>
          <a:xfrm>
            <a:off x="0" y="4581128"/>
            <a:ext cx="6295998" cy="15121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3542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Aká je rýchlosť klasifikátora?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5055840"/>
          </a:xfrm>
        </p:spPr>
        <p:txBody>
          <a:bodyPr>
            <a:normAutofit lnSpcReduction="10000"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O(1) 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O(N)</a:t>
            </a:r>
          </a:p>
          <a:p>
            <a:pPr algn="r"/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   To je ZLE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klasifikátor,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je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rýchly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pri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lasifikácii.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Ak je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pomalý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pri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trénovaní, to je OK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Zástupný symbol obsahu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6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Ako to vyzerá v praxi?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163" y="1237975"/>
            <a:ext cx="6681637" cy="49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53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i="1" dirty="0" smtClean="0"/>
              <a:t>K</a:t>
            </a:r>
            <a:r>
              <a:rPr lang="sk-SK" sz="5400" dirty="0" smtClean="0"/>
              <a:t> najbližších susedov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Namiesto prevzatia triedy od najbližšieho suseda, výsledok klasifikácie určí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väčšinové hlasovanie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K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najbližších bodov (biele plochy, reprezentujú remízu)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5024"/>
            <a:ext cx="9144000" cy="247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Ako to vyzerá v praxi?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082" y="1268760"/>
            <a:ext cx="6110270" cy="508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6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Ako to vyzerá v praxi?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271" y="1284635"/>
            <a:ext cx="6163081" cy="505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4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Metrika pre KNN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L1 (Manhattanská) metrika     L2 (Euklidovská) metrika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2" y="1950533"/>
            <a:ext cx="4107138" cy="437406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568" y="1956125"/>
            <a:ext cx="3888432" cy="439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1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Metrika pre KNN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L1 (Manhattanská) metrika     L2 (Euklidovská) metrika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0533"/>
            <a:ext cx="4002422" cy="437406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1953512"/>
            <a:ext cx="4139952" cy="440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1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Hyperparametre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Aká je najlepšia hodnota pre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K?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Akú je najlepšie zvoliť metriku?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Toto sú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hyperparametre: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sú také parametre algoritmu, ktoré nastavuje používateľ dopredu a nenastavujú sa počas trénovania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40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Hyperparametre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Aká je najlepšia hodnota pre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K?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Akú je najlepšie zvoliť metriku?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Toto sú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hyperparametre: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sú také parametre algoritmu, ktoré nastavuje používateľ dopredu a nenastavujú sa počas trénovania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Správne hodnoty veľmi závisia od problému, ktorý riešime. Treba skúsiť všetky možné a potom vybrať hodnoty, čo najlepšie fungujú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0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1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4055698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6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ZLÝ nápad: nevieme, ako </a:t>
            </a:r>
            <a:endParaRPr lang="sk-SK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fungovať algoritmus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na testovacích 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nových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07" y="4073907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9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ZLÝ nápad: nevieme, ako </a:t>
            </a:r>
            <a:endParaRPr lang="sk-SK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fungovať algoritmus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nových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Rozdeliť dáta: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alidačné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vybrať hyperparametre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validačných a vyhodnotiť na testovacích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1768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4097252"/>
            <a:ext cx="9162869" cy="55258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5954009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ZLÝ nápad: nevieme, ako </a:t>
            </a:r>
            <a:endParaRPr lang="sk-SK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fungovať algoritmus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nových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Rozdeliť dáta: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alidačné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vybrať hyperparametre           </a:t>
            </a:r>
            <a:r>
              <a:rPr lang="sk-SK" sz="28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LEPŠIE!!!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validačných a vyhodnotiť na testovacích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1768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4097252"/>
            <a:ext cx="9162869" cy="55258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5954009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5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KNN sa na obrazoch </a:t>
            </a:r>
            <a:r>
              <a:rPr lang="sk-SK" sz="5400" b="1" dirty="0" smtClean="0"/>
              <a:t>nepoužíva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veľmi pomalý pri klasifikácii</a:t>
            </a:r>
            <a:endParaRPr lang="sk-SK" sz="3600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Metriky nie sú 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pixloch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dostatočne informatívne</a:t>
            </a:r>
          </a:p>
          <a:p>
            <a:pPr marL="0" indent="0" algn="ctr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(všetky tri obrazy majú rovnakú L2 vzdialenosť k originálu)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2" y="3356992"/>
            <a:ext cx="8992855" cy="22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KNN sumarizácia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klasifikácii obrazu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začíname s trénovacou množinou obrazov a ich zaradením do tried a klasifikujeme neznáme obrazy v testovacej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KNN klasifikuje obraz na základe zaradenia najbližších susedov z trénovacej množiny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Metrika a parameter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sú hyperparametre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výber hyperparametrov používame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validač-né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dáta a skutočne testujeme na konci iba raz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0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klasifikátor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Lineárny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klasifikátor bude fungovať vtedy, keď triedy obrazov sú lineárne separovateľné (oddeliteľné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spcBef>
                <a:spcPts val="30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súčasťou širšej diskriminačnej analýzy, ktorá pomocou diskriminačných funkcií rozhoduje o tom, do ktorej triedy zaradí neznámy obraz</a:t>
            </a:r>
          </a:p>
          <a:p>
            <a:pPr>
              <a:spcBef>
                <a:spcPts val="30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 tomuto prístupu sa vrátime, začneme intuitívne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Znovu použijeme CIFAR 10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50.000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trénovacích obrazov</a:t>
            </a:r>
          </a:p>
          <a:p>
            <a:pPr marL="0" indent="0" algn="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Každý obraz je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</a:p>
          <a:p>
            <a:pPr marL="0" indent="0" algn="r">
              <a:spcBef>
                <a:spcPts val="180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10.000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 obrazov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5292080" cy="413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0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Parametrický prístup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f(</a:t>
            </a:r>
            <a:r>
              <a:rPr lang="sk-SK" sz="36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3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</a:t>
            </a:r>
            <a:r>
              <a:rPr lang="sk-SK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479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je vtedy, keď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f(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endParaRPr lang="sk-SK" sz="4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f(</a:t>
            </a:r>
            <a:r>
              <a:rPr lang="sk-SK" sz="36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3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</a:t>
            </a:r>
            <a:r>
              <a:rPr lang="sk-SK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304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Parametrický prístup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sz="42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3072x1</a:t>
            </a:r>
            <a:endParaRPr lang="sk-SK" sz="4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f(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endParaRPr lang="sk-SK" sz="4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</a:t>
            </a:r>
            <a:r>
              <a:rPr lang="sk-SK" sz="4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10x1      </a:t>
            </a:r>
            <a:r>
              <a:rPr lang="sk-SK" sz="4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10x3072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42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42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 </a:t>
            </a:r>
            <a:r>
              <a:rPr lang="sk-SK" sz="4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4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3131840" y="1700808"/>
            <a:ext cx="1224136" cy="57606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4716016" y="1700808"/>
            <a:ext cx="50405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/>
          <p:cNvSpPr/>
          <p:nvPr/>
        </p:nvSpPr>
        <p:spPr>
          <a:xfrm>
            <a:off x="5220072" y="1844824"/>
            <a:ext cx="288032" cy="43204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428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Parametrický prístup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sz="42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3072x1</a:t>
            </a:r>
            <a:endParaRPr lang="sk-SK" sz="4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f(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4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sk-SK" sz="4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   </a:t>
            </a:r>
            <a:r>
              <a:rPr lang="sk-SK" sz="42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10x1</a:t>
            </a:r>
            <a:endParaRPr lang="sk-SK" sz="4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</a:t>
            </a:r>
            <a:r>
              <a:rPr lang="sk-SK" sz="4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10x1      </a:t>
            </a:r>
            <a:r>
              <a:rPr lang="sk-SK" sz="4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10x3072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42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42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 </a:t>
            </a:r>
            <a:r>
              <a:rPr lang="sk-SK" sz="4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4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3131840" y="1700808"/>
            <a:ext cx="1224136" cy="57606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4716016" y="1700808"/>
            <a:ext cx="50405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/>
          <p:cNvSpPr/>
          <p:nvPr/>
        </p:nvSpPr>
        <p:spPr>
          <a:xfrm>
            <a:off x="5220072" y="1844824"/>
            <a:ext cx="288032" cy="43204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/>
          <p:cNvSpPr/>
          <p:nvPr/>
        </p:nvSpPr>
        <p:spPr>
          <a:xfrm>
            <a:off x="5796136" y="1844824"/>
            <a:ext cx="360040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39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2934"/>
            <a:ext cx="5436096" cy="326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3109"/>
            <a:ext cx="5734850" cy="344853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3346"/>
            <a:ext cx="9144000" cy="344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5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36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Algebraický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pohľad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f(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02" y="4036779"/>
            <a:ext cx="4604402" cy="173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36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Algebraický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pohľad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f(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136"/>
            <a:ext cx="4604402" cy="173347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54" y="2260494"/>
            <a:ext cx="4342146" cy="350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3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Interpretácia lineárneho klasifikátora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2669"/>
            <a:ext cx="4644008" cy="362776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54" y="1962669"/>
            <a:ext cx="4342146" cy="350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9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Interpretácia lineárneho klasifikátora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Vizuálny pohľad</a:t>
            </a:r>
            <a:endParaRPr lang="sk-SK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2669"/>
            <a:ext cx="4644008" cy="362776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54" y="1962669"/>
            <a:ext cx="4342146" cy="350711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5734447"/>
            <a:ext cx="9127171" cy="96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Interpretácia lineárneho klasifikátora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Geometrický pohľad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 toho vypočítame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oddeľujúce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nadro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viny, kde pre dve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riedy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predsta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uje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otočenie a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posunutie voči 0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6585"/>
            <a:ext cx="5529848" cy="399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3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6263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Riadené metódy klasifikácie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87798"/>
                <a:ext cx="9144000" cy="4968552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 trénovacej množine máme 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pozorovaní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ℝ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vektor označenia tried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   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GB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−1,1</m:t>
                        </m:r>
                      </m:e>
                    </m:d>
                  </m:oMath>
                </a14:m>
                <a:endParaRPr lang="sk-SK" sz="36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Klasifikačný problém: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	          Určiť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tak, aby 				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Niekedy sa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označuje		                   ako rozhodovacia funkcia 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7798"/>
                <a:ext cx="9144000" cy="4968552"/>
              </a:xfrm>
              <a:blipFill rotWithShape="0">
                <a:blip r:embed="rId3"/>
                <a:stretch>
                  <a:fillRect l="-1533" t="-1963" r="-267" b="-404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0805" y="3284984"/>
            <a:ext cx="3973194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85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Diskriminačná analýza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Predpokladáme, že klasifikačné triedy sú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lineárne separovateľné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To znamená, že pre každé dve triedy existuje nadrovina rozdeľujúca príznakový priestor tak, že príznakové vektory (z trénovacej množiny) z rôznych tried ležia v rôznych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polpriestoroch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Nadrovina je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−1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rozmerný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podpriestor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ktorý delí príznakový priestor na dve časti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  <a:blipFill rotWithShape="0">
                <a:blip r:embed="rId4"/>
                <a:stretch>
                  <a:fillRect l="-1533" t="-1882" r="-1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3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Diskriminačná analýza 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Nájdeme lineárne diskriminačné funkcie,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…, 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/>
                  <a:t>,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ktorých bude toľko čo tried 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Lineárna diskriminačná funkcia má tvar: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i="1"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𝑟𝑛</m:t>
                          </m:r>
                        </m:sub>
                      </m:sSub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𝑟𝑖</m:t>
                        </m:r>
                      </m:sub>
                    </m:sSub>
                  </m:oMath>
                </a14:m>
                <a:r>
                  <a:rPr lang="sk-SK" sz="3600" dirty="0"/>
                  <a:t>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sú skalárne koeficienty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Neznámy vektor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zaradíme do tej triedy, ktorej diskriminačná funkcia vrátila najväčšiu hodnotu</a:t>
                </a:r>
                <a:endParaRPr lang="sk-SK" sz="36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  <a:blipFill rotWithShape="0">
                <a:blip r:embed="rId3"/>
                <a:stretch>
                  <a:fillRect l="-1533" t="-1882" b="-423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89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Diskriminačná analýza III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 toho vyplýva rozhodovacie pravidlo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k-SK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sSub>
                        <m:sSubPr>
                          <m:ctrlP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sk-SK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sk-SK" sz="3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sk-SK" sz="36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sk-SK" sz="36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sk-SK" sz="3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sk-SK" sz="3600" i="1">
                                  <a:latin typeface="Cambria Math" panose="02040503050406030204" pitchFamily="18" charset="0"/>
                                </a:rPr>
                                <m:t>=1,2,…,</m:t>
                              </m:r>
                              <m:r>
                                <a:rPr lang="sk-SK" sz="3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sk-SK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sk-SK" sz="3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k-SK" sz="3600" dirty="0"/>
              </a:p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Potom je nadrovina medzi dvoma triedami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k-SK" sz="3600" dirty="0"/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sk-SK" sz="3600" dirty="0"/>
                  <a:t>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určená vzťahom </a:t>
                </a:r>
              </a:p>
              <a:p>
                <a:pPr marL="0" indent="0">
                  <a:buNone/>
                </a:pPr>
                <a:r>
                  <a:rPr lang="sk-SK" sz="3600" dirty="0"/>
                  <a:t>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sk-SK" sz="360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pretože tam nevieme rozhodnúť, do ktorej z   tých dvoch tried ju zaradiť – ukážka pre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nadplo-chy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nasleduje: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sz="36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  <a:blipFill rotWithShape="0">
                <a:blip r:embed="rId3"/>
                <a:stretch>
                  <a:fillRect l="-2000" t="-1882" b="-141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9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Diskriminačná analýza IV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</p:spPr>
            <p:txBody>
              <a:bodyPr>
                <a:noAutofit/>
              </a:bodyPr>
              <a:lstStyle/>
              <a:p>
                <a:endParaRPr lang="sk-SK" sz="3600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sk-SK" sz="36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sk-SK" sz="3600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sk-SK" sz="36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sk-SK" sz="3600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Pre dve triedy nám stačí jedna diskriminačná funkcia</a:t>
                </a:r>
                <a:r>
                  <a:rPr lang="en-GB" sz="3600" dirty="0" smtClean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;</a:t>
                </a:r>
                <a:r>
                  <a:rPr lang="sk-SK" sz="3600" dirty="0" smtClean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ak bude kladná, zaradíme vektor 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ak bude záporná, tak 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sz="36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184576"/>
              </a:xfrm>
              <a:blipFill rotWithShape="0">
                <a:blip r:embed="rId3"/>
                <a:stretch>
                  <a:fillRect l="-1533" b="-235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92" y="1202449"/>
            <a:ext cx="6259244" cy="358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5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dvoch tried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45271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k-SK" sz="3600" dirty="0" smtClean="0">
                    <a:latin typeface="+mj-lt"/>
                  </a:rPr>
                  <a:t>Definujme funkciu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r>
                  <a:rPr lang="sk-SK" sz="3600" dirty="0" smtClean="0">
                    <a:latin typeface="+mj-lt"/>
                  </a:rPr>
                  <a:t>Ak označíme rozdiel </a:t>
                </a:r>
                <a:r>
                  <a:rPr lang="sk-SK" sz="3600" dirty="0" err="1" smtClean="0">
                    <a:latin typeface="+mj-lt"/>
                  </a:rPr>
                  <a:t>skalárov</a:t>
                </a:r>
                <a:r>
                  <a:rPr lang="sk-SK" sz="3600" dirty="0" smtClean="0">
                    <a:latin typeface="+mj-lt"/>
                  </a:rPr>
                  <a:t> pri jednotlivých príznakoch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ako vektor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rozdiel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tak môžeme napísať vektorovo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sk-SK" sz="3600" b="1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𝒙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sk-SK" sz="36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sk-SK" sz="3600" b="1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𝒘</m:t>
                          </m:r>
                        </m:e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𝑇</m:t>
                          </m:r>
                        </m:sup>
                      </m:sSup>
                      <m:r>
                        <a:rPr lang="sk-SK" sz="3600" b="1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</m:oMath>
                  </m:oMathPara>
                </a14:m>
                <a:endParaRPr lang="sk-SK" sz="3600" b="1" dirty="0" smtClean="0">
                  <a:latin typeface="+mj-lt"/>
                </a:endParaRPr>
              </a:p>
              <a:p>
                <a:r>
                  <a:rPr lang="sk-SK" sz="3600" dirty="0" smtClean="0">
                    <a:latin typeface="+mj-lt"/>
                  </a:rPr>
                  <a:t>Potom rovnica nadroviny </a:t>
                </a:r>
                <a:r>
                  <a:rPr lang="sk-SK" sz="3600" i="1" dirty="0" smtClean="0">
                    <a:latin typeface="+mj-lt"/>
                  </a:rPr>
                  <a:t>H </a:t>
                </a:r>
                <a:r>
                  <a:rPr lang="sk-SK" sz="3600" dirty="0" smtClean="0">
                    <a:latin typeface="+mj-lt"/>
                  </a:rPr>
                  <a:t>je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𝒘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  <m:r>
                      <a:rPr lang="sk-SK" sz="36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r>
                  <a:rPr lang="sk-SK" sz="3600" b="1" dirty="0" smtClean="0"/>
                  <a:t>,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kde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sk-SK" sz="3600" b="1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váhový (normálový) vektor a platí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sk-SK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0 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sk-SK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0 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ak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452715"/>
              </a:xfrm>
              <a:blipFill rotWithShape="0">
                <a:blip r:embed="rId3"/>
                <a:stretch>
                  <a:fillRect l="-1533" t="-268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dvoch tried 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4"/>
                <a:ext cx="9144000" cy="5596731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Ak budeme uvažovať vektory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ktoré ležia na oddeľujúcej </a:t>
                </a:r>
                <a:r>
                  <a:rPr lang="sk-SK" sz="3600" dirty="0" err="1" smtClean="0">
                    <a:latin typeface="+mj-lt"/>
                  </a:rPr>
                  <a:t>nadrovine</a:t>
                </a:r>
                <a:r>
                  <a:rPr lang="sk-SK" sz="36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tak platí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  </m:t>
                    </m:r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alebo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sk-SK" sz="3600" b="0" dirty="0" smtClean="0">
                  <a:latin typeface="+mj-lt"/>
                </a:endParaRPr>
              </a:p>
              <a:p>
                <a:r>
                  <a:rPr lang="sk-SK" sz="3600" dirty="0" smtClean="0">
                    <a:latin typeface="+mj-lt"/>
                  </a:rPr>
                  <a:t>Z toho vyplýva, že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sk-SK" sz="3600" b="1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je normála ku každému vektoru, ktorý leží v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sk-SK" sz="3600" b="1" dirty="0" smtClean="0">
                  <a:latin typeface="+mj-lt"/>
                </a:endParaRPr>
              </a:p>
              <a:p>
                <a:r>
                  <a:rPr lang="sk-SK" sz="3600" dirty="0" smtClean="0">
                    <a:latin typeface="+mj-lt"/>
                  </a:rPr>
                  <a:t>Pretože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pre všetky vektory z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tak normálový vektor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ukazuje do pol-priestoru zodpovedajúcemu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a tiež hovoríme, že je na pozitívnej strane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sk-SK" sz="3600" b="1" dirty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4"/>
                <a:ext cx="9144000" cy="5596731"/>
              </a:xfrm>
              <a:blipFill rotWithShape="0">
                <a:blip r:embed="rId3"/>
                <a:stretch>
                  <a:fillRect l="-1533" t="-174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4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dvoch tried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05285"/>
            <a:ext cx="9144000" cy="5452715"/>
          </a:xfrm>
        </p:spPr>
        <p:txBody>
          <a:bodyPr>
            <a:normAutofit/>
          </a:bodyPr>
          <a:lstStyle/>
          <a:p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67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2343" y="1262124"/>
            <a:ext cx="5155257" cy="559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948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dvoch tried IV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4"/>
                <a:ext cx="9144000" cy="559673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Diskriminačná funkcia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algebraickou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mierou vzdialenosti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sk-SK" sz="3600" b="1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sk-SK" sz="3600" b="1" dirty="0"/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Vidíme to, ak si označíme priemet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sk-SK" sz="3600" b="1" dirty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sk-SK" sz="3600" b="1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potom môžeme napísať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sub>
                    </m:sSub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𝒘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𝒘</m:t>
                            </m:r>
                          </m:e>
                        </m:d>
                      </m:den>
                    </m:f>
                  </m:oMath>
                </a14:m>
                <a:endParaRPr lang="sk-SK" sz="3600" b="1" dirty="0" smtClean="0"/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Pretože platí </a:t>
                </a:r>
                <a14:m>
                  <m:oMath xmlns:m="http://schemas.openxmlformats.org/officeDocument/2006/math">
                    <m:r>
                      <a:rPr lang="sk-SK" sz="32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2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k-SK" sz="32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2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𝒘</m:t>
                        </m:r>
                      </m:e>
                      <m:sup>
                        <m:r>
                          <a:rPr lang="sk-SK" sz="32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sk-SK" sz="32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2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sub>
                    </m:sSub>
                    <m:r>
                      <a:rPr lang="sk-SK" sz="32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2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sk-SK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z toho úpravou a s využitím vzťahu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𝒘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𝒘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𝒘</m:t>
                            </m:r>
                          </m:e>
                        </m:d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sk-SK" sz="3600" b="1" dirty="0" smtClean="0"/>
                  <a:t> </a:t>
                </a:r>
                <a:r>
                  <a:rPr lang="sk-SK" sz="3600" dirty="0" smtClean="0">
                    <a:latin typeface="+mj-lt"/>
                  </a:rPr>
                  <a:t>dostaneme 		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d>
                      </m:den>
                    </m:f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4"/>
                <a:ext cx="9144000" cy="5596731"/>
              </a:xfrm>
              <a:blipFill rotWithShape="0">
                <a:blip r:embed="rId3"/>
                <a:stretch>
                  <a:fillRect l="-1533" t="-1743" r="-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4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dvoch tried V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+mj-lt"/>
                  </a:rPr>
                  <a:t>Ako dôsledok z toho vyplýva, že vzdialenosť od počiatku k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sk-SK" sz="36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je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d>
                      </m:den>
                    </m:f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je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&gt;0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tak počiatok leží na pozitívnej strane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ak 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0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tak na negatívnej 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je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tak oddeľujúca nadrovina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prechádza cez počiatok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Orientácia nadroviny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teda daná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normálo-vým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vektorom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𝒘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jej poloha členom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524723"/>
              </a:xfrm>
              <a:blipFill rotWithShape="0">
                <a:blip r:embed="rId3"/>
                <a:stretch>
                  <a:fillRect l="-1533" t="-1654" r="-23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6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dvoch tried VI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452715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Pre prípad 2D príznakového vektora je rovnica nadroviny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sk-SK" sz="36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endParaRPr lang="sk-SK" sz="3600" b="0" dirty="0" smtClean="0">
                  <a:latin typeface="+mj-lt"/>
                  <a:cs typeface="Calibri" panose="020F0502020204030204" pitchFamily="34" charset="0"/>
                </a:endParaRPr>
              </a:p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To sa dá napísať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=−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𝑏</m:t>
                        </m:r>
                      </m:num>
                      <m:den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čo je rovnica priamky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𝑘𝑥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kde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smerni-ca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teda natočenie priamky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jej posunutie</a:t>
                </a:r>
              </a:p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 3D dostaneme rovnicu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𝑧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čo je rovnica roviny oddeľujúcej dve triedy, kde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14:m>
                  <m:oMath xmlns:m="http://schemas.openxmlformats.org/officeDocument/2006/math">
                    <m:r>
                      <a:rPr lang="sk-SK" sz="3600" b="0" i="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sk-SK" sz="36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zodpovedajú jej natočeniu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posunutiu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452715"/>
              </a:xfrm>
              <a:blipFill rotWithShape="0">
                <a:blip r:embed="rId3"/>
                <a:stretch>
                  <a:fillRect l="-1533" t="-1676" r="-29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1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Zovšeobecnený lineárny klasifikátor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380707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Jeho funkcia 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𝒖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</m:oMath>
                </a14:m>
                <a:r>
                  <a:rPr lang="sk-SK" sz="3600" b="1" dirty="0" smtClean="0"/>
                  <a:t> </a:t>
                </a:r>
              </a:p>
              <a:p>
                <a:pPr marL="0" indent="0"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kde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𝒖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𝑏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1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𝒘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sk-SK" sz="3600" b="1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sSup>
                      <m:sSupPr>
                        <m:ctrlP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sk-SK" sz="3600" b="1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1, </m:t>
                            </m:r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1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endParaRPr lang="sk-SK" sz="3600" b="1" dirty="0" smtClean="0"/>
              </a:p>
              <a:p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Vzorku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zaradíme 					  </a:t>
                </a:r>
              </a:p>
              <a:p>
                <a:pPr lvl="1"/>
                <a:r>
                  <a:rPr lang="sk-SK" sz="3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ak platí 				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4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𝒖</m:t>
                        </m:r>
                      </m:e>
                      <m:sup>
                        <m:r>
                          <a:rPr lang="sk-SK" sz="3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sk-SK" sz="3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4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𝒚</m:t>
                        </m:r>
                      </m:e>
                      <m:sub>
                        <m:r>
                          <a:rPr lang="sk-SK" sz="3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3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  <m:r>
                      <a:rPr lang="sk-SK" sz="3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0</m:t>
                    </m:r>
                  </m:oMath>
                </a14:m>
                <a:r>
                  <a:rPr lang="sk-SK" sz="3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lvl="1"/>
                <a:r>
                  <a:rPr lang="sk-SK" sz="3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ak platí </a:t>
                </a:r>
                <a:r>
                  <a:rPr lang="sk-SK" sz="3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	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4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𝒖</m:t>
                        </m:r>
                      </m:e>
                      <m:sup>
                        <m: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4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𝒚</m:t>
                        </m:r>
                      </m:e>
                      <m:sub>
                        <m:r>
                          <a:rPr lang="sk-SK" sz="3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3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sk-SK" sz="3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0</m:t>
                    </m:r>
                  </m:oMath>
                </a14:m>
                <a:r>
                  <a:rPr lang="sk-SK" sz="3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endParaRPr lang="sk-SK" sz="3600" dirty="0" smtClean="0">
                  <a:latin typeface="+mj-lt"/>
                </a:endParaRPr>
              </a:p>
              <a:p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380707"/>
              </a:xfrm>
              <a:blipFill rotWithShape="0">
                <a:blip r:embed="rId3"/>
                <a:stretch>
                  <a:fillRect l="-1533" t="-169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71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8573" y="2708921"/>
            <a:ext cx="4785428" cy="364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58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Lineárne diskriminačné funkcie 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72</a:t>
            </a:fld>
            <a:endParaRPr lang="en-US"/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983" t="26203" r="64199" b="46859"/>
          <a:stretch>
            <a:fillRect/>
          </a:stretch>
        </p:blipFill>
        <p:spPr bwMode="auto">
          <a:xfrm>
            <a:off x="0" y="1006105"/>
            <a:ext cx="3513057" cy="298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36246" t="26995" r="48609" b="47651"/>
          <a:stretch>
            <a:fillRect/>
          </a:stretch>
        </p:blipFill>
        <p:spPr bwMode="auto">
          <a:xfrm>
            <a:off x="2987824" y="3943794"/>
            <a:ext cx="3096344" cy="291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52282" t="26203" r="29722" b="47651"/>
          <a:stretch>
            <a:fillRect/>
          </a:stretch>
        </p:blipFill>
        <p:spPr bwMode="auto">
          <a:xfrm>
            <a:off x="5652119" y="962516"/>
            <a:ext cx="3579689" cy="292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901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Učenie lineárneho klasifikátora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1"/>
                <a:ext cx="9144000" cy="5661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+mj-lt"/>
                  </a:rPr>
                  <a:t>Pri učení pri správnej klasifikácii vektora nemeníme hodnoty </a:t>
                </a:r>
                <a:r>
                  <a:rPr lang="sk-SK" sz="3600" dirty="0" err="1">
                    <a:latin typeface="+mj-lt"/>
                  </a:rPr>
                  <a:t>skalárov</a:t>
                </a:r>
                <a:endParaRPr lang="sk-SK" sz="3600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 nesprávnej klasifikácii, keď bol vektor zaradený do triedy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mal byť zaradený 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tak to preto, lebo diskriminačná funkcia vrátila hodnotu väčšiu ako nula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Preto znížime </a:t>
                </a:r>
                <a:r>
                  <a:rPr lang="sk-SK" sz="3600" dirty="0" err="1" smtClean="0">
                    <a:latin typeface="+mj-lt"/>
                  </a:rPr>
                  <a:t>skaláry</a:t>
                </a:r>
                <a:r>
                  <a:rPr lang="sk-SK" sz="3600" dirty="0" smtClean="0">
                    <a:latin typeface="+mj-lt"/>
                  </a:rPr>
                  <a:t> diskriminačnej funkcie (v opačnom prípade tried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skaláry zvýšime)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1"/>
                <a:ext cx="9144000" cy="5661249"/>
              </a:xfrm>
              <a:blipFill rotWithShape="0">
                <a:blip r:embed="rId2"/>
                <a:stretch>
                  <a:fillRect l="-1533" t="-1615" r="-2067" b="-96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322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Formálny postup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5"/>
                <a:ext cx="9144000" cy="5733255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Zvolíme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skalárnu účelovú funkciu </a:t>
                </a:r>
                <a14:m>
                  <m:oMath xmlns:m="http://schemas.openxmlformats.org/officeDocument/2006/math">
                    <m:r>
                      <a:rPr lang="sk-SK" sz="4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𝑂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sk-SK" sz="40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𝒖</m:t>
                    </m:r>
                    <m:r>
                      <a:rPr lang="sk-SK" sz="40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ktorej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hodnota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minimálna, keď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𝒖</m:t>
                    </m:r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riešením</a:t>
                </a:r>
              </a:p>
              <a:p>
                <a:pPr>
                  <a:spcBef>
                    <a:spcPts val="6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Začneme náhodne zvoleným vektorom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𝑢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Vypočítame gradient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𝛻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𝑂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v bode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𝑢</m:t>
                        </m:r>
                      </m:e>
                      <m:sub>
                        <m:r>
                          <a:rPr lang="sk-SK" sz="3600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Aktualizujeme hodnotu </a:t>
                </a:r>
                <a14:m>
                  <m:oMath xmlns:m="http://schemas.openxmlformats.org/officeDocument/2006/math">
                    <m:r>
                      <a:rPr lang="sk-SK" sz="3600" b="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𝑢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tak, že vyberieme vektor z okolia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𝒖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v smere najväčšej negatívnej zmeny gradientu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𝒖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𝒖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𝜂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𝛻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𝑂</m:t>
                    </m:r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|</m:t>
                        </m:r>
                      </m:e>
                      <m:sub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GB" sz="3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GB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kde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𝜂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(pozitívna) rýchlosť učenia v kroku 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5"/>
                <a:ext cx="9144000" cy="5733255"/>
              </a:xfrm>
              <a:blipFill rotWithShape="0">
                <a:blip r:embed="rId2"/>
                <a:stretch>
                  <a:fillRect l="-1533" t="-851" r="-3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875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87907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</a:t>
            </a:r>
            <a:r>
              <a:rPr lang="sk-SK" sz="5400" i="1" dirty="0" smtClean="0"/>
              <a:t>R</a:t>
            </a:r>
            <a:r>
              <a:rPr lang="sk-SK" sz="5400" dirty="0" smtClean="0"/>
              <a:t>-tried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Pre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každú klasifikačnú triedu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môžeme vytvoriť rozhodovaciu funkciu,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ktorá oddelí vzorky tejto triedy od vzoriek ostatných tried. 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Takto budeme mať 					    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rozhodovacích 					     funkcií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Niektoré oblasti 					       môžu byť neurčené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3928" y="3261712"/>
            <a:ext cx="5220072" cy="359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908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101560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do </a:t>
            </a:r>
            <a:r>
              <a:rPr lang="sk-SK" sz="5400" i="1" dirty="0" smtClean="0"/>
              <a:t>R</a:t>
            </a:r>
            <a:r>
              <a:rPr lang="sk-SK" sz="5400" dirty="0" smtClean="0"/>
              <a:t>-tried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Pre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každú dvojicu rôznych klasifikačných tried vytvoríme rozhodovaciu funkciu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oddeľu-júcu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vzorky týchto dvoch tried bez ohľadu na vzorky ostatných tried. 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Dostaneme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1)/2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        rozhodovacích funkcií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Aj tu môžu byť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neurče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				         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né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oblasti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1143" y="3068959"/>
            <a:ext cx="4602858" cy="31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284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101560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stroj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Preto vytvoríme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R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rozhodovacích funkcií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sk-SK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bSup>
                  </m:oMath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2400"/>
                  </a:spcBef>
                </a:pP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zaradíme do tej klasifikačnej triedy, ktorej hodnota rozhodovacej funkcie po dosadení je najväčšia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sk-SK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sSub>
                        <m:sSubPr>
                          <m:ctrlPr>
                            <a:rPr lang="sk-SK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k-SK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)&gt;</m:t>
                      </m:r>
                      <m:sSub>
                        <m:sSubPr>
                          <m:ctrlPr>
                            <a:rPr lang="sk-SK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sk-SK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k-SK" sz="3600" b="1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To rozdelí priestor do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R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konvexných oblastí</a:t>
                </a:r>
                <a:endParaRPr lang="sk-SK" sz="36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3"/>
                <a:stretch>
                  <a:fillRect l="-1533" t="-1768" r="-1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409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101560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stroj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78</a:t>
            </a:fld>
            <a:endParaRPr lang="en-US"/>
          </a:p>
        </p:txBody>
      </p:sp>
      <p:pic>
        <p:nvPicPr>
          <p:cNvPr id="6" name="Zástupný symbol obsahu 5" descr="https://www.byclb.com/TR/Tutorials/neural_networks/ch9_1_dosyalar/image026.gif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53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101560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stroj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Pre dve susedné oblasti zodpovedajúce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je hranica medzi nimi súčasťou nadroviny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definovanej rovnosťou </a:t>
                </a:r>
              </a:p>
              <a:p>
                <a:pPr marL="0" indent="0" algn="ctr">
                  <a:spcBef>
                    <a:spcPts val="24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200" dirty="0" smtClean="0">
                    <a:latin typeface="Calibri" panose="020F0502020204030204" pitchFamily="34" charset="0"/>
                  </a:rPr>
                  <a:t> alebo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200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200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sk-SK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sk-SK" sz="320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2400"/>
                  </a:spcBef>
                </a:pPr>
                <a:r>
                  <a:rPr lang="sk-SK" sz="3200" dirty="0" smtClean="0">
                    <a:latin typeface="Calibri" panose="020F0502020204030204" pitchFamily="34" charset="0"/>
                  </a:rPr>
                  <a:t>Z toho vyplýva, že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1" i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sk-SK" sz="3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2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1" i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sk-SK" sz="3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200" dirty="0" smtClean="0">
                    <a:latin typeface="Calibri" panose="020F0502020204030204" pitchFamily="34" charset="0"/>
                  </a:rPr>
                  <a:t> je normála ku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sk-SK" sz="32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sk-SK" sz="3200" dirty="0" smtClean="0">
                    <a:latin typeface="Calibri" panose="020F0502020204030204" pitchFamily="34" charset="0"/>
                  </a:rPr>
                  <a:t> a signovaná vzdialenosť od </a:t>
                </a:r>
                <a14:m>
                  <m:oMath xmlns:m="http://schemas.openxmlformats.org/officeDocument/2006/math">
                    <m:r>
                      <a:rPr lang="sk-SK" sz="32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sk-SK" sz="3200" dirty="0" smtClean="0">
                    <a:latin typeface="Calibri" panose="020F0502020204030204" pitchFamily="34" charset="0"/>
                  </a:rPr>
                  <a:t> ku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sk-SK" sz="32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sk-SK" sz="3200" b="1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3200" dirty="0" smtClean="0">
                    <a:latin typeface="Calibri" panose="020F0502020204030204" pitchFamily="34" charset="0"/>
                  </a:rPr>
                  <a:t>určená vzťahom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2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2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sk-SK" sz="3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sk-SK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200" b="1" i="1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lang="sk-SK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sk-SK" sz="3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200" b="1" i="1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lang="sk-SK" sz="32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sk-SK" sz="3200" b="1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3"/>
                <a:stretch>
                  <a:fillRect l="-1533" t="-176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266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101560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stroj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Takže pre lineárny stroj to nie sú váhové vektory, ktoré sú dôležité, ale ich rozdiely</a:t>
            </a:r>
          </a:p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Celkove je 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R −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1)/2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dvojíc oblastí, ktoré zodpovedajú triedam, ale nie všetky musia byť susedné</a:t>
            </a:r>
          </a:p>
          <a:p>
            <a:pPr>
              <a:spcBef>
                <a:spcPts val="2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Potom celkový počet segmentov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nadrovín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ktoré vystupujú v rozhodovacích plochách, môže byť nižší</a:t>
            </a:r>
            <a:endParaRPr lang="sk-SK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75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1"/>
            <a:ext cx="9144000" cy="101560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stroj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Ak máme príznakový vektor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rozmeru </a:t>
                </a:r>
                <a:r>
                  <a:rPr lang="en-US" sz="3600" dirty="0" smtClean="0">
                    <a:latin typeface="Calibri" panose="020F0502020204030204" pitchFamily="34" charset="0"/>
                  </a:rPr>
                  <a:t>[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r>
                  <a:rPr lang="en-US" sz="3600" dirty="0" smtClean="0">
                    <a:latin typeface="Calibri" panose="020F0502020204030204" pitchFamily="34" charset="0"/>
                  </a:rPr>
                  <a:t>]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a máme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tried</a:t>
                </a:r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a uvažujeme maticu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𝑾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rozmeru </a:t>
                </a:r>
                <a:r>
                  <a:rPr lang="en-US" sz="3600" dirty="0" smtClean="0">
                    <a:latin typeface="Calibri" panose="020F0502020204030204" pitchFamily="34" charset="0"/>
                  </a:rPr>
                  <a:t>[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3600" dirty="0" smtClean="0">
                    <a:latin typeface="Calibri" panose="020F0502020204030204" pitchFamily="34" charset="0"/>
                  </a:rPr>
                  <a:t>]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a vektor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rozmeru </a:t>
                </a:r>
                <a:r>
                  <a:rPr lang="en-US" sz="3600" dirty="0">
                    <a:latin typeface="Calibri" panose="020F0502020204030204" pitchFamily="34" charset="0"/>
                  </a:rPr>
                  <a:t>[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r>
                  <a:rPr lang="en-US" sz="3600" dirty="0" smtClean="0">
                    <a:latin typeface="Calibri" panose="020F0502020204030204" pitchFamily="34" charset="0"/>
                  </a:rPr>
                  <a:t>]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, potom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𝑾𝒙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je vektor rozmeru </a:t>
                </a:r>
                <a:r>
                  <a:rPr lang="en-US" sz="3600" dirty="0">
                    <a:latin typeface="Calibri" panose="020F0502020204030204" pitchFamily="34" charset="0"/>
                  </a:rPr>
                  <a:t>[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r>
                  <a:rPr lang="en-US" sz="3600" dirty="0" smtClean="0">
                    <a:latin typeface="Calibri" panose="020F0502020204030204" pitchFamily="34" charset="0"/>
                  </a:rPr>
                  <a:t>]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, ktorý obsahuje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pre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>
                  <a:spcBef>
                    <a:spcPts val="24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 Matica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</a:rPr>
                      <m:t>𝑾</m:t>
                    </m:r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potom pre každú triedu obsahuje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sk-SK" sz="3600" b="1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skalárnych</a:t>
                </a:r>
                <a:r>
                  <a:rPr lang="sk-SK" sz="3600" b="1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koeficientov, zodpovedajúcich príslušnej diskriminačnej funkcii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3"/>
                <a:stretch>
                  <a:fillRect l="-1533" t="-1768" r="-16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905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Tri pohľady na lineárny klasifikátor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2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Algebraický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		</a:t>
            </a:r>
            <a:r>
              <a:rPr lang="sk-SK" sz="32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Vizuálny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    </a:t>
            </a:r>
            <a:r>
              <a:rPr lang="sk-SK" sz="32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Geometrický</a:t>
            </a:r>
          </a:p>
          <a:p>
            <a:pPr marL="0" indent="0">
              <a:spcBef>
                <a:spcPts val="0"/>
              </a:spcBef>
              <a:buNone/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Jeden vzor	       Nadroviny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rozde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pre triedu	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ľujúce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priestor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3099714" cy="250361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853" y="4442859"/>
            <a:ext cx="2792293" cy="122765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021" y="3942050"/>
            <a:ext cx="2951150" cy="2134581"/>
          </a:xfrm>
          <a:prstGeom prst="rect">
            <a:avLst/>
          </a:prstGeom>
        </p:spPr>
      </p:pic>
      <p:cxnSp>
        <p:nvCxnSpPr>
          <p:cNvPr id="14" name="Rovná spojnica 13"/>
          <p:cNvCxnSpPr/>
          <p:nvPr/>
        </p:nvCxnSpPr>
        <p:spPr>
          <a:xfrm>
            <a:off x="3175853" y="1628800"/>
            <a:ext cx="0" cy="46559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nica 15"/>
          <p:cNvCxnSpPr/>
          <p:nvPr/>
        </p:nvCxnSpPr>
        <p:spPr>
          <a:xfrm>
            <a:off x="5968146" y="1628800"/>
            <a:ext cx="0" cy="46559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3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Pravidlo minimálnej vzdialenosti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90465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Nech je v príznakovom priestore definovaných </a:t>
                </a:r>
                <a:r>
                  <a:rPr lang="sk-SK" sz="3600" i="1" dirty="0" smtClean="0">
                    <a:latin typeface="+mj-lt"/>
                  </a:rPr>
                  <a:t>R </a:t>
                </a:r>
                <a:r>
                  <a:rPr lang="sk-SK" sz="3600" dirty="0" err="1" smtClean="0">
                    <a:latin typeface="+mj-lt"/>
                  </a:rPr>
                  <a:t>etalónov</a:t>
                </a:r>
                <a:r>
                  <a:rPr lang="sk-SK" sz="36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ako ideálnych reprezentantov </a:t>
                </a:r>
                <a:r>
                  <a:rPr lang="sk-SK" sz="3600" i="1" dirty="0" smtClean="0">
                    <a:latin typeface="+mj-lt"/>
                  </a:rPr>
                  <a:t>R</a:t>
                </a:r>
                <a:r>
                  <a:rPr lang="sk-SK" sz="3600" dirty="0" smtClean="0">
                    <a:latin typeface="+mj-lt"/>
                  </a:rPr>
                  <a:t> tried, potom rozhodovacie pravidlo má tvar: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d>
                        <m:dPr>
                          <m:begChr m:val="|"/>
                          <m:endChr m:val="|"/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k-SK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sk-SK" sz="3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=1,2,…,</m:t>
                              </m:r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3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sk-SK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k-SK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čo vedie na lineárny klasifikátor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 učení sa nastavujú iba </a:t>
                </a:r>
                <a:r>
                  <a:rPr lang="sk-SK" sz="3600" dirty="0" err="1" smtClean="0">
                    <a:latin typeface="+mj-lt"/>
                  </a:rPr>
                  <a:t>etalóny</a:t>
                </a:r>
                <a:r>
                  <a:rPr lang="sk-SK" sz="3600" dirty="0" smtClean="0">
                    <a:latin typeface="+mj-lt"/>
                  </a:rPr>
                  <a:t> ako </a:t>
                </a:r>
                <a:r>
                  <a:rPr lang="sk-SK" sz="3600" dirty="0" err="1" smtClean="0">
                    <a:latin typeface="+mj-lt"/>
                  </a:rPr>
                  <a:t>centroidy</a:t>
                </a:r>
                <a:r>
                  <a:rPr lang="sk-SK" sz="3600" dirty="0" smtClean="0">
                    <a:latin typeface="+mj-lt"/>
                  </a:rPr>
                  <a:t> známych vektorov z triedy </a:t>
                </a:r>
              </a:p>
              <a:p>
                <a:endParaRPr lang="sk-SK" sz="4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904656"/>
              </a:xfrm>
              <a:blipFill rotWithShape="0">
                <a:blip r:embed="rId2"/>
                <a:stretch>
                  <a:fillRect l="-1533" t="-1548" r="-15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9179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Pravidlo minimálnej vzdialenosti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Oddeľujúca nadrovina sa určí tak, že delí na polovicu spojnicu dvoch </a:t>
            </a:r>
            <a:r>
              <a:rPr lang="sk-SK" sz="3600" dirty="0" err="1" smtClean="0">
                <a:latin typeface="+mj-lt"/>
              </a:rPr>
              <a:t>etalónov</a:t>
            </a:r>
            <a:endParaRPr lang="sk-SK" sz="36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" y="2445253"/>
            <a:ext cx="9144000" cy="3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8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1101</TotalTime>
  <Words>2595</Words>
  <Application>Microsoft Office PowerPoint</Application>
  <PresentationFormat>Prezentácia na obrazovke (4:3)</PresentationFormat>
  <Paragraphs>676</Paragraphs>
  <Slides>84</Slides>
  <Notes>74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84</vt:i4>
      </vt:variant>
    </vt:vector>
  </HeadingPairs>
  <TitlesOfParts>
    <vt:vector size="89" baseType="lpstr"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Rozpoznávanie obrazcov</vt:lpstr>
      <vt:lpstr>Rozpoznávanie obrazcov II</vt:lpstr>
      <vt:lpstr>Rozpoznávanie obrazcov III</vt:lpstr>
      <vt:lpstr>Rozpoznávanie obrazcov IV</vt:lpstr>
      <vt:lpstr>Príznakové rozpoznávanie obrazcov</vt:lpstr>
      <vt:lpstr>Štatistické rozpoznávanie obrazcov</vt:lpstr>
      <vt:lpstr>Klasifikácia obrazu</vt:lpstr>
      <vt:lpstr>Problém: sémantický rozdiel</vt:lpstr>
      <vt:lpstr>Výzvy: zmena miesta snímania</vt:lpstr>
      <vt:lpstr>Výzvy: výrazné pozadie</vt:lpstr>
      <vt:lpstr>Výzvy: osvetlenie</vt:lpstr>
      <vt:lpstr>Výzvy: deformácie</vt:lpstr>
      <vt:lpstr>Výzvy: zakrytie</vt:lpstr>
      <vt:lpstr>Výzvy: vnútrotriedna variácia</vt:lpstr>
      <vt:lpstr>Klasifikátor</vt:lpstr>
      <vt:lpstr>Klasický (príznakový) prístup</vt:lpstr>
      <vt:lpstr>Rozpoznávanie s učiteľom a bez</vt:lpstr>
      <vt:lpstr>Aké môžu byť triedy?</vt:lpstr>
      <vt:lpstr>Lineárne separovateľné triedy</vt:lpstr>
      <vt:lpstr>Separovateľné triedy</vt:lpstr>
      <vt:lpstr>Neseparovateľné triedy</vt:lpstr>
      <vt:lpstr>Najjednoduchší klasifikátor</vt:lpstr>
      <vt:lpstr>Ukážka databázy: CIFAR10</vt:lpstr>
      <vt:lpstr>Ukážka databázy: CIFAR10</vt:lpstr>
      <vt:lpstr>Metrika na určenie najbližšieho</vt:lpstr>
      <vt:lpstr>Klasifikátor najbližšieho suseda</vt:lpstr>
      <vt:lpstr>Klasifikátor najbližšieho suseda</vt:lpstr>
      <vt:lpstr>Klasifikátor najbližšieho suseda</vt:lpstr>
      <vt:lpstr>Aká je rýchlosť klasifikátora?</vt:lpstr>
      <vt:lpstr>Ako to vyzerá v praxi?</vt:lpstr>
      <vt:lpstr>K najbližších susedov</vt:lpstr>
      <vt:lpstr>Ako to vyzerá v praxi?</vt:lpstr>
      <vt:lpstr>Ako to vyzerá v praxi? II</vt:lpstr>
      <vt:lpstr>Metrika pre KNN</vt:lpstr>
      <vt:lpstr>Metrika pre KNN II</vt:lpstr>
      <vt:lpstr>Hyperparametre</vt:lpstr>
      <vt:lpstr>Hyperparametre</vt:lpstr>
      <vt:lpstr>Nastavenie hyperparametrov</vt:lpstr>
      <vt:lpstr>Nastavenie hyperparametrov</vt:lpstr>
      <vt:lpstr>Nastavenie hyperparametrov</vt:lpstr>
      <vt:lpstr>Nastavenie hyperparametrov</vt:lpstr>
      <vt:lpstr>Nastavenie hyperparametrov</vt:lpstr>
      <vt:lpstr>Nastavenie hyperparametrov</vt:lpstr>
      <vt:lpstr>KNN sa na obrazoch nepoužíva</vt:lpstr>
      <vt:lpstr>KNN sumarizácia</vt:lpstr>
      <vt:lpstr>Lineárny klasifikátor</vt:lpstr>
      <vt:lpstr>Znovu použijeme CIFAR 10</vt:lpstr>
      <vt:lpstr>Parametrický prístup</vt:lpstr>
      <vt:lpstr>Lineárny je vtedy, keď</vt:lpstr>
      <vt:lpstr>Parametrický prístup</vt:lpstr>
      <vt:lpstr>Parametrický prístup</vt:lpstr>
      <vt:lpstr>Príklad</vt:lpstr>
      <vt:lpstr>Príklad</vt:lpstr>
      <vt:lpstr>Príklad</vt:lpstr>
      <vt:lpstr>Príklad</vt:lpstr>
      <vt:lpstr>Interpretácia lineárneho klasifikátora</vt:lpstr>
      <vt:lpstr>Interpretácia lineárneho klasifikátora</vt:lpstr>
      <vt:lpstr>Interpretácia lineárneho klasifikátora</vt:lpstr>
      <vt:lpstr>Riadené metódy klasifikácie</vt:lpstr>
      <vt:lpstr>Diskriminačná analýza</vt:lpstr>
      <vt:lpstr>Diskriminačná analýza II</vt:lpstr>
      <vt:lpstr>Diskriminačná analýza III</vt:lpstr>
      <vt:lpstr>Diskriminačná analýza IV</vt:lpstr>
      <vt:lpstr>Klasifikácia do dvoch tried</vt:lpstr>
      <vt:lpstr>Klasifikácia do dvoch tried II</vt:lpstr>
      <vt:lpstr>Klasifikácia do dvoch tried III</vt:lpstr>
      <vt:lpstr>Klasifikácia do dvoch tried IV</vt:lpstr>
      <vt:lpstr>Klasifikácia do dvoch tried V</vt:lpstr>
      <vt:lpstr>Klasifikácia do dvoch tried VI</vt:lpstr>
      <vt:lpstr>Zovšeobecnený lineárny klasifikátor</vt:lpstr>
      <vt:lpstr>Lineárne diskriminačné funkcie III</vt:lpstr>
      <vt:lpstr>Učenie lineárneho klasifikátora</vt:lpstr>
      <vt:lpstr>Formálny postup</vt:lpstr>
      <vt:lpstr>Klasifikácia do R-tried</vt:lpstr>
      <vt:lpstr>Klasifikácia do R-tried II</vt:lpstr>
      <vt:lpstr>Lineárny stroj</vt:lpstr>
      <vt:lpstr>Lineárny stroj II</vt:lpstr>
      <vt:lpstr>Lineárny stroj III</vt:lpstr>
      <vt:lpstr>Lineárny stroj IV</vt:lpstr>
      <vt:lpstr>Lineárny stroj V</vt:lpstr>
      <vt:lpstr>Tri pohľady na lineárny klasifikátor</vt:lpstr>
      <vt:lpstr>Pravidlo minimálnej vzdialenosti</vt:lpstr>
      <vt:lpstr>Pravidlo minimálnej vzdialenosti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91</cp:revision>
  <dcterms:created xsi:type="dcterms:W3CDTF">2015-07-27T05:27:08Z</dcterms:created>
  <dcterms:modified xsi:type="dcterms:W3CDTF">2021-03-31T19:13:16Z</dcterms:modified>
</cp:coreProperties>
</file>