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53"/>
  </p:notesMasterIdLst>
  <p:sldIdLst>
    <p:sldId id="256" r:id="rId2"/>
    <p:sldId id="258" r:id="rId3"/>
    <p:sldId id="341" r:id="rId4"/>
    <p:sldId id="342" r:id="rId5"/>
    <p:sldId id="343" r:id="rId6"/>
    <p:sldId id="259" r:id="rId7"/>
    <p:sldId id="260" r:id="rId8"/>
    <p:sldId id="262" r:id="rId9"/>
    <p:sldId id="357" r:id="rId10"/>
    <p:sldId id="344" r:id="rId11"/>
    <p:sldId id="349" r:id="rId12"/>
    <p:sldId id="345" r:id="rId13"/>
    <p:sldId id="347" r:id="rId14"/>
    <p:sldId id="363" r:id="rId15"/>
    <p:sldId id="362" r:id="rId16"/>
    <p:sldId id="273" r:id="rId17"/>
    <p:sldId id="266" r:id="rId18"/>
    <p:sldId id="275" r:id="rId19"/>
    <p:sldId id="286" r:id="rId20"/>
    <p:sldId id="359" r:id="rId21"/>
    <p:sldId id="360" r:id="rId22"/>
    <p:sldId id="327" r:id="rId23"/>
    <p:sldId id="328" r:id="rId24"/>
    <p:sldId id="348" r:id="rId25"/>
    <p:sldId id="287" r:id="rId26"/>
    <p:sldId id="276" r:id="rId27"/>
    <p:sldId id="352" r:id="rId28"/>
    <p:sldId id="298" r:id="rId29"/>
    <p:sldId id="272" r:id="rId30"/>
    <p:sldId id="358" r:id="rId31"/>
    <p:sldId id="329" r:id="rId32"/>
    <p:sldId id="330" r:id="rId33"/>
    <p:sldId id="304" r:id="rId34"/>
    <p:sldId id="331" r:id="rId35"/>
    <p:sldId id="303" r:id="rId36"/>
    <p:sldId id="332" r:id="rId37"/>
    <p:sldId id="333" r:id="rId38"/>
    <p:sldId id="281" r:id="rId39"/>
    <p:sldId id="334" r:id="rId40"/>
    <p:sldId id="335" r:id="rId41"/>
    <p:sldId id="353" r:id="rId42"/>
    <p:sldId id="354" r:id="rId43"/>
    <p:sldId id="356" r:id="rId44"/>
    <p:sldId id="336" r:id="rId45"/>
    <p:sldId id="284" r:id="rId46"/>
    <p:sldId id="305" r:id="rId47"/>
    <p:sldId id="337" r:id="rId48"/>
    <p:sldId id="338" r:id="rId49"/>
    <p:sldId id="307" r:id="rId50"/>
    <p:sldId id="361" r:id="rId51"/>
    <p:sldId id="339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8" autoAdjust="0"/>
    <p:restoredTop sz="86412" autoAdjust="0"/>
  </p:normalViewPr>
  <p:slideViewPr>
    <p:cSldViewPr>
      <p:cViewPr varScale="1">
        <p:scale>
          <a:sx n="112" d="100"/>
          <a:sy n="112" d="100"/>
        </p:scale>
        <p:origin x="48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3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02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7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5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23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81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5707-0C0B-450A-9A31-F6B436DA2273}" type="datetime1">
              <a:rPr lang="en-US" smtClean="0"/>
              <a:t>10/4/2020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6891BCE9-871A-46C1-A931-F39080DB0424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0442-BA50-4017-8D96-32A493BA6B47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A9C4-43F5-4840-A438-FFB77D17563A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180B-D534-4945-BEFC-8EE5123464C4}" type="datetime1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2688F-5476-4773-820E-C75A40F519FF}" type="datetime1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AC10-22BC-4421-A8FB-2BDA8BCE5261}" type="datetime1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5783-F823-41DD-96AD-5681FEFF3C90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EAAE-CC0F-4E50-BF23-4C738369339C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4C67-595C-4A62-A825-0A7E87488F95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12DC-A870-4651-B527-AB9D1715E8D4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38079A-0F9F-4FEB-90E7-6C120CC751C9}" type="datetime1">
              <a:rPr lang="en-US" smtClean="0"/>
              <a:t>10/4/2020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"/><Relationship Id="rId4" Type="http://schemas.openxmlformats.org/officeDocument/2006/relationships/image" Target="../media/image11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Predspracovanie obrazu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Zlepšenie kvality obrazu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75252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Cieľom predspracovania je potlačiť šum a neželané skreslenia a zlepšiť črty obrazu, dôležité pre ďalšie etapy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Predspracovanie:</a:t>
            </a:r>
          </a:p>
          <a:p>
            <a:pPr lvl="1">
              <a:spcBef>
                <a:spcPts val="1800"/>
              </a:spcBef>
            </a:pPr>
            <a:r>
              <a:rPr lang="sk-SK" sz="3200" dirty="0">
                <a:latin typeface="+mj-lt"/>
              </a:rPr>
              <a:t>v priestorovej oblasti</a:t>
            </a:r>
          </a:p>
          <a:p>
            <a:pPr lvl="1">
              <a:spcBef>
                <a:spcPts val="1800"/>
              </a:spcBef>
            </a:pPr>
            <a:r>
              <a:rPr lang="sk-SK" sz="3200" dirty="0">
                <a:latin typeface="+mj-lt"/>
              </a:rPr>
              <a:t>vo frekvenčnej oblasti </a:t>
            </a:r>
            <a:endParaRPr lang="sk-SK" sz="32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Odstránenie deformácií </a:t>
            </a:r>
            <a:r>
              <a:rPr lang="sk-SK" sz="3600" dirty="0" smtClean="0">
                <a:latin typeface="+mj-lt"/>
              </a:rPr>
              <a:t>obrazu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Postupy v priestorovej oblasti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4752528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Pracujú v priestore </a:t>
                </a:r>
                <a:r>
                  <a:rPr lang="sk-SK" sz="3600" dirty="0" err="1" smtClean="0">
                    <a:latin typeface="+mj-lt"/>
                  </a:rPr>
                  <a:t>pixlov</a:t>
                </a:r>
                <a:r>
                  <a:rPr lang="sk-SK" sz="3600" dirty="0" smtClean="0">
                    <a:latin typeface="+mj-lt"/>
                  </a:rPr>
                  <a:t> obrazu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Priestorové postupy vyjadríme ako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		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,  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kde </a:t>
                </a:r>
                <a:r>
                  <a:rPr lang="sk-SK" sz="3600" i="1" dirty="0" smtClean="0">
                    <a:latin typeface="+mj-lt"/>
                  </a:rPr>
                  <a:t>f(x,y) </a:t>
                </a:r>
                <a:r>
                  <a:rPr lang="sk-SK" sz="3600" dirty="0" smtClean="0">
                    <a:latin typeface="+mj-lt"/>
                  </a:rPr>
                  <a:t>je vstupný obraz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i="1" dirty="0" smtClean="0">
                    <a:latin typeface="+mj-lt"/>
                  </a:rPr>
                  <a:t>g(x,y) </a:t>
                </a:r>
                <a:r>
                  <a:rPr lang="sk-SK" sz="3600" dirty="0" smtClean="0">
                    <a:latin typeface="+mj-lt"/>
                  </a:rPr>
                  <a:t>je výstupný predspracovaný obraz a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i="1" dirty="0" smtClean="0">
                    <a:latin typeface="+mj-lt"/>
                  </a:rPr>
                  <a:t>T</a:t>
                </a:r>
                <a:r>
                  <a:rPr lang="sk-SK" sz="3600" dirty="0" smtClean="0">
                    <a:latin typeface="+mj-lt"/>
                  </a:rPr>
                  <a:t> je operátor na </a:t>
                </a:r>
                <a:r>
                  <a:rPr lang="sk-SK" sz="3600" i="1" dirty="0" smtClean="0">
                    <a:latin typeface="+mj-lt"/>
                  </a:rPr>
                  <a:t>f </a:t>
                </a:r>
                <a:r>
                  <a:rPr lang="sk-SK" sz="3600" dirty="0" smtClean="0">
                    <a:latin typeface="+mj-lt"/>
                  </a:rPr>
                  <a:t>definovaný obvykle na okolí pixla </a:t>
                </a:r>
                <a:r>
                  <a:rPr lang="sk-SK" sz="3600" i="1" dirty="0" smtClean="0">
                    <a:latin typeface="+mj-lt"/>
                  </a:rPr>
                  <a:t>(x,y)</a:t>
                </a: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4752528"/>
              </a:xfrm>
              <a:blipFill rotWithShape="0">
                <a:blip r:embed="rId2"/>
                <a:stretch>
                  <a:fillRect l="-2000" t="-3209" b="-372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3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Postupy v priestorovej oblasti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 určenie okolia používame obvykle štvorec s centrom </a:t>
            </a:r>
            <a:r>
              <a:rPr lang="sk-SK" sz="3600" i="1" dirty="0" smtClean="0">
                <a:latin typeface="+mj-lt"/>
              </a:rPr>
              <a:t>(x,y)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Prechádzame s týmto 				    okolím po celom obraze a			               aplikujeme </a:t>
            </a:r>
            <a:r>
              <a:rPr lang="sk-SK" sz="3600" i="1" dirty="0" smtClean="0">
                <a:latin typeface="+mj-lt"/>
              </a:rPr>
              <a:t>T </a:t>
            </a:r>
            <a:r>
              <a:rPr lang="sk-SK" sz="3600" dirty="0" smtClean="0">
                <a:latin typeface="+mj-lt"/>
              </a:rPr>
              <a:t>na výpočet 			        novej hodnoty </a:t>
            </a:r>
            <a:r>
              <a:rPr lang="sk-SK" sz="3600" i="1" dirty="0" smtClean="0">
                <a:latin typeface="+mj-lt"/>
              </a:rPr>
              <a:t>g </a:t>
            </a:r>
            <a:r>
              <a:rPr lang="sk-SK" sz="3600" dirty="0" smtClean="0">
                <a:latin typeface="+mj-lt"/>
              </a:rPr>
              <a:t>v </a:t>
            </a:r>
            <a:r>
              <a:rPr lang="sk-SK" sz="3600" dirty="0" err="1" smtClean="0">
                <a:latin typeface="+mj-lt"/>
              </a:rPr>
              <a:t>pixli</a:t>
            </a:r>
            <a:r>
              <a:rPr lang="sk-SK" sz="3600" dirty="0" smtClean="0">
                <a:latin typeface="+mj-lt"/>
              </a:rPr>
              <a:t> 				          </a:t>
            </a:r>
            <a:r>
              <a:rPr lang="sk-SK" sz="3600" i="1" dirty="0" smtClean="0">
                <a:latin typeface="+mj-lt"/>
              </a:rPr>
              <a:t>(x,y) </a:t>
            </a:r>
            <a:r>
              <a:rPr lang="sk-SK" sz="3600" dirty="0" smtClean="0">
                <a:latin typeface="+mj-lt"/>
              </a:rPr>
              <a:t>iba podľa hodnôt </a:t>
            </a:r>
            <a:r>
              <a:rPr lang="sk-SK" sz="3600" i="1" dirty="0" smtClean="0">
                <a:latin typeface="+mj-lt"/>
              </a:rPr>
              <a:t>f</a:t>
            </a:r>
            <a:r>
              <a:rPr lang="sk-SK" sz="3600" dirty="0" smtClean="0">
                <a:latin typeface="+mj-lt"/>
              </a:rPr>
              <a:t> 			      pixlov v okolí tohto pixla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384" y="2413537"/>
            <a:ext cx="3962615" cy="346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2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Postupy v priestorovej oblasti III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487156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Dve základné skupiny: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+mj-lt"/>
                  </a:rPr>
                  <a:t>Jasové transformácie</a:t>
                </a:r>
                <a:r>
                  <a:rPr lang="sk-SK" sz="3600" dirty="0" smtClean="0">
                    <a:latin typeface="+mj-lt"/>
                  </a:rPr>
                  <a:t>, kde okolie je rozmeru 1x1 a vzorec je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:r>
                  <a:rPr lang="sk-SK" sz="3600" i="1" dirty="0" smtClean="0">
                    <a:latin typeface="+mj-lt"/>
                  </a:rPr>
                  <a:t>q </a:t>
                </a:r>
                <a:r>
                  <a:rPr lang="sk-SK" sz="3600" dirty="0" smtClean="0">
                    <a:latin typeface="+mj-lt"/>
                  </a:rPr>
                  <a:t> a </a:t>
                </a:r>
                <a:r>
                  <a:rPr lang="sk-SK" sz="3600" i="1" dirty="0" smtClean="0">
                    <a:latin typeface="+mj-lt"/>
                  </a:rPr>
                  <a:t>p </a:t>
                </a:r>
                <a:r>
                  <a:rPr lang="sk-SK" sz="3600" dirty="0" smtClean="0">
                    <a:latin typeface="+mj-lt"/>
                  </a:rPr>
                  <a:t>sú hodnoty jasu v ľubovoľnom </a:t>
                </a:r>
                <a:r>
                  <a:rPr lang="sk-SK" sz="3600" i="1" dirty="0" smtClean="0">
                    <a:latin typeface="+mj-lt"/>
                  </a:rPr>
                  <a:t>(x,y)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+mj-lt"/>
                  </a:rPr>
                  <a:t>Lokálne predspracovanie</a:t>
                </a:r>
                <a:r>
                  <a:rPr lang="sk-SK" sz="3600" dirty="0" smtClean="0">
                    <a:latin typeface="+mj-lt"/>
                  </a:rPr>
                  <a:t>, kde okolie je pravidelné rozmeru 3x3, 5x5, resp. nepárne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Pripúšťame aj nepravidelné (adaptívne) okolie</a:t>
                </a:r>
              </a:p>
              <a:p>
                <a:pPr marL="0" indent="0">
                  <a:buNone/>
                </a:pPr>
                <a:endParaRPr lang="sk-SK" sz="4400" b="1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4871566"/>
              </a:xfrm>
              <a:blipFill rotWithShape="0">
                <a:blip r:embed="rId2"/>
                <a:stretch>
                  <a:fillRect l="-1533" t="-2003" r="-1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8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Priestorovo závislá </a:t>
            </a:r>
            <a:r>
              <a:rPr lang="sk-SK" sz="5400" dirty="0" err="1" smtClean="0"/>
              <a:t>jasová</a:t>
            </a:r>
            <a:r>
              <a:rPr lang="sk-SK" sz="5400" dirty="0" smtClean="0"/>
              <a:t> korekcia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72816"/>
                <a:ext cx="9144000" cy="482453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+mj-lt"/>
                  </a:rPr>
                  <a:t>Jasové korekcie – </a:t>
                </a:r>
                <a:r>
                  <a:rPr lang="sk-SK" sz="3600" dirty="0" smtClean="0">
                    <a:latin typeface="+mj-lt"/>
                  </a:rPr>
                  <a:t>modifikujú jas pixla podľa jeho hodnoty a polohy v obraze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je obraz </a:t>
                </a:r>
                <a:r>
                  <a:rPr lang="sk-SK" sz="3600" i="1" dirty="0" smtClean="0">
                    <a:latin typeface="+mj-lt"/>
                  </a:rPr>
                  <a:t>g</a:t>
                </a:r>
                <a:r>
                  <a:rPr lang="sk-SK" sz="3600" dirty="0" smtClean="0">
                    <a:latin typeface="+mj-lt"/>
                  </a:rPr>
                  <a:t> skreslený priestorovou chybou </a:t>
                </a:r>
                <a:r>
                  <a:rPr lang="sk-SK" sz="3600" i="1" dirty="0" smtClean="0">
                    <a:latin typeface="+mj-lt"/>
                  </a:rPr>
                  <a:t>e</a:t>
                </a:r>
                <a:r>
                  <a:rPr lang="sk-SK" sz="3600" dirty="0" smtClean="0">
                    <a:latin typeface="+mj-lt"/>
                  </a:rPr>
                  <a:t>, potom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 získanie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nasnímame obraz so stálym jasom </a:t>
                </a:r>
                <a:r>
                  <a:rPr lang="sk-SK" sz="3600" i="1" dirty="0" smtClean="0">
                    <a:latin typeface="+mj-lt"/>
                  </a:rPr>
                  <a:t>c</a:t>
                </a:r>
                <a:r>
                  <a:rPr lang="sk-SK" sz="3600" dirty="0" smtClean="0">
                    <a:latin typeface="+mj-lt"/>
                  </a:rPr>
                  <a:t>, ktorý nasnímame so skreslením ako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sk-SK" sz="3600" i="1" dirty="0" smtClean="0">
                    <a:latin typeface="+mj-lt"/>
                  </a:rPr>
                  <a:t> </a:t>
                </a:r>
                <a:endParaRPr lang="sk-SK" sz="3600" i="1" dirty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72816"/>
                <a:ext cx="9144000" cy="4824536"/>
              </a:xfrm>
              <a:blipFill rotWithShape="0">
                <a:blip r:embed="rId2"/>
                <a:stretch>
                  <a:fillRect l="-1533" t="-2023" r="-18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Jasové transformácie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err="1" smtClean="0">
                <a:latin typeface="+mj-lt"/>
              </a:rPr>
              <a:t>Šedotónové</a:t>
            </a:r>
            <a:r>
              <a:rPr lang="sk-SK" sz="3600" b="1" dirty="0" smtClean="0">
                <a:latin typeface="+mj-lt"/>
              </a:rPr>
              <a:t> transformácie </a:t>
            </a:r>
            <a:r>
              <a:rPr lang="sk-SK" sz="3600" dirty="0" smtClean="0">
                <a:latin typeface="+mj-lt"/>
              </a:rPr>
              <a:t>menia jasovú úroveň bez ohľadu na pozíciu pixla v obraze podľa predpisu </a:t>
            </a:r>
            <a:r>
              <a:rPr lang="sk-SK" sz="3600" i="1" dirty="0" smtClean="0">
                <a:latin typeface="+mj-lt"/>
              </a:rPr>
              <a:t>q = T(p)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Najčastejšie používané sú: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Základné jasové transformácie 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Roztiahnutie </a:t>
            </a:r>
            <a:r>
              <a:rPr lang="sk-SK" sz="3200" dirty="0" err="1" smtClean="0">
                <a:latin typeface="+mj-lt"/>
              </a:rPr>
              <a:t>jasového</a:t>
            </a:r>
            <a:r>
              <a:rPr lang="sk-SK" sz="3200" dirty="0" smtClean="0">
                <a:latin typeface="+mj-lt"/>
              </a:rPr>
              <a:t> intervalu</a:t>
            </a:r>
          </a:p>
          <a:p>
            <a:pPr lvl="1">
              <a:spcBef>
                <a:spcPts val="1800"/>
              </a:spcBef>
            </a:pPr>
            <a:r>
              <a:rPr lang="sk-SK" sz="3200" dirty="0" smtClean="0">
                <a:latin typeface="+mj-lt"/>
              </a:rPr>
              <a:t>Ekvalizácia histogramu</a:t>
            </a:r>
          </a:p>
        </p:txBody>
      </p:sp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Základné jasové transformácie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89654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Príklady jednoduchých transformácií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424" y="2435078"/>
            <a:ext cx="6156176" cy="395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Základné jasové transformácie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896544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Calibri" panose="020F0502020204030204" pitchFamily="34" charset="0"/>
                  </a:rPr>
                  <a:t>Príklady jednoduchých transformácií</a:t>
                </a:r>
              </a:p>
              <a:p>
                <a:r>
                  <a:rPr lang="sk-SK" sz="3600" dirty="0" smtClean="0">
                    <a:latin typeface="Calibri" panose="020F0502020204030204" pitchFamily="34" charset="0"/>
                  </a:rPr>
                  <a:t>a – negatívna</a:t>
                </a:r>
              </a:p>
              <a:p>
                <a:r>
                  <a:rPr lang="sk-SK" sz="3600" dirty="0" smtClean="0">
                    <a:latin typeface="Calibri" panose="020F0502020204030204" pitchFamily="34" charset="0"/>
                  </a:rPr>
                  <a:t>b – zvýrazňuje </a:t>
                </a:r>
              </a:p>
              <a:p>
                <a:pPr marL="0" indent="0">
                  <a:buNone/>
                </a:pPr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 interval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r>
                  <a:rPr lang="sk-SK" sz="3600" dirty="0" smtClean="0">
                    <a:latin typeface="Calibri" panose="020F0502020204030204" pitchFamily="34" charset="0"/>
                  </a:rPr>
                  <a:t>c – jasové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praho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-</a:t>
                </a:r>
              </a:p>
              <a:p>
                <a:pPr marL="0" indent="0">
                  <a:buNone/>
                </a:pPr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 vanie - výsledok </a:t>
                </a:r>
              </a:p>
              <a:p>
                <a:pPr marL="0" indent="0">
                  <a:buNone/>
                </a:pPr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 je ČB obraz</a:t>
                </a:r>
              </a:p>
              <a:p>
                <a:endParaRPr lang="sk-SK" sz="4400" dirty="0" smtClean="0">
                  <a:latin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4400" dirty="0" smtClean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896544"/>
              </a:xfrm>
              <a:blipFill rotWithShape="0">
                <a:blip r:embed="rId2"/>
                <a:stretch>
                  <a:fillRect l="-1533" t="-186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99" y="2632658"/>
            <a:ext cx="5629701" cy="36156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99" y="2711730"/>
            <a:ext cx="5629701" cy="361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4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Logaritmická transformácia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5554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Jej predpis je  </a:t>
            </a:r>
            <a:r>
              <a:rPr lang="sk-SK" sz="3600" i="1" dirty="0" smtClean="0">
                <a:latin typeface="Calibri" panose="020F0502020204030204" pitchFamily="34" charset="0"/>
              </a:rPr>
              <a:t>q = c.log (1 + p)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Táto transformácia: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</a:rPr>
              <a:t> zobrazuje malý úsek nízkych jasových hodnôt na širší úsek nízkych a vyšších výstupných úrovní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</a:rPr>
              <a:t> zobrazuje veľký úsek vyšších hodnôt na malý úsek vyšších výstupných úrovní</a:t>
            </a:r>
          </a:p>
          <a:p>
            <a:pPr marL="0" indent="0">
              <a:buNone/>
            </a:pPr>
            <a:endParaRPr lang="sk-SK" sz="4400" i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7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Negatívna transformácia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5554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Jej predpis je  </a:t>
            </a:r>
            <a:r>
              <a:rPr lang="sk-SK" sz="3600" i="1" dirty="0" smtClean="0">
                <a:latin typeface="Calibri" panose="020F0502020204030204" pitchFamily="34" charset="0"/>
              </a:rPr>
              <a:t>q = N - 1 </a:t>
            </a:r>
            <a:r>
              <a:rPr lang="sk-SK" sz="3600" i="1" dirty="0">
                <a:latin typeface="Calibri" panose="020F0502020204030204" pitchFamily="34" charset="0"/>
              </a:rPr>
              <a:t>-</a:t>
            </a:r>
            <a:r>
              <a:rPr lang="sk-SK" sz="3600" i="1" dirty="0" smtClean="0">
                <a:latin typeface="Calibri" panose="020F0502020204030204" pitchFamily="34" charset="0"/>
              </a:rPr>
              <a:t> p</a:t>
            </a:r>
          </a:p>
          <a:p>
            <a:endParaRPr lang="sk-SK" sz="4400" i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650" y="2389616"/>
            <a:ext cx="6804756" cy="39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Gama korekcia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89654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Jej predpis je 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sk-SK" sz="3600" b="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sk-SK" sz="3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sk-SK" sz="3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p>
                    </m:sSup>
                  </m:oMath>
                </a14:m>
                <a:endParaRPr lang="sk-SK" sz="3600" b="0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Používa sa na korekciu rozdielu medzi sníma- čom (reaguje na svetlo lineárne) </a:t>
                </a:r>
                <a:endParaRPr lang="sk-SK" sz="3600" dirty="0">
                  <a:latin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a vnímaním obrazu ľudským 			       zrakom na monitore (oko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rea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-		        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guje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na svetlo logaritmicky)</a:t>
                </a:r>
                <a:endParaRPr lang="sk-SK" sz="3600" i="1" dirty="0" smtClean="0">
                  <a:latin typeface="Calibri" panose="020F0502020204030204" pitchFamily="34" charset="0"/>
                </a:endParaRPr>
              </a:p>
              <a:p>
                <a:endParaRPr lang="sk-SK" sz="4400" i="1" dirty="0" smtClean="0">
                  <a:latin typeface="Calibri" panose="020F0502020204030204" pitchFamily="34" charset="0"/>
                </a:endParaRPr>
              </a:p>
              <a:p>
                <a:endParaRPr lang="sk-SK" sz="4400" i="1" dirty="0" smtClean="0">
                  <a:latin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4400" dirty="0" smtClean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896544"/>
              </a:xfrm>
              <a:blipFill rotWithShape="0">
                <a:blip r:embed="rId2"/>
                <a:stretch>
                  <a:fillRect l="-2000" t="-186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98" y="3645023"/>
            <a:ext cx="3219801" cy="321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1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Nízko/vysoko kontrastný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7640"/>
            <a:ext cx="2508710" cy="2508710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349" y="3847640"/>
            <a:ext cx="2508710" cy="250871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052736"/>
            <a:ext cx="2704679" cy="270467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854" y="1074417"/>
            <a:ext cx="2636090" cy="2636090"/>
          </a:xfrm>
          <a:prstGeom prst="rect">
            <a:avLst/>
          </a:prstGeom>
        </p:spPr>
      </p:pic>
      <p:sp>
        <p:nvSpPr>
          <p:cNvPr id="10" name="BlokTextu 9"/>
          <p:cNvSpPr txBox="1"/>
          <p:nvPr/>
        </p:nvSpPr>
        <p:spPr>
          <a:xfrm>
            <a:off x="2592595" y="2924945"/>
            <a:ext cx="40607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latin typeface="+mj-lt"/>
              </a:rPr>
              <a:t>             </a:t>
            </a:r>
          </a:p>
          <a:p>
            <a:r>
              <a:rPr lang="sk-SK" sz="4000" dirty="0">
                <a:latin typeface="+mj-lt"/>
              </a:rPr>
              <a:t> </a:t>
            </a:r>
            <a:r>
              <a:rPr lang="sk-SK" sz="4000" dirty="0" smtClean="0">
                <a:latin typeface="+mj-lt"/>
              </a:rPr>
              <a:t>            a b</a:t>
            </a:r>
          </a:p>
          <a:p>
            <a:r>
              <a:rPr lang="sk-SK" sz="4000" dirty="0" smtClean="0">
                <a:latin typeface="+mj-lt"/>
              </a:rPr>
              <a:t>c                             d</a:t>
            </a:r>
          </a:p>
          <a:p>
            <a:r>
              <a:rPr lang="sk-SK" sz="4000" dirty="0">
                <a:latin typeface="+mj-lt"/>
              </a:rPr>
              <a:t>a</a:t>
            </a:r>
            <a:r>
              <a:rPr lang="sk-SK" sz="4000" dirty="0" smtClean="0">
                <a:latin typeface="+mj-lt"/>
              </a:rPr>
              <a:t> – </a:t>
            </a:r>
            <a:r>
              <a:rPr lang="sk-SK" sz="3200" dirty="0" smtClean="0">
                <a:latin typeface="+mj-lt"/>
              </a:rPr>
              <a:t>tmavý</a:t>
            </a:r>
            <a:r>
              <a:rPr lang="sk-SK" sz="4000" dirty="0" smtClean="0">
                <a:latin typeface="+mj-lt"/>
              </a:rPr>
              <a:t>, b – </a:t>
            </a:r>
            <a:r>
              <a:rPr lang="sk-SK" sz="3200" dirty="0" smtClean="0">
                <a:latin typeface="+mj-lt"/>
              </a:rPr>
              <a:t>svetlý</a:t>
            </a:r>
            <a:r>
              <a:rPr lang="sk-SK" sz="4000" dirty="0" smtClean="0">
                <a:latin typeface="+mj-lt"/>
              </a:rPr>
              <a:t>, c – </a:t>
            </a:r>
            <a:r>
              <a:rPr lang="sk-SK" sz="3200" dirty="0" smtClean="0">
                <a:latin typeface="+mj-lt"/>
              </a:rPr>
              <a:t>nízko kontrastný</a:t>
            </a:r>
            <a:r>
              <a:rPr lang="sk-SK" sz="4000" dirty="0" smtClean="0">
                <a:latin typeface="+mj-lt"/>
              </a:rPr>
              <a:t>, d- </a:t>
            </a:r>
            <a:r>
              <a:rPr lang="sk-SK" sz="3200" dirty="0" smtClean="0">
                <a:latin typeface="+mj-lt"/>
              </a:rPr>
              <a:t>vysoko kontrastný</a:t>
            </a:r>
            <a:endParaRPr lang="sk-SK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459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Histogram dvoch z nich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44004"/>
            <a:ext cx="4766382" cy="2452604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+mj-lt"/>
              </a:rPr>
              <a:t>					  Tmavý obraz má silné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+mj-lt"/>
              </a:rPr>
              <a:t>					  zastúpenie tmavých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3600" dirty="0" smtClean="0">
                <a:latin typeface="+mj-lt"/>
              </a:rPr>
              <a:t>					  jasových úrovní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+mj-lt"/>
            </a:endParaRPr>
          </a:p>
          <a:p>
            <a:pPr marL="0" indent="0">
              <a:lnSpc>
                <a:spcPct val="110000"/>
              </a:lnSpc>
              <a:spcBef>
                <a:spcPts val="2400"/>
              </a:spcBef>
              <a:buNone/>
            </a:pPr>
            <a:r>
              <a:rPr lang="sk-SK" sz="3600" dirty="0" smtClean="0">
                <a:latin typeface="+mj-lt"/>
              </a:rPr>
              <a:t>					  </a:t>
            </a:r>
            <a:r>
              <a:rPr lang="sk-SK" sz="3600" dirty="0" err="1" smtClean="0">
                <a:latin typeface="+mj-lt"/>
              </a:rPr>
              <a:t>Nízkokontrastnému</a:t>
            </a:r>
            <a:r>
              <a:rPr lang="sk-SK" sz="3600" dirty="0" smtClean="0">
                <a:latin typeface="+mj-lt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3600" dirty="0" smtClean="0">
                <a:latin typeface="+mj-lt"/>
              </a:rPr>
              <a:t>					  obrazu chýba zastúpenie 					  výrazne tmavých a 						  svetlých jasových úrovní </a:t>
            </a:r>
            <a:endParaRPr lang="sk-SK" sz="3600" dirty="0">
              <a:latin typeface="+mj-lt"/>
            </a:endParaRPr>
          </a:p>
        </p:txBody>
      </p:sp>
      <p:pic>
        <p:nvPicPr>
          <p:cNvPr id="8" name="Zástupný symbol obsahu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00226"/>
            <a:ext cx="4716017" cy="242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3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Roztiahnutie </a:t>
            </a:r>
            <a:r>
              <a:rPr lang="sk-SK" sz="5400" dirty="0" err="1" smtClean="0"/>
              <a:t>jasového</a:t>
            </a:r>
            <a:r>
              <a:rPr lang="sk-SK" sz="5400" dirty="0" smtClean="0"/>
              <a:t> intervalu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 vstupe je nízko kontrastný obraz, ktorého minimálna hodnota jasu je </a:t>
                </a:r>
                <a:r>
                  <a:rPr lang="sk-SK" sz="3600" i="1" dirty="0" smtClean="0">
                    <a:latin typeface="+mj-lt"/>
                  </a:rPr>
                  <a:t>a</a:t>
                </a:r>
                <a:r>
                  <a:rPr lang="sk-SK" sz="3600" dirty="0" smtClean="0">
                    <a:latin typeface="+mj-lt"/>
                  </a:rPr>
                  <a:t> </a:t>
                </a:r>
                <a:r>
                  <a:rPr lang="sk-SK" sz="3600" dirty="0" err="1" smtClean="0">
                    <a:latin typeface="+mj-lt"/>
                  </a:rPr>
                  <a:t>a</a:t>
                </a:r>
                <a:r>
                  <a:rPr lang="sk-SK" sz="3600" dirty="0" smtClean="0">
                    <a:latin typeface="+mj-lt"/>
                  </a:rPr>
                  <a:t> maximálna je </a:t>
                </a:r>
                <a:r>
                  <a:rPr lang="sk-SK" sz="3600" i="1" dirty="0" smtClean="0">
                    <a:latin typeface="+mj-lt"/>
                  </a:rPr>
                  <a:t>b. </a:t>
                </a:r>
                <a:r>
                  <a:rPr lang="sk-SK" sz="3600" dirty="0" smtClean="0">
                    <a:latin typeface="+mj-lt"/>
                  </a:rPr>
                  <a:t>Použijeme transformáciu </a:t>
                </a:r>
                <a:r>
                  <a:rPr lang="sk-SK" sz="3600" i="1" dirty="0" smtClean="0">
                    <a:latin typeface="+mj-lt"/>
                  </a:rPr>
                  <a:t>q = T(p)</a:t>
                </a: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v tvare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0" dirty="0" smtClean="0"/>
                  <a:t>    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  <m:box>
                      <m:box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box>
                  </m:oMath>
                </a14:m>
                <a:r>
                  <a:rPr lang="sk-SK" sz="3600" i="1" dirty="0" smtClean="0">
                    <a:latin typeface="+mj-lt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sk-SK" sz="3600" i="1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sú maximálna </a:t>
                </a:r>
                <a:r>
                  <a:rPr lang="sk-SK" sz="3600" dirty="0" smtClean="0">
                    <a:latin typeface="+mj-lt"/>
                  </a:rPr>
                  <a:t>(obvykle 255) a mini-</a:t>
                </a:r>
                <a:r>
                  <a:rPr lang="sk-SK" sz="3600" dirty="0" err="1" smtClean="0">
                    <a:latin typeface="+mj-lt"/>
                  </a:rPr>
                  <a:t>málna</a:t>
                </a:r>
                <a:r>
                  <a:rPr lang="sk-SK" sz="3600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hodnota </a:t>
                </a:r>
                <a:r>
                  <a:rPr lang="sk-SK" sz="3600" dirty="0" smtClean="0">
                    <a:latin typeface="+mj-lt"/>
                  </a:rPr>
                  <a:t>(0) celého </a:t>
                </a:r>
                <a:r>
                  <a:rPr lang="sk-SK" sz="3600" dirty="0" smtClean="0">
                    <a:latin typeface="+mj-lt"/>
                  </a:rPr>
                  <a:t>jasového intervalu – vnímanie obrazu sa výrazne zlepší </a:t>
                </a: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2000" t="-1976" r="-2333" b="-27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17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Roztiahnutie </a:t>
            </a:r>
            <a:r>
              <a:rPr lang="sk-SK" sz="5400" dirty="0" err="1"/>
              <a:t>jasového</a:t>
            </a:r>
            <a:r>
              <a:rPr lang="sk-SK" sz="5400" dirty="0"/>
              <a:t> intervalu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 Výstupný obraz využíva jas od čiernej až po bielu, v histograme sú diery (prečo?)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058386"/>
            <a:ext cx="7992888" cy="330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Ekvalizácia histogramu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Calibri" panose="020F0502020204030204" pitchFamily="34" charset="0"/>
                  </a:rPr>
                  <a:t>Cieľom je vytvoriť histogram s rovnako rozloženými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jasovými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úrovňami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Ak histogram (početnosť) vnímame ako funkciu hustoty pravdepodobnosti, potom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22" y="4149080"/>
            <a:ext cx="475997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Ekvalizácia </a:t>
            </a:r>
            <a:r>
              <a:rPr lang="sk-SK" sz="5400" dirty="0" smtClean="0"/>
              <a:t>histogramu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ástupný symbol obsahu 7"/>
              <p:cNvSpPr>
                <a:spLocks noGrp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Ekvalizovaný histogram </a:t>
                </a:r>
                <a:r>
                  <a:rPr lang="sk-SK" sz="3600" i="1" dirty="0" smtClean="0">
                    <a:latin typeface="+mj-lt"/>
                  </a:rPr>
                  <a:t>G(q) </a:t>
                </a:r>
                <a:r>
                  <a:rPr lang="sk-SK" sz="3600" dirty="0" smtClean="0">
                    <a:latin typeface="+mj-lt"/>
                  </a:rPr>
                  <a:t>zodpovedá hustote pravdepodobnosti</a:t>
                </a:r>
                <a:r>
                  <a:rPr lang="sk-SK" sz="3600" i="1" dirty="0">
                    <a:latin typeface="+mj-lt"/>
                  </a:rPr>
                  <a:t> </a:t>
                </a:r>
                <a:r>
                  <a:rPr lang="sk-SK" sz="3600" i="1" dirty="0" smtClean="0">
                    <a:latin typeface="+mj-lt"/>
                  </a:rPr>
                  <a:t>f , </a:t>
                </a:r>
                <a:r>
                  <a:rPr lang="sk-SK" sz="3600" dirty="0" smtClean="0">
                    <a:latin typeface="+mj-lt"/>
                  </a:rPr>
                  <a:t>kde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box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prvú rovnicu možno napísať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sk-SK" sz="3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box>
                            <m:boxPr>
                              <m:ctrlPr>
                                <a:rPr lang="sk-SK" sz="360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sk-SK" sz="3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sk-SK" sz="3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box>
                        </m:e>
                      </m:nary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box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Zástupný symbol obsah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  <a:blipFill rotWithShape="0">
                <a:blip r:embed="rId2"/>
                <a:stretch>
                  <a:fillRect l="-1533" t="-194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4800" dirty="0"/>
              <a:t>Ekvalizácia </a:t>
            </a:r>
            <a:r>
              <a:rPr lang="sk-SK" sz="4800" dirty="0" smtClean="0"/>
              <a:t>histogramu 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556792"/>
                <a:ext cx="9144000" cy="47678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toho napíšeme transformáciu </a:t>
                </a:r>
                <a:r>
                  <a:rPr lang="sk-SK" sz="3600" i="1" dirty="0" smtClean="0">
                    <a:latin typeface="+mj-lt"/>
                  </a:rPr>
                  <a:t>T(p)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box>
                      <m:nary>
                        <m:nary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Diskrétna transformácia </a:t>
                </a:r>
                <a:r>
                  <a:rPr lang="sk-SK" sz="3600" i="1" dirty="0" smtClean="0">
                    <a:latin typeface="+mj-lt"/>
                  </a:rPr>
                  <a:t>T(p)</a:t>
                </a:r>
                <a:r>
                  <a:rPr lang="sk-SK" sz="3600" dirty="0" smtClean="0">
                    <a:latin typeface="+mj-lt"/>
                  </a:rPr>
                  <a:t> je potom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box>
                      <m:nary>
                        <m:naryPr>
                          <m:chr m:val="∑"/>
                          <m:limLoc m:val="subSup"/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Integrál nazývame kumulatívny histogram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556792"/>
                <a:ext cx="9144000" cy="4767808"/>
              </a:xfrm>
              <a:blipFill rotWithShape="0">
                <a:blip r:embed="rId2"/>
                <a:stretch>
                  <a:fillRect l="-1533" t="-1916" b="-114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73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4800" dirty="0"/>
              <a:t>Ekvalizácia </a:t>
            </a:r>
            <a:r>
              <a:rPr lang="sk-SK" sz="4800" dirty="0" smtClean="0"/>
              <a:t>histogramu 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556792"/>
                <a:ext cx="9144000" cy="47678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Príklad: Nech </a:t>
                </a:r>
                <a:r>
                  <a:rPr lang="sk-SK" sz="3600" i="1" dirty="0" smtClean="0">
                    <a:latin typeface="+mj-lt"/>
                  </a:rPr>
                  <a:t>N </a:t>
                </a:r>
                <a:r>
                  <a:rPr lang="sk-SK" sz="3600" dirty="0" smtClean="0">
                    <a:latin typeface="+mj-lt"/>
                  </a:rPr>
                  <a:t>= 500 a jasových úrovní je 256 a nech v obraze sú jasové úrovne od 50 do 150 a početnosť úrovní 50...59 je rovnaká a to 100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250.000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255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=980,39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  <a:endParaRPr lang="sk-SK" sz="3600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b="0" dirty="0" smtClean="0">
                    <a:latin typeface="+mj-lt"/>
                  </a:rPr>
                  <a:t>Platí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box>
                    <m:nary>
                      <m:naryPr>
                        <m:chr m:val="∑"/>
                        <m:limLoc m:val="subSup"/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3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p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980,39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sk-SK" sz="3600" b="0" dirty="0" smtClean="0">
                    <a:latin typeface="+mj-lt"/>
                  </a:rPr>
                  <a:t>, a jasová úroveň 50 sa zobrazí na nulu (čierna)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556792"/>
                <a:ext cx="9144000" cy="4767808"/>
              </a:xfrm>
              <a:blipFill rotWithShape="0">
                <a:blip r:embed="rId2"/>
                <a:stretch>
                  <a:fillRect l="-1533" t="-1916" r="-2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0393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4800" dirty="0"/>
              <a:t>Ekvalizácia </a:t>
            </a:r>
            <a:r>
              <a:rPr lang="sk-SK" sz="4800" dirty="0" smtClean="0"/>
              <a:t>histogramu 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556792"/>
                <a:ext cx="9144000" cy="47678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0" dirty="0" smtClean="0">
                    <a:latin typeface="+mj-lt"/>
                  </a:rPr>
                  <a:t>To ist</a:t>
                </a:r>
                <a:r>
                  <a:rPr lang="sk-SK" sz="3600" dirty="0" smtClean="0">
                    <a:latin typeface="+mj-lt"/>
                  </a:rPr>
                  <a:t>é platí pre jasové úrovne 51...58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0" dirty="0" smtClean="0">
                    <a:latin typeface="+mj-lt"/>
                  </a:rPr>
                  <a:t>Platí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box>
                    <m:nary>
                      <m:naryPr>
                        <m:chr m:val="∑"/>
                        <m:limLoc m:val="subSup"/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3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=50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980,39</m:t>
                        </m:r>
                      </m:den>
                    </m:f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1,02</m:t>
                    </m:r>
                  </m:oMath>
                </a14:m>
                <a:r>
                  <a:rPr lang="sk-SK" sz="3600" b="0" dirty="0" smtClean="0">
                    <a:latin typeface="+mj-lt"/>
                  </a:rPr>
                  <a:t>, čiže jasová úroveň 59 sa zobrazí na 1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Nech početnosť jasovej úrovne 60 je 5.000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0" dirty="0" smtClean="0">
                    <a:latin typeface="+mj-lt"/>
                  </a:rPr>
                  <a:t>Platí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box>
                    <m:nary>
                      <m:naryPr>
                        <m:chr m:val="∑"/>
                        <m:limLoc m:val="subSup"/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3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=50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sup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000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980,39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=6,12</m:t>
                    </m:r>
                  </m:oMath>
                </a14:m>
                <a:r>
                  <a:rPr lang="sk-SK" sz="3600" b="0" dirty="0" smtClean="0">
                    <a:latin typeface="+mj-lt"/>
                  </a:rPr>
                  <a:t> a jasová úroveň 60 sa zobrazí na 6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556792"/>
                <a:ext cx="9144000" cy="4767808"/>
              </a:xfrm>
              <a:blipFill rotWithShape="0">
                <a:blip r:embed="rId2"/>
                <a:stretch>
                  <a:fillRect l="-1533" t="-1916" b="-15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8556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4800" dirty="0"/>
              <a:t>Ekvalizácia </a:t>
            </a:r>
            <a:r>
              <a:rPr lang="sk-SK" sz="4800" dirty="0" smtClean="0"/>
              <a:t>histogramu VI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Preto vznikajú v histograme diery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tiež platí, že výsledný histogram nie je plochý (prečo?)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4944"/>
            <a:ext cx="914400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1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4800" dirty="0"/>
              <a:t>Ekvalizácia </a:t>
            </a:r>
            <a:r>
              <a:rPr lang="sk-SK" sz="4800" dirty="0" smtClean="0"/>
              <a:t>histogramu VII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412776"/>
            <a:ext cx="9140231" cy="491182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Ekvalizácia nepridáva do obrazu novú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informá-ciu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umožní lepšie vnímanie obrazu človekom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Zástupný symbol obsahu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2" y="2558920"/>
            <a:ext cx="9140231" cy="387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5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sk-SK" sz="4800" dirty="0"/>
              <a:t>Ekvalizácia </a:t>
            </a:r>
            <a:r>
              <a:rPr lang="sk-SK" sz="4800" dirty="0" smtClean="0"/>
              <a:t>histogramu VIII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08721"/>
            <a:ext cx="5868144" cy="598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1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Lokálne predspracovanie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5252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Používa malé okolie pixla (3x3 alebo 5x5) na výpočet novej hodnoty jasu tohto pixla vo výstupnom obraze – to sú tzv. priestorové filtrácie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Majú dva základné ciele:</a:t>
            </a:r>
          </a:p>
          <a:p>
            <a:pPr lvl="1">
              <a:spcBef>
                <a:spcPts val="1200"/>
              </a:spcBef>
            </a:pPr>
            <a:r>
              <a:rPr lang="sk-SK" sz="3200" dirty="0">
                <a:latin typeface="+mj-lt"/>
              </a:rPr>
              <a:t>Vyhladzovanie</a:t>
            </a:r>
          </a:p>
          <a:p>
            <a:pPr lvl="1">
              <a:spcBef>
                <a:spcPts val="1200"/>
              </a:spcBef>
            </a:pPr>
            <a:r>
              <a:rPr lang="sk-SK" sz="3200" dirty="0">
                <a:latin typeface="+mj-lt"/>
              </a:rPr>
              <a:t>Ostrenie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4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Lineárne a nelineárne metódy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</a:rPr>
                  <a:t>Lineárne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– keď nová hodnota jasu je lineárnou kombináciou hodnôt z okolia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sub>
                          <m:sup/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Zodpovedá diskrétnej konvolúcii s jadrom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h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(konvolučná maska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skalárov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) pre okolie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Q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</a:rPr>
                  <a:t>Nelineárne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– napr.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mediánový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filter</a:t>
                </a:r>
                <a:endParaRPr lang="sk-SK" sz="36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r="-22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68"/>
            <a:ext cx="7380312" cy="686184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Vyhladzovanie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0" dirty="0" smtClean="0">
                <a:latin typeface="+mj-lt"/>
              </a:rPr>
              <a:t>Cieľom je potlačiť šum s využitím redundancie (</a:t>
            </a:r>
            <a:r>
              <a:rPr lang="sk-SK" sz="3600" dirty="0" smtClean="0">
                <a:latin typeface="+mj-lt"/>
              </a:rPr>
              <a:t>nadbytočnosti) </a:t>
            </a:r>
            <a:r>
              <a:rPr lang="sk-SK" sz="3600" b="0" dirty="0" smtClean="0">
                <a:latin typeface="+mj-lt"/>
              </a:rPr>
              <a:t>obrazových dát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Najjednoduchší filter je obyčajné priemerovanie hodnôt v okolí pixla</a:t>
            </a:r>
          </a:p>
          <a:p>
            <a:pPr>
              <a:spcBef>
                <a:spcPts val="1800"/>
              </a:spcBef>
            </a:pPr>
            <a:r>
              <a:rPr lang="sk-SK" sz="3600" b="0" dirty="0" smtClean="0">
                <a:latin typeface="+mj-lt"/>
              </a:rPr>
              <a:t>Nevýhodou je rozmazávanie hrán</a:t>
            </a:r>
          </a:p>
          <a:p>
            <a:pPr>
              <a:spcBef>
                <a:spcPts val="1800"/>
              </a:spcBef>
            </a:pPr>
            <a:r>
              <a:rPr lang="sk-SK" sz="3600" b="0" dirty="0" smtClean="0">
                <a:latin typeface="+mj-lt"/>
              </a:rPr>
              <a:t>Niekedy sa použije adaptívne okolie, v ktorom sú len </a:t>
            </a:r>
            <a:r>
              <a:rPr lang="sk-SK" sz="3600" b="0" dirty="0" err="1" smtClean="0">
                <a:latin typeface="+mj-lt"/>
              </a:rPr>
              <a:t>pixle</a:t>
            </a:r>
            <a:r>
              <a:rPr lang="sk-SK" sz="3600" b="0" dirty="0" smtClean="0">
                <a:latin typeface="+mj-lt"/>
              </a:rPr>
              <a:t> s podobným jasom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9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smtClean="0"/>
              <a:t>Vyhladzovanie obrazu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483981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Maska na obyčajné priemerovanie 3x3, zlomok vo výpočte zaručuje výsledok v intervale 0:255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sk-SK" sz="3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ox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So zvýraznením stredného bodu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0" dirty="0" smtClean="0"/>
                  <a:t>   			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d>
                          <m:dPr>
                            <m:begChr m:val="["/>
                            <m:endChr m:val="]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</m:box>
                  </m:oMath>
                </a14:m>
                <a:endParaRPr lang="sk-SK" sz="36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4839816"/>
              </a:xfrm>
              <a:blipFill rotWithShape="0">
                <a:blip r:embed="rId2"/>
                <a:stretch>
                  <a:fillRect l="-1533" t="-2015" r="-29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Vyhladzovanie obrazu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5373216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Calibri" panose="020F0502020204030204" pitchFamily="34" charset="0"/>
                  </a:rPr>
                  <a:t>Gaussovské vyhladzovanie používa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gaussovské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jadro 3x3, 5x5 alebo 7x7</a:t>
                </a:r>
              </a:p>
              <a:p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alebo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sk-SK" sz="3600" b="0" dirty="0" smtClean="0">
                  <a:latin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</a:endParaRPr>
              </a:p>
              <a:p>
                <a:r>
                  <a:rPr lang="sk-SK" sz="3600" dirty="0" smtClean="0">
                    <a:latin typeface="Calibri" panose="020F0502020204030204" pitchFamily="34" charset="0"/>
                  </a:rPr>
                  <a:t>Vyhladzovanie s takouto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konvolučnou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maskou lepšie reaguje na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gaussovský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šum</a:t>
                </a:r>
                <a:endParaRPr lang="sk-SK" sz="36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5373216"/>
              </a:xfrm>
              <a:blipFill rotWithShape="0">
                <a:blip r:embed="rId2"/>
                <a:stretch>
                  <a:fillRect l="-1533" t="-1816" r="-9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901" y="2420888"/>
            <a:ext cx="2857899" cy="24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2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Vyhladzovanie obrazu IV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628799"/>
                <a:ext cx="9144000" cy="5092675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sk-SK" sz="3600" b="0" dirty="0" smtClean="0">
                    <a:latin typeface="+mj-lt"/>
                  </a:rPr>
                  <a:t>Ak uvažujeme aditívny model šumu, t.j.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b="0" dirty="0" smtClean="0">
                    <a:latin typeface="+mj-lt"/>
                  </a:rPr>
                  <a:t>, potom priemerovanie zodpovedá vzorcu </a:t>
                </a:r>
              </a:p>
              <a:p>
                <a:pPr marL="0" indent="0">
                  <a:spcBef>
                    <a:spcPts val="1800"/>
                  </a:spcBef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+ …+</m:t>
                              </m:r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 + </m:t>
                          </m:r>
                          <m:box>
                            <m:box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+ …+</m:t>
                                  </m:r>
                                  <m:sSub>
                                    <m:sSubPr>
                                      <m:ctrlP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sk-SK" sz="3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box>
                        </m:e>
                      </m:box>
                    </m:oMath>
                  </m:oMathPara>
                </a14:m>
                <a:endParaRPr lang="sk-SK" sz="3600" b="0" dirty="0" smtClean="0">
                  <a:latin typeface="+mj-lt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sk-SK" sz="3600" dirty="0" smtClean="0">
                    <a:latin typeface="+mj-lt"/>
                  </a:rPr>
                  <a:t>Pričom druhý člen je náhodná premenná s 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sk-SK" sz="3600" i="1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a odchýlkou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sk-SK" sz="3600" b="0" dirty="0" smtClean="0">
                    <a:latin typeface="+mj-lt"/>
                  </a:rPr>
                  <a:t>, čiže šum sa redukuje faktorom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sk-SK" sz="3600" b="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799"/>
                <a:ext cx="9144000" cy="5092675"/>
              </a:xfrm>
              <a:blipFill rotWithShape="0">
                <a:blip r:embed="rId2"/>
                <a:stretch>
                  <a:fillRect l="-1533" t="-1794" r="-26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05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2592288"/>
          </a:xfrm>
        </p:spPr>
        <p:txBody>
          <a:bodyPr>
            <a:noAutofit/>
          </a:bodyPr>
          <a:lstStyle/>
          <a:p>
            <a:r>
              <a:rPr lang="sk-SK" sz="5400" dirty="0" smtClean="0"/>
              <a:t>  </a:t>
            </a:r>
            <a:r>
              <a:rPr lang="sk-SK" sz="5400" dirty="0" err="1" smtClean="0"/>
              <a:t>Vyhladzo</a:t>
            </a:r>
            <a:r>
              <a:rPr lang="sk-SK" sz="5400" dirty="0" smtClean="0"/>
              <a:t>-</a:t>
            </a:r>
            <a:br>
              <a:rPr lang="sk-SK" sz="5400" dirty="0" smtClean="0"/>
            </a:br>
            <a:r>
              <a:rPr lang="sk-SK" sz="5400" dirty="0" smtClean="0"/>
              <a:t>  vanie </a:t>
            </a:r>
            <a:br>
              <a:rPr lang="sk-SK" sz="5400" dirty="0" smtClean="0"/>
            </a:br>
            <a:r>
              <a:rPr lang="sk-SK" sz="5400" dirty="0" smtClean="0"/>
              <a:t>  obrazu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2636911"/>
            <a:ext cx="3383205" cy="371943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sk-SK" sz="3200" dirty="0" smtClean="0">
              <a:latin typeface="+mj-lt"/>
            </a:endParaRP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Obraz s </a:t>
            </a:r>
            <a:r>
              <a:rPr lang="sk-SK" sz="3200" dirty="0" err="1" smtClean="0">
                <a:latin typeface="+mj-lt"/>
              </a:rPr>
              <a:t>gaussov</a:t>
            </a:r>
            <a:r>
              <a:rPr lang="sk-SK" sz="3200" dirty="0" smtClean="0">
                <a:latin typeface="+mj-lt"/>
              </a:rPr>
              <a:t>-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     </a:t>
            </a:r>
            <a:r>
              <a:rPr lang="sk-SK" sz="3200" dirty="0" err="1" smtClean="0">
                <a:latin typeface="+mj-lt"/>
              </a:rPr>
              <a:t>ským</a:t>
            </a:r>
            <a:r>
              <a:rPr lang="sk-SK" sz="3200" dirty="0" smtClean="0">
                <a:latin typeface="+mj-lt"/>
              </a:rPr>
              <a:t> šumom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Priemer 3x3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Priemer 7x7</a:t>
            </a:r>
            <a:endParaRPr lang="sk-SK" sz="3200" dirty="0">
              <a:latin typeface="+mj-lt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05" y="1"/>
            <a:ext cx="5760795" cy="63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2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28005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Zníženie rozmazávania hrán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84784"/>
                <a:ext cx="9144000" cy="504056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Priemerovanie s obmedzením   platnosti dát -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   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ak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)∈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𝑚𝑖𝑛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 a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</a:t>
                </a:r>
                <a14:m>
                  <m:oMath xmlns:m="http://schemas.openxmlformats.org/officeDocument/2006/math">
                    <m:r>
                      <a:rPr lang="sk-SK" sz="3600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sk-SK" sz="3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 inak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Priemerovanie s obmedzením veľkosti zmeny – zmena hodnoty pixla musí byť z nejakého intervalu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84784"/>
                <a:ext cx="9144000" cy="5040560"/>
              </a:xfrm>
              <a:blipFill rotWithShape="0">
                <a:blip r:embed="rId2"/>
                <a:stretch>
                  <a:fillRect l="-1533" t="-1937" r="-18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076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Zníženie rozmazávania </a:t>
            </a:r>
            <a:r>
              <a:rPr lang="sk-SK" sz="5400" dirty="0" smtClean="0"/>
              <a:t>hrán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Rotujúca maska – zistí sa najhomogénnejšie okolie, ktoré vznikne rotovaním 8 masiek podľa obrázku a priemeruje sa v tomto okolí</a:t>
            </a:r>
          </a:p>
          <a:p>
            <a:endParaRPr lang="sk-SK" sz="4400" dirty="0" smtClean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9144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3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0460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Mediánová</a:t>
            </a:r>
            <a:r>
              <a:rPr lang="sk-SK" sz="5400" dirty="0" smtClean="0"/>
              <a:t> filtrácia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39248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Nelineárna operácia – nahrádza hodnotu pixla mediánom jasových hodnôt v stanovenom okolí, napr. 3x3 alebo 5x5 alebo adaptívnom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Medián = usporiadajú sa hodnoty podľa veľkosti a vyberie sa stredná z nich – dobre redukuje impulzný šum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Má tiež svoje hranice</a:t>
            </a:r>
          </a:p>
        </p:txBody>
      </p:sp>
    </p:spTree>
    <p:extLst>
      <p:ext uri="{BB962C8B-B14F-4D97-AF65-F5344CB8AC3E}">
        <p14:creationId xmlns:p14="http://schemas.microsoft.com/office/powerpoint/2010/main" val="21043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800200"/>
          </a:xfrm>
        </p:spPr>
        <p:txBody>
          <a:bodyPr>
            <a:normAutofit/>
          </a:bodyPr>
          <a:lstStyle/>
          <a:p>
            <a:r>
              <a:rPr lang="sk-SK" sz="5400" dirty="0" err="1" smtClean="0"/>
              <a:t>Mediánová</a:t>
            </a:r>
            <a:r>
              <a:rPr lang="sk-SK" sz="5400" dirty="0" smtClean="0"/>
              <a:t> </a:t>
            </a:r>
            <a:br>
              <a:rPr lang="sk-SK" sz="5400" dirty="0" smtClean="0"/>
            </a:br>
            <a:r>
              <a:rPr lang="sk-SK" sz="5400" dirty="0" smtClean="0"/>
              <a:t>filtrácia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2492896"/>
            <a:ext cx="3203848" cy="3831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+mj-lt"/>
              </a:rPr>
              <a:t>a) Originál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b) Obraz zašumený 10% </a:t>
            </a:r>
            <a:r>
              <a:rPr lang="sk-SK" sz="3600" dirty="0" err="1" smtClean="0">
                <a:latin typeface="+mj-lt"/>
              </a:rPr>
              <a:t>salt&amp;pepper</a:t>
            </a:r>
            <a:endParaRPr lang="sk-SK" sz="3600" dirty="0" smtClean="0">
              <a:latin typeface="+mj-lt"/>
            </a:endParaRP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c) Medián 3x3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d) Medián 5x5</a:t>
            </a:r>
            <a:endParaRPr lang="sk-SK" sz="3600" dirty="0">
              <a:latin typeface="+mj-lt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70" y="361118"/>
            <a:ext cx="5944430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9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8686800" cy="864096"/>
          </a:xfrm>
        </p:spPr>
        <p:txBody>
          <a:bodyPr/>
          <a:lstStyle/>
          <a:p>
            <a:r>
              <a:rPr lang="sk-SK" dirty="0" smtClean="0"/>
              <a:t> Porovnanie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3429"/>
            <a:ext cx="3176242" cy="3598221"/>
          </a:xfr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141" y="2692827"/>
            <a:ext cx="3182859" cy="3728823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43" y="-18809"/>
            <a:ext cx="3220142" cy="3807849"/>
          </a:xfrm>
          <a:prstGeom prst="rect">
            <a:avLst/>
          </a:prstGeom>
        </p:spPr>
      </p:pic>
      <p:sp>
        <p:nvSpPr>
          <p:cNvPr id="14" name="BlokTextu 13"/>
          <p:cNvSpPr txBox="1"/>
          <p:nvPr/>
        </p:nvSpPr>
        <p:spPr>
          <a:xfrm>
            <a:off x="755577" y="213285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latin typeface="+mj-lt"/>
              </a:rPr>
              <a:t>Originál</a:t>
            </a:r>
            <a:endParaRPr lang="sk-SK" sz="3600" dirty="0">
              <a:latin typeface="+mj-lt"/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6948264" y="1988840"/>
            <a:ext cx="173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latin typeface="+mj-lt"/>
              </a:rPr>
              <a:t>Medián</a:t>
            </a:r>
            <a:endParaRPr lang="sk-SK" sz="3600" dirty="0">
              <a:latin typeface="+mj-lt"/>
            </a:endParaRPr>
          </a:p>
        </p:txBody>
      </p:sp>
      <p:sp>
        <p:nvSpPr>
          <p:cNvPr id="16" name="BlokTextu 15"/>
          <p:cNvSpPr txBox="1"/>
          <p:nvPr/>
        </p:nvSpPr>
        <p:spPr>
          <a:xfrm>
            <a:off x="3508676" y="3789041"/>
            <a:ext cx="2359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Rotujúca     </a:t>
            </a:r>
          </a:p>
          <a:p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  maska</a:t>
            </a:r>
            <a:endParaRPr lang="sk-SK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425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7503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Ostrenie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Ostrenie obrazu zvýrazňuje miesta, kde sa obrazová funkcia prudko mení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Hrana je lokálna vlastnosť = zmena obrazovej funkcie medzi </a:t>
            </a:r>
            <a:r>
              <a:rPr lang="sk-SK" sz="3600" dirty="0" err="1" smtClean="0">
                <a:latin typeface="Calibri" panose="020F0502020204030204" pitchFamily="34" charset="0"/>
              </a:rPr>
              <a:t>pixlami</a:t>
            </a:r>
            <a:r>
              <a:rPr lang="sk-SK" sz="3600" dirty="0" smtClean="0">
                <a:latin typeface="Calibri" panose="020F0502020204030204" pitchFamily="34" charset="0"/>
              </a:rPr>
              <a:t>, nemýliť si s hranicou, čo je globálny pojem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Hrana má dve zložky: veľkosť (zmeny) a smer, ktorý je kolmý na smer zmeny</a:t>
            </a:r>
            <a:endParaRPr lang="sk-SK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1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Ostrenie obrazu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35683"/>
            <a:ext cx="9144000" cy="552231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Priemerovanie vyhladzuje obraz a je analogické integrovaniu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Hľadanie hrán – zodpovedá derivovaniu (zodpovedá zmene priebehu funkcie)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V diskrétnom obraze nahradzujeme derivácie diferenciami (rozdielom hodnôt susedných pixlov) – ak je diferencia nenulová, tak deteguje zmenu obrazovej funkcie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64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Ostrenie obrazu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25658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</a:rPr>
              <a:t>Gradientné</a:t>
            </a:r>
            <a:r>
              <a:rPr lang="sk-SK" sz="3600" dirty="0" smtClean="0">
                <a:latin typeface="Calibri" panose="020F0502020204030204" pitchFamily="34" charset="0"/>
              </a:rPr>
              <a:t> operátory: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Skupina založená na prvej derivácii, má obvykle viacero masiek (je citlivá na šum, ktorý tiež hodnotí ako hranu, to je jej mínus)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Skupina založená na 2. derivácii a skúmaní prechodu nulou (</a:t>
            </a:r>
            <a:r>
              <a:rPr lang="sk-SK" sz="3600" dirty="0" err="1" smtClean="0">
                <a:latin typeface="Calibri" panose="020F0502020204030204" pitchFamily="34" charset="0"/>
              </a:rPr>
              <a:t>zero-crossing</a:t>
            </a:r>
            <a:r>
              <a:rPr lang="sk-SK" sz="3600" dirty="0" smtClean="0">
                <a:latin typeface="Calibri" panose="020F0502020204030204" pitchFamily="34" charset="0"/>
              </a:rPr>
              <a:t>) – pred aplikáciou sa odstráni šum a potom využíva Laplaceov operátor na detekciu hrán</a:t>
            </a:r>
          </a:p>
        </p:txBody>
      </p:sp>
    </p:spTree>
    <p:extLst>
      <p:ext uri="{BB962C8B-B14F-4D97-AF65-F5344CB8AC3E}">
        <p14:creationId xmlns:p14="http://schemas.microsoft.com/office/powerpoint/2010/main" val="171037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Ostrenie obrazu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256585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Prvá parciálna derivácia 1D          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Druhá parciálna derivácia 1D      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sk-SK" sz="3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sk-SK" sz="3600" b="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Je nulová tam, kde je konštantný jas a nenulová inde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256585"/>
              </a:xfrm>
              <a:blipFill rotWithShape="0">
                <a:blip r:embed="rId3"/>
                <a:stretch>
                  <a:fillRect l="-1533" t="-173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863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Ostrenie obrazu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661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Druhá parciálna derivácia 2D, ktorá je izotropná a rotačne invariantná – najjednoduchší je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Laplaceov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operátor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               </m:t>
                        </m:r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Druhá parciálna derivácia 2D pre 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sk-SK" sz="3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  2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  a analogicky pre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y</a:t>
                </a:r>
                <a:r>
                  <a:rPr lang="en-GB" sz="3600" i="1" dirty="0" smtClean="0">
                    <a:latin typeface="Calibri" panose="020F0502020204030204" pitchFamily="34" charset="0"/>
                  </a:rPr>
                  <a:t>;</a:t>
                </a:r>
                <a:r>
                  <a:rPr lang="sk-SK" sz="3600" i="1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z toho</a:t>
                </a: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661249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939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Ostrenie obrazu VII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256585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smtClean="0">
                    <a:latin typeface="Calibri" panose="020F0502020204030204" pitchFamily="34" charset="0"/>
                  </a:rPr>
                  <a:t>Diskrétny </a:t>
                </a:r>
                <a:r>
                  <a:rPr lang="sk-SK" sz="3600" smtClean="0">
                    <a:latin typeface="Calibri" panose="020F0502020204030204" pitchFamily="34" charset="0"/>
                  </a:rPr>
                  <a:t>Laplaceov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operátor 2D:</a:t>
                </a:r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sk-SK" sz="3600" b="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To vedie na masku a analogicky aj:</a:t>
                </a: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256585"/>
              </a:xfrm>
              <a:blipFill rotWithShape="0">
                <a:blip r:embed="rId3"/>
                <a:stretch>
                  <a:fillRect l="-1533" t="-173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dĺžnik 6"/>
              <p:cNvSpPr/>
              <p:nvPr/>
            </p:nvSpPr>
            <p:spPr>
              <a:xfrm>
                <a:off x="0" y="4149080"/>
                <a:ext cx="9036496" cy="1720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40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sk-SK" sz="4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4000" i="1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sk-SK" sz="40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sk-SK" sz="4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4000" dirty="0"/>
              </a:p>
            </p:txBody>
          </p:sp>
        </mc:Choice>
        <mc:Fallback xmlns="">
          <p:sp>
            <p:nvSpPr>
              <p:cNvPr id="7" name="Obdĺžni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49080"/>
                <a:ext cx="9036496" cy="172015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110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Ostrenie obrazu VIII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59"/>
                <a:ext cx="9144000" cy="5452715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, kde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C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je kladný koeficient vyjadrujúci silu ostrenia a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S(</a:t>
                </a:r>
                <a:r>
                  <a:rPr lang="sk-SK" sz="3600" i="1" dirty="0" err="1" smtClean="0">
                    <a:latin typeface="Calibri" panose="020F0502020204030204" pitchFamily="34" charset="0"/>
                  </a:rPr>
                  <a:t>i,j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)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je miera strmosti meraná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gradientným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operáto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-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rom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59"/>
                <a:ext cx="9144000" cy="5452715"/>
              </a:xfrm>
              <a:blipFill rotWithShape="0">
                <a:blip r:embed="rId2"/>
                <a:stretch>
                  <a:fillRect t="-167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253" y="2996952"/>
            <a:ext cx="7401747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6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Diferenčné </a:t>
            </a:r>
            <a:r>
              <a:rPr lang="sk-SK" sz="5400" dirty="0" err="1" smtClean="0"/>
              <a:t>gradientné</a:t>
            </a:r>
            <a:r>
              <a:rPr lang="sk-SK" sz="5400" dirty="0" smtClean="0"/>
              <a:t> operátory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Vyjadrujú sa </a:t>
            </a:r>
            <a:r>
              <a:rPr lang="sk-SK" sz="3600" dirty="0" err="1" smtClean="0">
                <a:latin typeface="+mj-lt"/>
              </a:rPr>
              <a:t>konvolučnými</a:t>
            </a:r>
            <a:r>
              <a:rPr lang="sk-SK" sz="3600" dirty="0" smtClean="0">
                <a:latin typeface="+mj-lt"/>
              </a:rPr>
              <a:t> maskami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Vracajú odozvu tam, kde je hrana, inde nízku alebo nulovú odozvu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Sú aproximáciou prvej derivácie, majú </a:t>
            </a:r>
            <a:r>
              <a:rPr lang="sk-SK" sz="3600" dirty="0" err="1" smtClean="0">
                <a:latin typeface="+mj-lt"/>
              </a:rPr>
              <a:t>problé</a:t>
            </a:r>
            <a:r>
              <a:rPr lang="sk-SK" sz="3600" dirty="0" smtClean="0">
                <a:latin typeface="+mj-lt"/>
              </a:rPr>
              <a:t>-my so šumom, ktorý považujú za lokálnu hranu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Aplikujú sa z nich všetky masky a výsledok sa spočíta ako odozva </a:t>
            </a:r>
            <a:r>
              <a:rPr lang="sk-SK" sz="3600" dirty="0" err="1" smtClean="0">
                <a:latin typeface="+mj-lt"/>
              </a:rPr>
              <a:t>gradientného</a:t>
            </a:r>
            <a:r>
              <a:rPr lang="sk-SK" sz="3600" dirty="0" smtClean="0">
                <a:latin typeface="+mj-lt"/>
              </a:rPr>
              <a:t> operátora</a:t>
            </a:r>
          </a:p>
          <a:p>
            <a:endParaRPr lang="sk-SK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Gradientné</a:t>
            </a:r>
            <a:r>
              <a:rPr lang="sk-SK" sz="5400" dirty="0" smtClean="0"/>
              <a:t> operátory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900" dirty="0" smtClean="0">
                    <a:latin typeface="+mj-lt"/>
                  </a:rPr>
                  <a:t>Robertsov operátor – najjednoduchší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28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sSub>
                        <m:sSubPr>
                          <m:ctrlPr>
                            <a:rPr lang="sk-SK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2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28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900" dirty="0">
                    <a:latin typeface="+mj-lt"/>
                  </a:rPr>
                  <a:t>Sobelov</a:t>
                </a:r>
                <a:r>
                  <a:rPr lang="sk-SK" sz="3900" dirty="0"/>
                  <a:t> </a:t>
                </a:r>
                <a:r>
                  <a:rPr lang="sk-SK" sz="3900" dirty="0">
                    <a:latin typeface="+mj-lt"/>
                  </a:rPr>
                  <a:t>operátor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1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2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28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k-SK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0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 1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2800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sk-SK" sz="28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k-SK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733" t="-210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5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smtClean="0"/>
              <a:t>Gradientné operátory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036496" cy="5015582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sk-SK" sz="4400" dirty="0" smtClean="0">
                    <a:latin typeface="+mj-lt"/>
                  </a:rPr>
                  <a:t> </a:t>
                </a:r>
                <a:r>
                  <a:rPr lang="sk-SK" sz="6500" dirty="0" smtClean="0">
                    <a:latin typeface="+mj-lt"/>
                  </a:rPr>
                  <a:t>Prewittovej operátor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4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k-SK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4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 0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4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sk-SK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k-SK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4400" i="1" dirty="0" smtClean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6500" dirty="0" smtClean="0">
                    <a:latin typeface="+mj-lt"/>
                  </a:rPr>
                  <a:t>Robinsonov operátor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4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4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4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 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4400" i="1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k-SK" sz="4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44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6500" dirty="0" smtClean="0">
                    <a:latin typeface="+mj-lt"/>
                  </a:rPr>
                  <a:t>Kirschov operátor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4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0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4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4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  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4400" i="1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4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k-SK" sz="4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4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4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sk-SK" sz="4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036496" cy="5015582"/>
              </a:xfrm>
              <a:blipFill rotWithShape="0">
                <a:blip r:embed="rId2"/>
                <a:stretch>
                  <a:fillRect l="-1552" t="-388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24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2232248"/>
          </a:xfrm>
        </p:spPr>
        <p:txBody>
          <a:bodyPr>
            <a:normAutofit fontScale="90000"/>
          </a:bodyPr>
          <a:lstStyle/>
          <a:p>
            <a:r>
              <a:rPr lang="sk-SK" sz="5400" dirty="0" smtClean="0"/>
              <a:t>Gradient-</a:t>
            </a:r>
            <a:br>
              <a:rPr lang="sk-SK" sz="5400" dirty="0" smtClean="0"/>
            </a:br>
            <a:r>
              <a:rPr lang="sk-SK" sz="5400" dirty="0" err="1" smtClean="0"/>
              <a:t>né</a:t>
            </a:r>
            <a:r>
              <a:rPr lang="sk-SK" sz="5400" dirty="0" smtClean="0"/>
              <a:t> </a:t>
            </a:r>
            <a:r>
              <a:rPr lang="sk-SK" sz="5400" dirty="0" err="1" smtClean="0"/>
              <a:t>operá</a:t>
            </a:r>
            <a:r>
              <a:rPr lang="sk-SK" sz="5400" dirty="0" smtClean="0"/>
              <a:t>-</a:t>
            </a:r>
            <a:br>
              <a:rPr lang="sk-SK" sz="5400" dirty="0" smtClean="0"/>
            </a:br>
            <a:r>
              <a:rPr lang="sk-SK" sz="5400" dirty="0" err="1" smtClean="0"/>
              <a:t>tory</a:t>
            </a:r>
            <a:r>
              <a:rPr lang="sk-SK" sz="5400" dirty="0" smtClean="0"/>
              <a:t>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2708920"/>
            <a:ext cx="3131840" cy="3744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zvislý smer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vodorovný   </a:t>
            </a:r>
          </a:p>
          <a:p>
            <a:pPr marL="0" indent="0">
              <a:buNone/>
            </a:pPr>
            <a:r>
              <a:rPr lang="sk-SK" sz="3200" dirty="0">
                <a:latin typeface="+mj-lt"/>
              </a:rPr>
              <a:t> </a:t>
            </a:r>
            <a:r>
              <a:rPr lang="sk-SK" sz="3200" dirty="0" smtClean="0">
                <a:latin typeface="+mj-lt"/>
              </a:rPr>
              <a:t>    smer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silné hrany z a)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silné hrany z b)</a:t>
            </a:r>
            <a:endParaRPr lang="sk-SK" sz="3200" dirty="0">
              <a:latin typeface="+mj-lt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508" y="0"/>
            <a:ext cx="6010019" cy="634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705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Fixné </a:t>
            </a:r>
            <a:r>
              <a:rPr lang="sk-SK" sz="5400" dirty="0" err="1" smtClean="0"/>
              <a:t>vs</a:t>
            </a:r>
            <a:r>
              <a:rPr lang="sk-SK" sz="5400" dirty="0" smtClean="0"/>
              <a:t>. adaptívne okolie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4"/>
                <a:ext cx="9144000" cy="5199856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Adaptívne okolie je definované pre jadrový pixel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sú to všetky tie </a:t>
                </a:r>
                <a:r>
                  <a:rPr lang="sk-SK" sz="3600" dirty="0" err="1" smtClean="0">
                    <a:latin typeface="+mj-lt"/>
                  </a:rPr>
                  <a:t>pixle</a:t>
                </a:r>
                <a:r>
                  <a:rPr lang="sk-SK" sz="3600" dirty="0" smtClean="0">
                    <a:latin typeface="+mj-lt"/>
                  </a:rPr>
                  <a:t>, ktorých jasová úroveň sa líši od jadra menej ako </a:t>
                </a:r>
                <a:r>
                  <a:rPr lang="sk-SK" sz="3600" i="1" dirty="0" smtClean="0">
                    <a:latin typeface="+mj-lt"/>
                  </a:rPr>
                  <a:t>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sk-SK" sz="3600" i="1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sa v okolí nachádza viac jadrových pixlov s rovnakou </a:t>
                </a:r>
                <a:r>
                  <a:rPr lang="sk-SK" sz="3600" dirty="0" err="1" smtClean="0">
                    <a:latin typeface="+mj-lt"/>
                  </a:rPr>
                  <a:t>jasovou</a:t>
                </a:r>
                <a:r>
                  <a:rPr lang="sk-SK" sz="3600" dirty="0" smtClean="0">
                    <a:latin typeface="+mj-lt"/>
                  </a:rPr>
                  <a:t> hodnotou, budú mať rovnaké adaptívne okolie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Je nepravidelného tvaru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4"/>
                <a:ext cx="9144000" cy="5199856"/>
              </a:xfrm>
              <a:blipFill rotWithShape="0">
                <a:blip r:embed="rId2"/>
                <a:stretch>
                  <a:fillRect l="-1533" t="-1876" b="-152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52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705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Fixné </a:t>
            </a:r>
            <a:r>
              <a:rPr lang="sk-SK" sz="5400" dirty="0" err="1" smtClean="0"/>
              <a:t>vs</a:t>
            </a:r>
            <a:r>
              <a:rPr lang="sk-SK" sz="5400" dirty="0" smtClean="0"/>
              <a:t>. adaptívne okolie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1998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900" dirty="0" smtClean="0">
              <a:latin typeface="+mj-lt"/>
            </a:endParaRPr>
          </a:p>
          <a:p>
            <a:pPr marL="0" indent="0">
              <a:buNone/>
            </a:pPr>
            <a:r>
              <a:rPr lang="sk-SK" sz="39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a) originál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 b) zašumený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 c) medián 3x3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 d) medián v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 adaptívnom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 okolí</a:t>
            </a:r>
            <a:endParaRPr lang="sk-SK" sz="36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873030"/>
            <a:ext cx="5796136" cy="600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7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705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Fixné </a:t>
            </a:r>
            <a:r>
              <a:rPr lang="sk-SK" sz="5400" dirty="0" err="1" smtClean="0"/>
              <a:t>vs</a:t>
            </a:r>
            <a:r>
              <a:rPr lang="sk-SK" sz="5400" dirty="0" smtClean="0"/>
              <a:t>. adaptívne okolie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1998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k-SK" sz="3600" dirty="0" smtClean="0">
              <a:latin typeface="+mj-lt"/>
            </a:endParaRP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a) </a:t>
            </a:r>
            <a:r>
              <a:rPr lang="sk-SK" sz="3600" dirty="0" err="1" smtClean="0">
                <a:latin typeface="+mj-lt"/>
              </a:rPr>
              <a:t>nízkokon</a:t>
            </a:r>
            <a:r>
              <a:rPr lang="sk-SK" sz="3600" dirty="0" smtClean="0">
                <a:latin typeface="+mj-lt"/>
              </a:rPr>
              <a:t>-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    </a:t>
            </a:r>
            <a:r>
              <a:rPr lang="sk-SK" sz="3600" dirty="0" err="1" smtClean="0">
                <a:latin typeface="+mj-lt"/>
              </a:rPr>
              <a:t>trastný</a:t>
            </a:r>
            <a:r>
              <a:rPr lang="sk-SK" sz="3600" dirty="0" smtClean="0">
                <a:latin typeface="+mj-lt"/>
              </a:rPr>
              <a:t> obraz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b) EH (</a:t>
            </a:r>
            <a:r>
              <a:rPr lang="sk-SK" sz="3600" dirty="0" err="1" smtClean="0">
                <a:latin typeface="+mj-lt"/>
              </a:rPr>
              <a:t>ekvaliz</a:t>
            </a:r>
            <a:r>
              <a:rPr lang="sk-SK" sz="3600" dirty="0" smtClean="0">
                <a:latin typeface="+mj-lt"/>
              </a:rPr>
              <a:t>.)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c) Fixné okolie -</a:t>
            </a:r>
          </a:p>
          <a:p>
            <a:pPr marL="0" indent="0">
              <a:buNone/>
            </a:pPr>
            <a:r>
              <a:rPr lang="sk-SK" sz="3600" dirty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daptívna EH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d) EH v </a:t>
            </a:r>
            <a:r>
              <a:rPr lang="sk-SK" sz="3600" dirty="0" err="1" smtClean="0">
                <a:latin typeface="+mj-lt"/>
              </a:rPr>
              <a:t>adaptív</a:t>
            </a:r>
            <a:r>
              <a:rPr lang="sk-SK" sz="3600" dirty="0" smtClean="0">
                <a:latin typeface="+mj-lt"/>
              </a:rPr>
              <a:t>-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nom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okolí</a:t>
            </a:r>
            <a:endParaRPr lang="sk-SK" sz="36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964" y="1124745"/>
            <a:ext cx="6138036" cy="519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4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2795</TotalTime>
  <Words>1529</Words>
  <Application>Microsoft Office PowerPoint</Application>
  <PresentationFormat>Prezentácia na obrazovke (4:3)</PresentationFormat>
  <Paragraphs>349</Paragraphs>
  <Slides>51</Slides>
  <Notes>8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51</vt:i4>
      </vt:variant>
    </vt:vector>
  </HeadingPairs>
  <TitlesOfParts>
    <vt:vector size="56" baseType="lpstr"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Zlepšenie kvality obrazu</vt:lpstr>
      <vt:lpstr>Postupy v priestorovej oblasti</vt:lpstr>
      <vt:lpstr>Postupy v priestorovej oblasti II</vt:lpstr>
      <vt:lpstr>Postupy v priestorovej oblasti III</vt:lpstr>
      <vt:lpstr>Priestorovo závislá jasová korekcia</vt:lpstr>
      <vt:lpstr>Jasové transformácie II</vt:lpstr>
      <vt:lpstr>Základné jasové transformácie</vt:lpstr>
      <vt:lpstr>Základné jasové transformácie</vt:lpstr>
      <vt:lpstr>Logaritmická transformácia</vt:lpstr>
      <vt:lpstr>Negatívna transformácia</vt:lpstr>
      <vt:lpstr>Gama korekcia</vt:lpstr>
      <vt:lpstr>Nízko/vysoko kontrastný obraz</vt:lpstr>
      <vt:lpstr>Histogram dvoch z nich</vt:lpstr>
      <vt:lpstr>Roztiahnutie jasového intervalu</vt:lpstr>
      <vt:lpstr>Roztiahnutie jasového intervalu</vt:lpstr>
      <vt:lpstr>Ekvalizácia histogramu</vt:lpstr>
      <vt:lpstr>Ekvalizácia histogramu II</vt:lpstr>
      <vt:lpstr>Ekvalizácia histogramu III</vt:lpstr>
      <vt:lpstr>Ekvalizácia histogramu IV</vt:lpstr>
      <vt:lpstr>Ekvalizácia histogramu V</vt:lpstr>
      <vt:lpstr>Ekvalizácia histogramu VI</vt:lpstr>
      <vt:lpstr>Ekvalizácia histogramu VII</vt:lpstr>
      <vt:lpstr>Ekvalizácia histogramu VIII</vt:lpstr>
      <vt:lpstr>Lokálne predspracovanie</vt:lpstr>
      <vt:lpstr>Lineárne a nelineárne metódy</vt:lpstr>
      <vt:lpstr>Prezentácia programu PowerPoint</vt:lpstr>
      <vt:lpstr>Vyhladzovanie obrazu</vt:lpstr>
      <vt:lpstr>Vyhladzovanie obrazu II</vt:lpstr>
      <vt:lpstr>Vyhladzovanie obrazu III</vt:lpstr>
      <vt:lpstr>Vyhladzovanie obrazu IV</vt:lpstr>
      <vt:lpstr>  Vyhladzo-   vanie    obrazu V</vt:lpstr>
      <vt:lpstr>Zníženie rozmazávania hrán</vt:lpstr>
      <vt:lpstr>Zníženie rozmazávania hrán II</vt:lpstr>
      <vt:lpstr>Mediánová filtrácia</vt:lpstr>
      <vt:lpstr>Mediánová  filtrácia II</vt:lpstr>
      <vt:lpstr> Porovnanie</vt:lpstr>
      <vt:lpstr>Ostrenie obrazu</vt:lpstr>
      <vt:lpstr>Ostrenie obrazu II</vt:lpstr>
      <vt:lpstr>Ostrenie obrazu III</vt:lpstr>
      <vt:lpstr>Ostrenie obrazu IV</vt:lpstr>
      <vt:lpstr>Ostrenie obrazu V</vt:lpstr>
      <vt:lpstr>Ostrenie obrazu VII</vt:lpstr>
      <vt:lpstr>Ostrenie obrazu VIII</vt:lpstr>
      <vt:lpstr>Diferenčné gradientné operátory</vt:lpstr>
      <vt:lpstr>Gradientné operátory</vt:lpstr>
      <vt:lpstr>Gradientné operátory II</vt:lpstr>
      <vt:lpstr>Gradient- né operá- tory III</vt:lpstr>
      <vt:lpstr>Fixné vs. adaptívne okolie</vt:lpstr>
      <vt:lpstr>Fixné vs. adaptívne okolie</vt:lpstr>
      <vt:lpstr>Fixné vs. adaptívne okolie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208</cp:revision>
  <dcterms:created xsi:type="dcterms:W3CDTF">2015-07-27T05:27:08Z</dcterms:created>
  <dcterms:modified xsi:type="dcterms:W3CDTF">2020-10-04T19:25:18Z</dcterms:modified>
</cp:coreProperties>
</file>