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068" r:id="rId1"/>
  </p:sldMasterIdLst>
  <p:notesMasterIdLst>
    <p:notesMasterId r:id="rId67"/>
  </p:notesMasterIdLst>
  <p:sldIdLst>
    <p:sldId id="256" r:id="rId2"/>
    <p:sldId id="258" r:id="rId3"/>
    <p:sldId id="365" r:id="rId4"/>
    <p:sldId id="342" r:id="rId5"/>
    <p:sldId id="366" r:id="rId6"/>
    <p:sldId id="343" r:id="rId7"/>
    <p:sldId id="344" r:id="rId8"/>
    <p:sldId id="259" r:id="rId9"/>
    <p:sldId id="341" r:id="rId10"/>
    <p:sldId id="260" r:id="rId11"/>
    <p:sldId id="350" r:id="rId12"/>
    <p:sldId id="369" r:id="rId13"/>
    <p:sldId id="367" r:id="rId14"/>
    <p:sldId id="368" r:id="rId15"/>
    <p:sldId id="263" r:id="rId16"/>
    <p:sldId id="351" r:id="rId17"/>
    <p:sldId id="273" r:id="rId18"/>
    <p:sldId id="396" r:id="rId19"/>
    <p:sldId id="397" r:id="rId20"/>
    <p:sldId id="398" r:id="rId21"/>
    <p:sldId id="399" r:id="rId22"/>
    <p:sldId id="265" r:id="rId23"/>
    <p:sldId id="345" r:id="rId24"/>
    <p:sldId id="346" r:id="rId25"/>
    <p:sldId id="347" r:id="rId26"/>
    <p:sldId id="370" r:id="rId27"/>
    <p:sldId id="275" r:id="rId28"/>
    <p:sldId id="371" r:id="rId29"/>
    <p:sldId id="372" r:id="rId30"/>
    <p:sldId id="373" r:id="rId31"/>
    <p:sldId id="356" r:id="rId32"/>
    <p:sldId id="357" r:id="rId33"/>
    <p:sldId id="374" r:id="rId34"/>
    <p:sldId id="375" r:id="rId35"/>
    <p:sldId id="376" r:id="rId36"/>
    <p:sldId id="377" r:id="rId37"/>
    <p:sldId id="358" r:id="rId38"/>
    <p:sldId id="359" r:id="rId39"/>
    <p:sldId id="378" r:id="rId40"/>
    <p:sldId id="286" r:id="rId41"/>
    <p:sldId id="379" r:id="rId42"/>
    <p:sldId id="380" r:id="rId43"/>
    <p:sldId id="348" r:id="rId44"/>
    <p:sldId id="381" r:id="rId45"/>
    <p:sldId id="382" r:id="rId46"/>
    <p:sldId id="328" r:id="rId47"/>
    <p:sldId id="352" r:id="rId48"/>
    <p:sldId id="383" r:id="rId49"/>
    <p:sldId id="384" r:id="rId50"/>
    <p:sldId id="385" r:id="rId51"/>
    <p:sldId id="304" r:id="rId52"/>
    <p:sldId id="386" r:id="rId53"/>
    <p:sldId id="353" r:id="rId54"/>
    <p:sldId id="387" r:id="rId55"/>
    <p:sldId id="388" r:id="rId56"/>
    <p:sldId id="335" r:id="rId57"/>
    <p:sldId id="389" r:id="rId58"/>
    <p:sldId id="336" r:id="rId59"/>
    <p:sldId id="360" r:id="rId60"/>
    <p:sldId id="390" r:id="rId61"/>
    <p:sldId id="284" r:id="rId62"/>
    <p:sldId id="391" r:id="rId63"/>
    <p:sldId id="392" r:id="rId64"/>
    <p:sldId id="393" r:id="rId65"/>
    <p:sldId id="394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70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52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198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37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938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44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86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50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A182-A4F4-4365-B1A3-BC6B39408189}" type="datetime1">
              <a:rPr lang="en-US" smtClean="0"/>
              <a:t>10/11/2020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4C56B9CF-E274-4FE7-89F0-713200B94CEE}" type="datetime1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26AC4-B74A-478B-B285-053D2791276F}" type="datetime1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5EE88-54CC-4039-B4CA-6CF84666B49E}" type="datetime1">
              <a:rPr lang="en-US" smtClean="0"/>
              <a:t>10/11/2020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4E15-8053-4DD4-8839-F29CFADFE7A3}" type="datetime1">
              <a:rPr lang="en-US" smtClean="0"/>
              <a:t>10/11/2020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9FA61-FE59-49F2-A6B3-1163535FD3A9}" type="datetime1">
              <a:rPr lang="en-US" smtClean="0"/>
              <a:t>10/11/2020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1F1E-0904-44EA-BEF3-8465F3BCD116}" type="datetime1">
              <a:rPr lang="en-US" smtClean="0"/>
              <a:t>10/11/2020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8B44-6807-4F3E-B42F-3A46CEE480DB}" type="datetime1">
              <a:rPr lang="en-US" smtClean="0"/>
              <a:t>10/11/2020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DBF29-5102-4C87-9A38-8A60F6622189}" type="datetime1">
              <a:rPr lang="en-US" smtClean="0"/>
              <a:t>10/11/2020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0435-6887-47A5-B131-E777B34E471C}" type="datetime1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44D6-74B5-4F41-B9C3-BF4C73F78EAF}" type="datetime1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83D6FB-5386-413A-95F5-EAB006CC3731}" type="datetime1">
              <a:rPr lang="en-US" smtClean="0"/>
              <a:t>10/11/2020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Rozpoznávanie obrazcov</a:t>
            </a:r>
            <a:br>
              <a:rPr lang="sk-SK" dirty="0"/>
            </a:br>
            <a:r>
              <a:rPr lang="sk-SK" dirty="0"/>
              <a:t>a spracovanie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pPr algn="ctr"/>
            <a:endParaRPr lang="sk-SK" sz="4400" dirty="0" smtClean="0"/>
          </a:p>
          <a:p>
            <a:pPr algn="ctr"/>
            <a:r>
              <a:rPr lang="sk-SK" sz="5400" dirty="0" smtClean="0"/>
              <a:t>Segmentácia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Motivácia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18457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Pri nižšej úrovni spracovania obrazu sme študovali metódy, ktorých vstupom aj výstupom boli obrazy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Segmentácia patrí do strednej úrovne, lebo jej výstupom sú atribúty obrazu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Segmentácia rozdeľuje obraz na oblasti alebo objekty</a:t>
            </a:r>
            <a:endParaRPr lang="en-US" sz="36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Motivácia II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Segmentácia patrí medzi najzložitejšie úlohy spracovania obrazu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Na segmentáciu využívame vlastnosti obrazu: diskontinuitu a podobnosť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Prvá:  využíva zmeny jasu v obraze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Druhá: využíva delenie na oblasti podobné z hľadiska nejakého kritéria </a:t>
            </a:r>
            <a:endParaRPr lang="en-US" sz="36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6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6108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Definícia segmentácie</a:t>
            </a:r>
            <a:endParaRPr lang="en-US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08759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Nech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označuje priestorovú oblasť celého obrazu. Potom segmentácia je rozdelenie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na </a:t>
                </a:r>
                <a:r>
                  <a:rPr lang="sk-SK" sz="3600" i="1" dirty="0" smtClean="0">
                    <a:latin typeface="+mj-lt"/>
                  </a:rPr>
                  <a:t>n </a:t>
                </a:r>
                <a:r>
                  <a:rPr lang="sk-SK" sz="3600" dirty="0" smtClean="0">
                    <a:latin typeface="+mj-lt"/>
                  </a:rPr>
                  <a:t>oblastí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sk-SK" sz="3600" b="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pre ktoré platí: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 a)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nary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sk-SK" sz="3600" b="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/>
                  <a:t>  </a:t>
                </a:r>
                <a:r>
                  <a:rPr lang="sk-SK" sz="3600" dirty="0" smtClean="0">
                    <a:latin typeface="+mj-lt"/>
                  </a:rPr>
                  <a:t>b)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+mj-lt"/>
                  </a:rPr>
                  <a:t>je súvislá množina,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=1,2,…,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sk-SK" sz="3600" dirty="0" smtClean="0"/>
                  <a:t>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/>
                  <a:t> </a:t>
                </a:r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+mj-lt"/>
                  </a:rPr>
                  <a:t>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nary>
                      <m:naryPr>
                        <m:chr m:val="⋂"/>
                        <m:subHide m:val="on"/>
                        <m:supHide m:val="on"/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∅</m:t>
                        </m:r>
                      </m:e>
                    </m:nary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+mj-lt"/>
                  </a:rPr>
                  <a:t>pre všetky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+mj-lt"/>
                  </a:rPr>
                  <a:t>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087590"/>
              </a:xfrm>
              <a:blipFill rotWithShape="0">
                <a:blip r:embed="rId2"/>
                <a:stretch>
                  <a:fillRect l="-1533" t="-1796" r="-20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1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6108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Definícia segmentácie II</a:t>
            </a:r>
            <a:endParaRPr lang="en-US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412776"/>
                <a:ext cx="9144000" cy="5832648"/>
              </a:xfrm>
            </p:spPr>
            <p:txBody>
              <a:bodyPr>
                <a:normAutofit fontScale="92500"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900" dirty="0" smtClean="0">
                    <a:latin typeface="+mj-lt"/>
                  </a:rPr>
                  <a:t>d) </a:t>
                </a:r>
                <a14:m>
                  <m:oMath xmlns:m="http://schemas.openxmlformats.org/officeDocument/2006/math">
                    <m:r>
                      <a:rPr lang="sk-SK" sz="3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sk-SK" sz="39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sk-SK" sz="39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9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sk-SK" sz="39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sk-SK" sz="3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k-SK" sz="3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𝑇𝑅𝑈𝐸</m:t>
                    </m:r>
                    <m:r>
                      <a:rPr lang="sk-SK" sz="3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∀</m:t>
                    </m:r>
                    <m:r>
                      <a:rPr lang="sk-SK" sz="3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sk-SK" sz="3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=1,2,…, </m:t>
                    </m:r>
                    <m:r>
                      <a:rPr lang="sk-SK" sz="3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sk-SK" sz="3900" dirty="0" smtClean="0"/>
                  <a:t>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900" dirty="0" smtClean="0">
                    <a:latin typeface="+mj-lt"/>
                  </a:rPr>
                  <a:t>   e</a:t>
                </a:r>
                <a:r>
                  <a:rPr lang="sk-SK" sz="3900" dirty="0">
                    <a:latin typeface="+mj-lt"/>
                  </a:rPr>
                  <a:t>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nary>
                      <m:naryPr>
                        <m:chr m:val="⋃"/>
                        <m:subHide m:val="on"/>
                        <m:supHide m:val="on"/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sk-SK" sz="39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9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k-SK" sz="39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𝐹𝐴𝐿𝑆𝐸</m:t>
                        </m:r>
                      </m:e>
                    </m:nary>
                  </m:oMath>
                </a14:m>
                <a:r>
                  <a:rPr lang="sk-SK" sz="3900" dirty="0">
                    <a:latin typeface="+mj-lt"/>
                  </a:rPr>
                  <a:t> pre susedné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sk-SK" sz="39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900" dirty="0">
                    <a:latin typeface="+mj-lt"/>
                  </a:rPr>
                  <a:t>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sk-SK" sz="3900" dirty="0">
                    <a:latin typeface="+mj-lt"/>
                  </a:rPr>
                  <a:t>,  </a:t>
                </a:r>
                <a:endParaRPr lang="sk-SK" sz="39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900" dirty="0" smtClean="0">
                    <a:latin typeface="+mj-lt"/>
                  </a:rPr>
                  <a:t>kde </a:t>
                </a:r>
                <a14:m>
                  <m:oMath xmlns:m="http://schemas.openxmlformats.org/officeDocument/2006/math">
                    <m:r>
                      <a:rPr lang="sk-SK" sz="39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sk-SK" sz="39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sk-SK" sz="39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900" dirty="0">
                    <a:latin typeface="+mj-lt"/>
                  </a:rPr>
                  <a:t> je logický predikát, definovaný nad bodmi z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sk-SK" sz="3900" dirty="0">
                    <a:latin typeface="+mj-lt"/>
                  </a:rPr>
                  <a:t> a </a:t>
                </a:r>
                <a:r>
                  <a:rPr lang="sk-SK" sz="3900" dirty="0" smtClean="0">
                    <a:latin typeface="+mj-lt"/>
                  </a:rPr>
                  <a:t>oblasti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sk-SK" sz="39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900" dirty="0"/>
                  <a:t>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sk-SK" sz="3900" dirty="0" smtClean="0">
                    <a:latin typeface="+mj-lt"/>
                  </a:rPr>
                  <a:t> sú susedné vtedy, ak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9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9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9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nary>
                      <m:naryPr>
                        <m:chr m:val="⋃"/>
                        <m:subHide m:val="on"/>
                        <m:supHide m:val="on"/>
                        <m:ctrlPr>
                          <a:rPr lang="sk-SK" sz="390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sk-SK" sz="39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900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k-SK" sz="3900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lang="sk-SK" sz="39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900" dirty="0">
                    <a:latin typeface="+mj-lt"/>
                  </a:rPr>
                  <a:t>je súvislá množina</a:t>
                </a:r>
                <a:endParaRPr lang="en-US" sz="3900" dirty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900" dirty="0" smtClean="0">
                    <a:latin typeface="+mj-lt"/>
                  </a:rPr>
                  <a:t>Segmentácia je úplná, ak oblasti zodpovedajú objektom, inak sa nazýva čiastočná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/>
                  <a:t> </a:t>
                </a:r>
                <a:r>
                  <a:rPr lang="sk-SK" dirty="0" smtClean="0"/>
                  <a:t>  </a:t>
                </a:r>
                <a:endParaRPr lang="en-US" sz="40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12776"/>
                <a:ext cx="9144000" cy="5832648"/>
              </a:xfrm>
              <a:blipFill rotWithShape="0">
                <a:blip r:embed="rId2"/>
                <a:stretch>
                  <a:fillRect l="-2000" t="-1672" r="-10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4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Skupiny segmentačných metód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4006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Metódy založené na </a:t>
            </a:r>
            <a:r>
              <a:rPr lang="sk-SK" sz="3600" b="1" dirty="0" smtClean="0">
                <a:latin typeface="+mj-lt"/>
              </a:rPr>
              <a:t>prahovaní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Metódy založené na </a:t>
            </a:r>
            <a:r>
              <a:rPr lang="sk-SK" sz="3600" b="1" dirty="0" smtClean="0">
                <a:latin typeface="+mj-lt"/>
              </a:rPr>
              <a:t>hraniciach </a:t>
            </a:r>
            <a:r>
              <a:rPr lang="sk-SK" sz="3600" dirty="0" smtClean="0">
                <a:latin typeface="+mj-lt"/>
              </a:rPr>
              <a:t>(s využitím diskontinuity)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Metódy založené na </a:t>
            </a:r>
            <a:r>
              <a:rPr lang="sk-SK" sz="3600" b="1" dirty="0" smtClean="0">
                <a:latin typeface="+mj-lt"/>
              </a:rPr>
              <a:t>oblastiach</a:t>
            </a:r>
            <a:r>
              <a:rPr lang="sk-SK" sz="3600" dirty="0" smtClean="0">
                <a:latin typeface="+mj-lt"/>
              </a:rPr>
              <a:t> (s využitím podobnosti)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+mj-lt"/>
              </a:rPr>
              <a:t>Ostatné</a:t>
            </a:r>
            <a:r>
              <a:rPr lang="sk-SK" sz="3600" dirty="0" smtClean="0">
                <a:latin typeface="+mj-lt"/>
              </a:rPr>
              <a:t> metódy (porovnávanie so vzorom, využitie princípu povodí, ...)</a:t>
            </a:r>
            <a:endParaRPr lang="sk-SK" sz="4400" dirty="0" smtClean="0">
              <a:latin typeface="+mj-lt"/>
            </a:endParaRPr>
          </a:p>
          <a:p>
            <a:endParaRPr lang="sk-SK" sz="40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0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Segmentačné metódy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6132"/>
            <a:ext cx="9144000" cy="5544616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Každá </a:t>
            </a:r>
            <a:r>
              <a:rPr lang="sk-SK" sz="3600" dirty="0">
                <a:latin typeface="+mj-lt"/>
              </a:rPr>
              <a:t>oblasť môže byť </a:t>
            </a:r>
            <a:r>
              <a:rPr lang="sk-SK" sz="3600" dirty="0" smtClean="0">
                <a:latin typeface="+mj-lt"/>
              </a:rPr>
              <a:t>reprezentovaná </a:t>
            </a:r>
            <a:r>
              <a:rPr lang="sk-SK" sz="3600" dirty="0">
                <a:latin typeface="+mj-lt"/>
              </a:rPr>
              <a:t>uzavretou hranicou a každá uzavretá hranica popisuje oblasť.</a:t>
            </a:r>
          </a:p>
          <a:p>
            <a:pPr lvl="0"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Nejednoznačnosť </a:t>
            </a:r>
            <a:r>
              <a:rPr lang="sk-SK" sz="3600" dirty="0">
                <a:latin typeface="+mj-lt"/>
              </a:rPr>
              <a:t>obrazových dát </a:t>
            </a:r>
            <a:r>
              <a:rPr lang="sk-SK" sz="3600" dirty="0" smtClean="0">
                <a:latin typeface="+mj-lt"/>
              </a:rPr>
              <a:t>a šum sú </a:t>
            </a:r>
            <a:r>
              <a:rPr lang="sk-SK" sz="3600" dirty="0">
                <a:latin typeface="+mj-lt"/>
              </a:rPr>
              <a:t>hlavným </a:t>
            </a:r>
            <a:r>
              <a:rPr lang="sk-SK" sz="3600" dirty="0" smtClean="0">
                <a:latin typeface="+mj-lt"/>
              </a:rPr>
              <a:t>problémom pri segmentácii </a:t>
            </a:r>
          </a:p>
          <a:p>
            <a:pPr lvl="0"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Čím </a:t>
            </a:r>
            <a:r>
              <a:rPr lang="sk-SK" sz="3600" dirty="0">
                <a:latin typeface="+mj-lt"/>
              </a:rPr>
              <a:t>viac apriórnej informácie je k </a:t>
            </a:r>
            <a:r>
              <a:rPr lang="sk-SK" sz="3600" dirty="0" smtClean="0">
                <a:latin typeface="+mj-lt"/>
              </a:rPr>
              <a:t>dispozícii, tým </a:t>
            </a:r>
            <a:r>
              <a:rPr lang="sk-SK" sz="3600" dirty="0">
                <a:latin typeface="+mj-lt"/>
              </a:rPr>
              <a:t>lepšie výsledky pri segmentácii možno </a:t>
            </a:r>
            <a:r>
              <a:rPr lang="sk-SK" sz="3600" dirty="0" smtClean="0">
                <a:latin typeface="+mj-lt"/>
              </a:rPr>
              <a:t>dosiahnuť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7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Metódy založené na prahovaní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12776"/>
                <a:ext cx="9144000" cy="544522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Prahovanie je najjednoduchšia technika, výpočtovo nenáročná a rýchla</a:t>
                </a:r>
              </a:p>
              <a:p>
                <a:pPr>
                  <a:spcBef>
                    <a:spcPts val="1800"/>
                  </a:spcBef>
                  <a:spcAft>
                    <a:spcPts val="1200"/>
                  </a:spcAft>
                </a:pPr>
                <a:r>
                  <a:rPr lang="sk-SK" sz="3600" dirty="0" smtClean="0">
                    <a:latin typeface="+mj-lt"/>
                  </a:rPr>
                  <a:t>Prahovanie je transformácia, ktorá zobrazuje vstupný obraz </a:t>
                </a:r>
                <a:r>
                  <a:rPr lang="sk-SK" sz="3600" i="1" dirty="0" smtClean="0">
                    <a:latin typeface="+mj-lt"/>
                  </a:rPr>
                  <a:t>f(</a:t>
                </a:r>
                <a:r>
                  <a:rPr lang="sk-SK" sz="3600" i="1" dirty="0" err="1" smtClean="0">
                    <a:latin typeface="+mj-lt"/>
                  </a:rPr>
                  <a:t>i,j</a:t>
                </a:r>
                <a:r>
                  <a:rPr lang="sk-SK" sz="3600" i="1" dirty="0" smtClean="0">
                    <a:latin typeface="+mj-lt"/>
                  </a:rPr>
                  <a:t>) </a:t>
                </a:r>
                <a:r>
                  <a:rPr lang="sk-SK" sz="3600" dirty="0" smtClean="0">
                    <a:latin typeface="+mj-lt"/>
                  </a:rPr>
                  <a:t>na výstupný obraz </a:t>
                </a:r>
                <a:r>
                  <a:rPr lang="sk-SK" sz="3600" i="1" dirty="0" smtClean="0">
                    <a:latin typeface="+mj-lt"/>
                  </a:rPr>
                  <a:t>g(</a:t>
                </a:r>
                <a:r>
                  <a:rPr lang="sk-SK" sz="3600" i="1" dirty="0" err="1" smtClean="0">
                    <a:latin typeface="+mj-lt"/>
                  </a:rPr>
                  <a:t>i,j</a:t>
                </a:r>
                <a:r>
                  <a:rPr lang="sk-SK" sz="3600" i="1" dirty="0" smtClean="0">
                    <a:latin typeface="+mj-lt"/>
                  </a:rPr>
                  <a:t>) </a:t>
                </a:r>
                <a:r>
                  <a:rPr lang="sk-SK" sz="3600" dirty="0" smtClean="0">
                    <a:latin typeface="+mj-lt"/>
                  </a:rPr>
                  <a:t>tak, že:</a:t>
                </a:r>
              </a:p>
              <a:p>
                <a:pPr marL="0" indent="0">
                  <a:spcBef>
                    <a:spcPts val="180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𝑎𝑘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𝑜𝑏𝑗𝑒𝑘𝑡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sk-SK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sk-SK" sz="3600" b="0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 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𝑎𝑘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𝑝𝑜𝑧𝑎𝑑𝑖𝑒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k-SK" sz="3600" b="0" dirty="0" smtClean="0">
                  <a:latin typeface="+mj-lt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12776"/>
                <a:ext cx="9144000" cy="5445224"/>
              </a:xfrm>
              <a:blipFill rotWithShape="0">
                <a:blip r:embed="rId2"/>
                <a:stretch>
                  <a:fillRect l="-1533" t="-1792" r="-24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0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55997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Globálne a lokálne prahovanie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12776"/>
                <a:ext cx="9144000" cy="518457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na celý obraz aplikujeme jeden prah </a:t>
                </a:r>
                <a:r>
                  <a:rPr lang="sk-SK" sz="3600" i="1" dirty="0" smtClean="0">
                    <a:latin typeface="+mj-lt"/>
                  </a:rPr>
                  <a:t>T</a:t>
                </a:r>
                <a:r>
                  <a:rPr lang="sk-SK" sz="3600" dirty="0" smtClean="0">
                    <a:latin typeface="+mj-lt"/>
                  </a:rPr>
                  <a:t>, ide o globálne prahovanie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v každom okne </a:t>
                </a:r>
                <a:r>
                  <a:rPr lang="sk-SK" sz="3600" i="1" dirty="0" smtClean="0">
                    <a:latin typeface="+mj-lt"/>
                  </a:rPr>
                  <a:t>w </a:t>
                </a:r>
                <a:r>
                  <a:rPr lang="sk-SK" sz="3600" dirty="0" smtClean="0">
                    <a:latin typeface="+mj-lt"/>
                  </a:rPr>
                  <a:t>obrazu zvolíme iný prah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ide o lokálne prahovanie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zvolíme prah </a:t>
                </a:r>
                <a:r>
                  <a:rPr lang="sk-SK" sz="3600" i="1" dirty="0" smtClean="0">
                    <a:latin typeface="+mj-lt"/>
                  </a:rPr>
                  <a:t>T(x,y)</a:t>
                </a:r>
                <a:r>
                  <a:rPr lang="sk-SK" sz="3600" dirty="0" smtClean="0">
                    <a:latin typeface="+mj-lt"/>
                  </a:rPr>
                  <a:t>, ktorý závisí iba od súradníc </a:t>
                </a:r>
                <a:r>
                  <a:rPr lang="sk-SK" sz="3600" i="1" dirty="0" smtClean="0">
                    <a:latin typeface="+mj-lt"/>
                  </a:rPr>
                  <a:t>(x,y)</a:t>
                </a:r>
                <a:r>
                  <a:rPr lang="sk-SK" sz="3600" dirty="0" smtClean="0">
                    <a:latin typeface="+mj-lt"/>
                  </a:rPr>
                  <a:t>, hovoríme o adaptívnom (dynamickom) prahovaní </a:t>
                </a:r>
              </a:p>
              <a:p>
                <a:endParaRPr lang="sk-SK" sz="440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sk-SK" sz="44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12776"/>
                <a:ext cx="9144000" cy="5184576"/>
              </a:xfrm>
              <a:blipFill rotWithShape="0">
                <a:blip r:embed="rId2"/>
                <a:stretch>
                  <a:fillRect l="-1533" t="-188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8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Ukážka prahovania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 smtClean="0">
                <a:latin typeface="+mj-lt"/>
              </a:rPr>
              <a:t>a) Originál</a:t>
            </a:r>
          </a:p>
          <a:p>
            <a:pPr marL="0" indent="0">
              <a:buNone/>
            </a:pPr>
            <a:r>
              <a:rPr lang="sk-SK" sz="2800" dirty="0" smtClean="0">
                <a:latin typeface="+mj-lt"/>
              </a:rPr>
              <a:t>b) </a:t>
            </a:r>
            <a:r>
              <a:rPr lang="sk-SK" sz="2800" dirty="0" err="1" smtClean="0">
                <a:latin typeface="+mj-lt"/>
              </a:rPr>
              <a:t>Prahovaný</a:t>
            </a:r>
            <a:endParaRPr lang="sk-SK" sz="2800" dirty="0" smtClean="0">
              <a:latin typeface="+mj-lt"/>
            </a:endParaRPr>
          </a:p>
          <a:p>
            <a:pPr marL="0" indent="0">
              <a:buNone/>
            </a:pPr>
            <a:r>
              <a:rPr lang="sk-SK" sz="2800" dirty="0">
                <a:latin typeface="+mj-lt"/>
              </a:rPr>
              <a:t> </a:t>
            </a:r>
            <a:r>
              <a:rPr lang="sk-SK" sz="2800" dirty="0" smtClean="0">
                <a:latin typeface="+mj-lt"/>
              </a:rPr>
              <a:t>    obraz </a:t>
            </a:r>
          </a:p>
          <a:p>
            <a:pPr marL="0" indent="0">
              <a:buNone/>
            </a:pPr>
            <a:r>
              <a:rPr lang="sk-SK" sz="2800" dirty="0" smtClean="0">
                <a:latin typeface="+mj-lt"/>
              </a:rPr>
              <a:t>c) Prah príliš</a:t>
            </a:r>
          </a:p>
          <a:p>
            <a:pPr marL="0" indent="0">
              <a:buNone/>
            </a:pPr>
            <a:r>
              <a:rPr lang="sk-SK" sz="2800" dirty="0" smtClean="0">
                <a:latin typeface="+mj-lt"/>
              </a:rPr>
              <a:t>     nízko</a:t>
            </a:r>
          </a:p>
          <a:p>
            <a:pPr marL="0" indent="0">
              <a:buNone/>
            </a:pPr>
            <a:r>
              <a:rPr lang="sk-SK" sz="2800" dirty="0" smtClean="0">
                <a:latin typeface="+mj-lt"/>
              </a:rPr>
              <a:t>d) Prah príliš </a:t>
            </a:r>
          </a:p>
          <a:p>
            <a:pPr marL="0" indent="0">
              <a:buNone/>
            </a:pPr>
            <a:r>
              <a:rPr lang="sk-SK" sz="2800" dirty="0">
                <a:latin typeface="+mj-lt"/>
              </a:rPr>
              <a:t> </a:t>
            </a:r>
            <a:r>
              <a:rPr lang="sk-SK" sz="2800" dirty="0" smtClean="0">
                <a:latin typeface="+mj-lt"/>
              </a:rPr>
              <a:t>    vysoko</a:t>
            </a:r>
            <a:endParaRPr lang="sk-SK" sz="28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08" y="1268760"/>
            <a:ext cx="7039074" cy="558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80528" y="44624"/>
            <a:ext cx="9433048" cy="108012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 Úspešnosť (globálneho) prahovania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Závisí od:</a:t>
            </a:r>
          </a:p>
          <a:p>
            <a:pPr lvl="1"/>
            <a:r>
              <a:rPr lang="sk-SK" sz="3600" dirty="0" smtClean="0">
                <a:latin typeface="Calibri" panose="020F0502020204030204" pitchFamily="34" charset="0"/>
              </a:rPr>
              <a:t>Toho, či histogram obrazu je bimodálny (skladá sa z dvoch kopcov – objekt a pozadie a údolia medzi nimi)</a:t>
            </a:r>
          </a:p>
          <a:p>
            <a:pPr lvl="1"/>
            <a:r>
              <a:rPr lang="sk-SK" sz="3600" dirty="0">
                <a:latin typeface="Calibri" panose="020F0502020204030204" pitchFamily="34" charset="0"/>
              </a:rPr>
              <a:t>Š</a:t>
            </a:r>
            <a:r>
              <a:rPr lang="sk-SK" sz="3600" dirty="0" smtClean="0">
                <a:latin typeface="Calibri" panose="020F0502020204030204" pitchFamily="34" charset="0"/>
              </a:rPr>
              <a:t>umu, ktorý ovplyvňuje šírku kopcov</a:t>
            </a:r>
          </a:p>
          <a:p>
            <a:pPr lvl="1"/>
            <a:r>
              <a:rPr lang="sk-SK" sz="3600" dirty="0" smtClean="0">
                <a:latin typeface="Calibri" panose="020F0502020204030204" pitchFamily="34" charset="0"/>
              </a:rPr>
              <a:t>Veľkosti objektu a pozadia</a:t>
            </a:r>
          </a:p>
          <a:p>
            <a:pPr lvl="1"/>
            <a:r>
              <a:rPr lang="sk-SK" sz="3600" dirty="0" smtClean="0">
                <a:latin typeface="Calibri" panose="020F0502020204030204" pitchFamily="34" charset="0"/>
              </a:rPr>
              <a:t>Rovnomernosti zdroja osvetlenia</a:t>
            </a:r>
          </a:p>
          <a:p>
            <a:pPr lvl="1"/>
            <a:r>
              <a:rPr lang="sk-SK" sz="3600" dirty="0" smtClean="0">
                <a:latin typeface="Calibri" panose="020F0502020204030204" pitchFamily="34" charset="0"/>
              </a:rPr>
              <a:t>Rovnomernosti odrazivosti v obraze</a:t>
            </a:r>
          </a:p>
          <a:p>
            <a:pPr lvl="1"/>
            <a:endParaRPr lang="sk-SK" sz="3800" dirty="0" smtClean="0">
              <a:latin typeface="Calibri" panose="020F0502020204030204" pitchFamily="34" charset="0"/>
            </a:endParaRPr>
          </a:p>
          <a:p>
            <a:pPr lvl="1"/>
            <a:endParaRPr lang="sk-SK" sz="3800" dirty="0" smtClean="0">
              <a:latin typeface="+mj-lt"/>
            </a:endParaRPr>
          </a:p>
          <a:p>
            <a:pPr marL="0" indent="0">
              <a:buNone/>
            </a:pPr>
            <a:endParaRPr lang="sk-SK" sz="40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0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80528" y="44624"/>
            <a:ext cx="9433048" cy="108012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 Bimodálny histogram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lvl="1"/>
            <a:endParaRPr lang="sk-SK" sz="3800" dirty="0" smtClean="0">
              <a:latin typeface="Calibri" panose="020F0502020204030204" pitchFamily="34" charset="0"/>
            </a:endParaRPr>
          </a:p>
          <a:p>
            <a:pPr lvl="1"/>
            <a:endParaRPr lang="sk-SK" sz="3800" dirty="0" smtClean="0">
              <a:latin typeface="+mj-lt"/>
            </a:endParaRPr>
          </a:p>
          <a:p>
            <a:pPr marL="0" indent="0">
              <a:buNone/>
            </a:pPr>
            <a:endParaRPr lang="sk-SK" sz="40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268760"/>
            <a:ext cx="6594578" cy="508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6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Vplyv šumu na segmentáciu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3"/>
          </a:xfrm>
        </p:spPr>
        <p:txBody>
          <a:bodyPr>
            <a:normAutofit/>
          </a:bodyPr>
          <a:lstStyle/>
          <a:p>
            <a:endParaRPr lang="sk-SK" sz="4000" dirty="0" smtClean="0">
              <a:latin typeface="Calibri" panose="020F0502020204030204" pitchFamily="34" charset="0"/>
            </a:endParaRPr>
          </a:p>
          <a:p>
            <a:endParaRPr lang="sk-SK" sz="40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847" y="4733578"/>
            <a:ext cx="3053775" cy="161804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110" y="4299536"/>
            <a:ext cx="2882520" cy="1951706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04" y="4353401"/>
            <a:ext cx="2808312" cy="1998222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0429"/>
            <a:ext cx="3154244" cy="2801565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138" y="1320387"/>
            <a:ext cx="3056745" cy="2801607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803" y="1315660"/>
            <a:ext cx="3008193" cy="280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3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Vplyv šumu na segmentáciu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Ak je obraz zašumený, vyhladíme ho maskou povedzme 5x5, čím sa jeho zašumenie zníži faktorom 5, čiže napr. </a:t>
            </a:r>
            <a:r>
              <a:rPr lang="sk-SK" sz="3600" dirty="0" err="1" smtClean="0">
                <a:latin typeface="Calibri" panose="020F0502020204030204" pitchFamily="34" charset="0"/>
              </a:rPr>
              <a:t>septagon</a:t>
            </a:r>
            <a:r>
              <a:rPr lang="sk-SK" sz="3600" dirty="0" smtClean="0">
                <a:latin typeface="Calibri" panose="020F0502020204030204" pitchFamily="34" charset="0"/>
              </a:rPr>
              <a:t> sa z odchýlky 50 zmení na obraz s odchýlkou 10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Potom môže fungovať metóda globálneho prahovania, pretože histogram má opäť dva významné vrcholy a údolie medzi nimi umožňujúce voľbu prahu</a:t>
            </a: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Algoritmus určenia prahu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1. Vyber počiatočnú hodnotu prahu </a:t>
                </a:r>
                <a:r>
                  <a:rPr lang="sk-SK" sz="3600" i="1" dirty="0" smtClean="0">
                    <a:latin typeface="+mj-lt"/>
                  </a:rPr>
                  <a:t>T</a:t>
                </a:r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2. Segmentuj obraz globálnym </a:t>
                </a:r>
                <a:r>
                  <a:rPr lang="sk-SK" sz="3600" dirty="0" err="1" smtClean="0">
                    <a:latin typeface="+mj-lt"/>
                  </a:rPr>
                  <a:t>prahovaním</a:t>
                </a:r>
                <a:r>
                  <a:rPr lang="sk-SK" sz="3600" dirty="0" smtClean="0">
                    <a:latin typeface="+mj-lt"/>
                  </a:rPr>
                  <a:t> na dve oblasti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Vypočítaj strednú hodnotu jasu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pre zodpovedajúce oblasti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Vypočítaj nový prah ako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Opakuj kroky 2 až 4, až kým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𝑧𝑚𝑒𝑛𝑎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&lt;∆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  <a:blipFill rotWithShape="0">
                <a:blip r:embed="rId2"/>
                <a:stretch>
                  <a:fillRect l="-1533" t="-1636" r="-8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74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Určenie prahu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05584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Tento algoritmus funguje, ak histogram je bimodálny a údolie je jasné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Ako počiatočnú voľbu </a:t>
                </a:r>
                <a:r>
                  <a:rPr lang="sk-SK" sz="3600" i="1" dirty="0" smtClean="0">
                    <a:latin typeface="+mj-lt"/>
                  </a:rPr>
                  <a:t>T </a:t>
                </a:r>
                <a:r>
                  <a:rPr lang="sk-SK" sz="3600" dirty="0" smtClean="0">
                    <a:latin typeface="+mj-lt"/>
                  </a:rPr>
                  <a:t>zvolíme priemernú intenzitu jasu v obraze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Veľkosť parametra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má vplyv na rýchlosť, čím väčšia je jeho hodnota, tým skôr algoritmus skončí </a:t>
                </a:r>
              </a:p>
              <a:p>
                <a:endParaRPr lang="sk-SK" sz="4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055840"/>
              </a:xfrm>
              <a:blipFill rotWithShape="0">
                <a:blip r:embed="rId2"/>
                <a:stretch>
                  <a:fillRect l="-1533" t="-180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39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Optimálne prahovanie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08721"/>
            <a:ext cx="9144000" cy="544763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Určuje prah ako najbližšiu úrove</a:t>
            </a:r>
            <a:r>
              <a:rPr lang="sk-SK" sz="3600" dirty="0">
                <a:latin typeface="+mj-lt"/>
              </a:rPr>
              <a:t>ň</a:t>
            </a:r>
            <a:r>
              <a:rPr lang="sk-SK" sz="3600" dirty="0" smtClean="0">
                <a:latin typeface="+mj-lt"/>
              </a:rPr>
              <a:t> jasu zodpovedajúcu minimu pravdepodobnosti medzi maximami 2 normálnych rozdelení</a:t>
            </a:r>
          </a:p>
          <a:p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54703"/>
            <a:ext cx="8172400" cy="410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Optimálne prahovanie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3"/>
            <a:ext cx="9144000" cy="5231607"/>
          </a:xfrm>
        </p:spPr>
        <p:txBody>
          <a:bodyPr>
            <a:normAutofit/>
          </a:bodyPr>
          <a:lstStyle/>
          <a:p>
            <a:r>
              <a:rPr lang="sk-SK" sz="3600" dirty="0" err="1" smtClean="0">
                <a:latin typeface="+mj-lt"/>
              </a:rPr>
              <a:t>Otsu</a:t>
            </a:r>
            <a:r>
              <a:rPr lang="sk-SK" sz="3600" dirty="0" smtClean="0">
                <a:latin typeface="+mj-lt"/>
              </a:rPr>
              <a:t> metóda je automatické optimálne </a:t>
            </a:r>
            <a:r>
              <a:rPr lang="sk-SK" sz="3600" dirty="0" err="1" smtClean="0">
                <a:latin typeface="+mj-lt"/>
              </a:rPr>
              <a:t>urče</a:t>
            </a:r>
            <a:r>
              <a:rPr lang="sk-SK" sz="3600" dirty="0" smtClean="0">
                <a:latin typeface="+mj-lt"/>
              </a:rPr>
              <a:t>-nie prahu (ak histogram je bimodálny),  </a:t>
            </a:r>
            <a:r>
              <a:rPr lang="sk-SK" sz="3600" dirty="0" err="1" smtClean="0">
                <a:latin typeface="+mj-lt"/>
              </a:rPr>
              <a:t>založe-ná</a:t>
            </a:r>
            <a:r>
              <a:rPr lang="sk-SK" sz="3600" dirty="0" smtClean="0">
                <a:latin typeface="+mj-lt"/>
              </a:rPr>
              <a:t> na tom, aby </a:t>
            </a:r>
            <a:r>
              <a:rPr lang="sk-SK" sz="3600" dirty="0" err="1" smtClean="0">
                <a:latin typeface="+mj-lt"/>
              </a:rPr>
              <a:t>vnútrotriedny</a:t>
            </a:r>
            <a:r>
              <a:rPr lang="sk-SK" sz="3600" dirty="0" smtClean="0">
                <a:latin typeface="+mj-lt"/>
              </a:rPr>
              <a:t> rozptyl bol mini-</a:t>
            </a:r>
            <a:r>
              <a:rPr lang="sk-SK" sz="3600" dirty="0" err="1" smtClean="0">
                <a:latin typeface="+mj-lt"/>
              </a:rPr>
              <a:t>málny</a:t>
            </a:r>
            <a:r>
              <a:rPr lang="sk-SK" sz="3600" dirty="0" smtClean="0">
                <a:latin typeface="+mj-lt"/>
              </a:rPr>
              <a:t> = medzitriedny rozptyl bol maximálny</a:t>
            </a:r>
          </a:p>
          <a:p>
            <a:endParaRPr lang="sk-SK" sz="40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45024"/>
            <a:ext cx="4318948" cy="323921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28" y="3645024"/>
            <a:ext cx="4302180" cy="322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Optimálne prahovanie III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24743"/>
                <a:ext cx="9144000" cy="5231607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+mj-lt"/>
                  </a:rPr>
                  <a:t>Vnútrotriedny rozptyl je určený ako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sk-SK" sz="3600" dirty="0" smtClean="0"/>
              </a:p>
              <a:p>
                <a:pPr marL="0" indent="0">
                  <a:buNone/>
                </a:pPr>
                <a:r>
                  <a:rPr lang="sk-SK" sz="3600" dirty="0"/>
                  <a:t> </a:t>
                </a:r>
                <a:r>
                  <a:rPr lang="sk-SK" sz="3600" dirty="0" smtClean="0"/>
                  <a:t> 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sú pravdepodobnosti tried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odde-lených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prahom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𝑡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sk-SK" sz="3600" dirty="0" smtClean="0">
                    <a:latin typeface="+mj-lt"/>
                  </a:rPr>
                  <a:t> sú rozptyly tried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Pravdepodobnosť triedy sa počíta z relatívneho histogramu jasových úrovni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sk-SK" sz="36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sk-SK" sz="3600" dirty="0" smtClean="0">
                  <a:latin typeface="+mj-lt"/>
                </a:endParaRPr>
              </a:p>
              <a:p>
                <a:endParaRPr lang="sk-SK" sz="4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24743"/>
                <a:ext cx="9144000" cy="5231607"/>
              </a:xfrm>
              <a:blipFill rotWithShape="0">
                <a:blip r:embed="rId2"/>
                <a:stretch>
                  <a:fillRect l="-2000" t="-1865" r="-1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8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Optimálne prahovanie IV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24743"/>
                <a:ext cx="9144000" cy="523160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Otsu ukázal, že minimalizácia </a:t>
                </a:r>
                <a:r>
                  <a:rPr lang="sk-SK" sz="3600" dirty="0" err="1" smtClean="0">
                    <a:latin typeface="+mj-lt"/>
                  </a:rPr>
                  <a:t>vnútrotriedneho</a:t>
                </a:r>
                <a:r>
                  <a:rPr lang="sk-SK" sz="3600" dirty="0" smtClean="0">
                    <a:latin typeface="+mj-lt"/>
                  </a:rPr>
                  <a:t> rozptylu je to isté ako maximalizácia medzi-triedneho rozptylu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k-SK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k-SK" sz="3600" b="0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b="0" dirty="0" smtClean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sk-SK" sz="36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k-SK" sz="3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>
                    <a:latin typeface="+mj-lt"/>
                  </a:rPr>
                  <a:t>č</a:t>
                </a:r>
                <a:r>
                  <a:rPr lang="sk-SK" sz="3600" dirty="0" smtClean="0">
                    <a:latin typeface="+mj-lt"/>
                  </a:rPr>
                  <a:t>o  je vyjadrené cez pravdepodobnosti tried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stredné hodnoty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sk-SK" sz="3600" dirty="0" smtClean="0">
                  <a:latin typeface="+mj-lt"/>
                </a:endParaRPr>
              </a:p>
              <a:p>
                <a:endParaRPr lang="sk-SK" sz="4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24743"/>
                <a:ext cx="9144000" cy="5231607"/>
              </a:xfrm>
              <a:blipFill rotWithShape="0">
                <a:blip r:embed="rId2"/>
                <a:stretch>
                  <a:fillRect l="-2000" t="-1865" r="-2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9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Optimálne prahovanie V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24743"/>
                <a:ext cx="9144000" cy="523160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Stredné hodnoty sú definované ako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𝑖𝑝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num>
                      <m:den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sk-SK" sz="3600" dirty="0" smtClean="0">
                    <a:latin typeface="+mj-lt"/>
                  </a:rPr>
                  <a:t> 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sk-SK" sz="3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𝑖𝑝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num>
                      <m:den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𝑖𝑝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Potom platí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24743"/>
                <a:ext cx="9144000" cy="5231607"/>
              </a:xfrm>
              <a:blipFill rotWithShape="0">
                <a:blip r:embed="rId2"/>
                <a:stretch>
                  <a:fillRect l="-1533" t="-186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4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Autofit/>
          </a:bodyPr>
          <a:lstStyle/>
          <a:p>
            <a:pPr algn="ctr"/>
            <a:r>
              <a:rPr lang="sk-SK" sz="5400" dirty="0" smtClean="0"/>
              <a:t>Lokálne prahovanie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Zašumený obraz, ktorý nemá bimodálny histogram – rozdelíme na okná, ktoré majú bimodálny histogram</a:t>
            </a:r>
            <a:endParaRPr lang="sk-SK" sz="36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71" y="3209367"/>
            <a:ext cx="3937124" cy="314873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035" y="3212976"/>
            <a:ext cx="3930424" cy="31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8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Metódy založené na hraniciach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5446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Sú založené na využití lokálnych hrán, ktoré boli detegované </a:t>
            </a:r>
            <a:r>
              <a:rPr lang="sk-SK" sz="3600" dirty="0" err="1" smtClean="0">
                <a:latin typeface="+mj-lt"/>
              </a:rPr>
              <a:t>gradientnými</a:t>
            </a:r>
            <a:r>
              <a:rPr lang="sk-SK" sz="3600" dirty="0" smtClean="0">
                <a:latin typeface="+mj-lt"/>
              </a:rPr>
              <a:t> operátormi (na báze 1. alebo 2. derivácie)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Lokálne hrany zodpovedajú zmene v úrovni jasu, farby alebo textúry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Vďaka šumu sú lokálne hrany detegované aj tam, kde nie je globálna hranica a niekedy chýbajú tam, kde je globálna hranica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Metódy založené na hraniciach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1. prahovanie obrazu hrán</a:t>
            </a:r>
          </a:p>
          <a:p>
            <a:pPr>
              <a:spcBef>
                <a:spcPts val="1800"/>
              </a:spcBef>
            </a:pPr>
            <a:r>
              <a:rPr lang="sk-SK" sz="3600" b="0" dirty="0" smtClean="0">
                <a:latin typeface="+mj-lt"/>
              </a:rPr>
              <a:t>2. relaxácia (optimalizácia) hrán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3. heuristické hľadanie hranice z lokálnych hrán</a:t>
            </a:r>
          </a:p>
          <a:p>
            <a:pPr>
              <a:spcBef>
                <a:spcPts val="1800"/>
              </a:spcBef>
            </a:pPr>
            <a:r>
              <a:rPr lang="sk-SK" sz="3600" b="0" dirty="0" smtClean="0">
                <a:latin typeface="+mj-lt"/>
              </a:rPr>
              <a:t>4. dynamické programovanie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5. Houghova transformácia</a:t>
            </a:r>
            <a:endParaRPr lang="sk-SK" sz="3600" b="0" dirty="0" smtClean="0">
              <a:latin typeface="+mj-lt"/>
            </a:endParaRP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4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Prahovanie obrazu hrán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5446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Metóda </a:t>
            </a:r>
            <a:r>
              <a:rPr lang="sk-SK" sz="3600" dirty="0" err="1" smtClean="0">
                <a:latin typeface="+mj-lt"/>
              </a:rPr>
              <a:t>prahuje</a:t>
            </a:r>
            <a:r>
              <a:rPr lang="sk-SK" sz="3600" dirty="0" smtClean="0">
                <a:latin typeface="+mj-lt"/>
              </a:rPr>
              <a:t> lokálne hrany vhodným prahom (je založená na predpoklade, že silnejšie hrany sú súčasťou globálnej hranice)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Metóda </a:t>
            </a:r>
            <a:r>
              <a:rPr lang="sk-SK" sz="3600" dirty="0">
                <a:latin typeface="+mj-lt"/>
              </a:rPr>
              <a:t>f</a:t>
            </a:r>
            <a:r>
              <a:rPr lang="sk-SK" sz="3600" dirty="0" smtClean="0">
                <a:latin typeface="+mj-lt"/>
              </a:rPr>
              <a:t>unguje iba v prípadoch, kedy kontrast medzi objektom a pozadím je dosť veľký, čo lokálne nemusí platiť a vtedy dostaneme neúplnú hranicu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4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1621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Prahovanie obrazu hrán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 smtClean="0">
                <a:latin typeface="+mj-lt"/>
              </a:rPr>
              <a:t>a) Originál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b) Obraz hrán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c) Prah = 30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d) Prah = 10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1" y="1032843"/>
            <a:ext cx="5613783" cy="582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29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Relaxácia (optimalizácia) hrán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98383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Lokálna hrana sa posudzuje v kontexte okolitých hrán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k sú príznaky na existenciu hranice, lokálna hrana sa posilňuje – napr. slabá hrana medzi dvoma silnými hranami sa zvýrazní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Takto sa dá vytvoriť súvislá hranica v obraze </a:t>
            </a:r>
          </a:p>
          <a:p>
            <a:endParaRPr lang="sk-SK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499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Relaxácia (optimalizácia) hrán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pic>
        <p:nvPicPr>
          <p:cNvPr id="3" name="Zástupný symbol obsah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281" y="1095195"/>
            <a:ext cx="4267962" cy="3184657"/>
          </a:xfr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6378"/>
            <a:ext cx="8028384" cy="244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5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Relaxácia (optimalizácia) hrán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Iteratívne sa posudzuje dôvera každej hrany, kým nekonverguje k 1 alebo 0</a:t>
            </a:r>
          </a:p>
          <a:p>
            <a:pPr>
              <a:spcBef>
                <a:spcPts val="1600"/>
              </a:spcBef>
            </a:pPr>
            <a:r>
              <a:rPr lang="sk-SK" sz="3600" dirty="0" smtClean="0">
                <a:latin typeface="+mj-lt"/>
              </a:rPr>
              <a:t>0-0 – izolovaná hrana, negatívny vplyv             0-1 – neurčitá, neutrálny vplyv na dôveru          0-2, 0-3 – neperspektívna hrana                        1-1 – pokračovanie, silný vplyv na dôveru           1-2, 1-3 – stredne pozitívny vplyv                       2-2, 2-3, 3-3 – most medzi hranicami        </a:t>
            </a:r>
          </a:p>
          <a:p>
            <a:pPr marL="0" indent="0">
              <a:buNone/>
            </a:pPr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653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Relaxácia (optimalizácia) hrán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 smtClean="0">
                <a:latin typeface="+mj-lt"/>
              </a:rPr>
              <a:t>a) Hranice po                                                           10 iteráciách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b) Hranice z a)                                                    tenšie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c) Hranice po                                                         100 iteráciách</a:t>
            </a:r>
          </a:p>
          <a:p>
            <a:pPr marL="0" indent="0">
              <a:buNone/>
            </a:pPr>
            <a:r>
              <a:rPr lang="sk-SK" sz="3600" dirty="0" smtClean="0">
                <a:latin typeface="+mj-lt"/>
              </a:rPr>
              <a:t>d) Hranice z c)                                               prekryté s </a:t>
            </a:r>
            <a:r>
              <a:rPr lang="sk-SK" sz="3600" dirty="0" err="1" smtClean="0">
                <a:latin typeface="+mj-lt"/>
              </a:rPr>
              <a:t>ori</a:t>
            </a:r>
            <a:r>
              <a:rPr lang="sk-SK" sz="3600" dirty="0" smtClean="0">
                <a:latin typeface="+mj-lt"/>
              </a:rPr>
              <a:t>-                                                   </a:t>
            </a:r>
            <a:r>
              <a:rPr lang="sk-SK" sz="3600" dirty="0" err="1" smtClean="0">
                <a:latin typeface="+mj-lt"/>
              </a:rPr>
              <a:t>ginálom</a:t>
            </a:r>
            <a:endParaRPr lang="sk-SK" sz="3600" dirty="0" smtClean="0">
              <a:latin typeface="+mj-lt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932" y="1168439"/>
            <a:ext cx="5472608" cy="568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6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88219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Heuristické hľadanie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8326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Obraz lokálnych hrán a) vyjadríme ako graf      b) v ňom hľadáme optimálnu hranicu medzi bodom </a:t>
            </a:r>
            <a:r>
              <a:rPr lang="sk-SK" sz="3600" i="1" dirty="0" smtClean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err="1" smtClean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 bodom </a:t>
            </a:r>
            <a:r>
              <a:rPr lang="sk-SK" sz="3600" i="1" dirty="0" smtClean="0">
                <a:latin typeface="+mj-lt"/>
              </a:rPr>
              <a:t>B</a:t>
            </a:r>
            <a:endParaRPr lang="sk-SK" sz="3600" dirty="0" smtClean="0">
              <a:latin typeface="+mj-lt"/>
            </a:endParaRP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3257741"/>
            <a:ext cx="8280920" cy="309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0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Heuristické hľadanie II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Hľadáme optimálnu cestu v ohodnotenom grafe (ohodnotenie hrany vyjadruje jej šancu stať sa súčasťou hranice)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Na hľadanie používame algoritmus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 s </a:t>
                </a:r>
                <a:r>
                  <a:rPr lang="sk-SK" sz="3600" dirty="0" err="1" smtClean="0">
                    <a:latin typeface="+mj-lt"/>
                  </a:rPr>
                  <a:t>ohodnocovacou</a:t>
                </a:r>
                <a:r>
                  <a:rPr lang="sk-SK" sz="3600" dirty="0" smtClean="0">
                    <a:latin typeface="+mj-lt"/>
                  </a:rPr>
                  <a:t> funkciou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, kde </a:t>
                </a:r>
                <a:r>
                  <a:rPr lang="sk-SK" sz="3600" i="1" dirty="0" smtClean="0">
                    <a:latin typeface="+mj-lt"/>
                  </a:rPr>
                  <a:t>g(n) </a:t>
                </a:r>
                <a:r>
                  <a:rPr lang="sk-SK" sz="3600" dirty="0" smtClean="0">
                    <a:latin typeface="+mj-lt"/>
                  </a:rPr>
                  <a:t>je cena nájdenej cesty od začiatku do vrcholu </a:t>
                </a:r>
                <a:r>
                  <a:rPr lang="sk-SK" sz="3600" i="1" dirty="0" smtClean="0">
                    <a:latin typeface="+mj-lt"/>
                  </a:rPr>
                  <a:t>n </a:t>
                </a:r>
                <a:r>
                  <a:rPr lang="sk-SK" sz="3600" dirty="0" smtClean="0">
                    <a:latin typeface="+mj-lt"/>
                  </a:rPr>
                  <a:t>a </a:t>
                </a:r>
                <a:r>
                  <a:rPr lang="sk-SK" sz="3600" i="1" dirty="0" smtClean="0">
                    <a:latin typeface="+mj-lt"/>
                  </a:rPr>
                  <a:t>h(n) </a:t>
                </a:r>
                <a:r>
                  <a:rPr lang="sk-SK" sz="3600" dirty="0" smtClean="0">
                    <a:latin typeface="+mj-lt"/>
                  </a:rPr>
                  <a:t>je heuristický od-had ceny cesty z </a:t>
                </a:r>
                <a:r>
                  <a:rPr lang="sk-SK" sz="3600" i="1" dirty="0" smtClean="0">
                    <a:latin typeface="+mj-lt"/>
                  </a:rPr>
                  <a:t>n</a:t>
                </a:r>
                <a:r>
                  <a:rPr lang="sk-SK" sz="3600" dirty="0" smtClean="0">
                    <a:latin typeface="+mj-lt"/>
                  </a:rPr>
                  <a:t> do koncového vrcholu 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  <a:blipFill rotWithShape="0">
                <a:blip r:embed="rId2"/>
                <a:stretch>
                  <a:fillRect l="-1533" t="-163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9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Heuristické hľadanie III</a:t>
            </a:r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3168352" cy="2325619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501" y="1466932"/>
            <a:ext cx="2593556" cy="229820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7" y="1468220"/>
            <a:ext cx="2706041" cy="234035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" y="3927136"/>
            <a:ext cx="2753109" cy="2429214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940" y="3927136"/>
            <a:ext cx="2862176" cy="2427654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06" y="3922373"/>
            <a:ext cx="2619741" cy="24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52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Heuristické hľadanie IV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Heuristika musí byť prípustná, t.j.  </a:t>
                </a:r>
                <a:r>
                  <a:rPr lang="sk-SK" sz="3600" dirty="0">
                    <a:latin typeface="+mj-lt"/>
                  </a:rPr>
                  <a:t>p</a:t>
                </a:r>
                <a:r>
                  <a:rPr lang="sk-SK" sz="3600" dirty="0" smtClean="0">
                    <a:latin typeface="+mj-lt"/>
                  </a:rPr>
                  <a:t>latí  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 , kde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 je optimálna heuristika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</a:t>
                </a:r>
                <a:r>
                  <a:rPr lang="sk-SK" sz="3600" i="1" dirty="0" smtClean="0">
                    <a:latin typeface="+mj-lt"/>
                  </a:rPr>
                  <a:t>h = 0</a:t>
                </a:r>
                <a:r>
                  <a:rPr lang="sk-SK" sz="3600" dirty="0" smtClean="0">
                    <a:latin typeface="+mj-lt"/>
                  </a:rPr>
                  <a:t>, ide o hľadanie do šírky, ak sa blíži 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, tým sa prehľadáva menej vrcholov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Príklad ohodnotenia hrany v grafe (čím je silnejšia hrana, tým je väčšia šanca, že ňou prechádza hranica) –                                       cena hrany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i="1" dirty="0" smtClean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= </a:t>
                </a:r>
                <a14:m>
                  <m:oMath xmlns:m="http://schemas.openxmlformats.org/officeDocument/2006/math"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k-SK" sz="3600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</m:func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68760"/>
                <a:ext cx="9144000" cy="5589240"/>
              </a:xfrm>
              <a:blipFill rotWithShape="0">
                <a:blip r:embed="rId2"/>
                <a:stretch>
                  <a:fillRect l="-1533" t="-163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3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/>
          <a:lstStyle/>
          <a:p>
            <a:pPr algn="ctr"/>
            <a:r>
              <a:rPr lang="sk-SK" dirty="0" smtClean="0"/>
              <a:t>Heuristické hľadanie 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Hľadanie uplatnené na hranice koronárnej cievy a) hrany b) nájdená hranica  </a:t>
            </a:r>
          </a:p>
          <a:p>
            <a:endParaRPr lang="sk-SK" sz="4000" dirty="0">
              <a:latin typeface="+mj-lt"/>
            </a:endParaRPr>
          </a:p>
          <a:p>
            <a:endParaRPr lang="sk-SK" sz="4000" dirty="0" smtClean="0">
              <a:latin typeface="+mj-lt"/>
            </a:endParaRPr>
          </a:p>
          <a:p>
            <a:pPr marL="0" indent="0">
              <a:buNone/>
            </a:pPr>
            <a:r>
              <a:rPr lang="sk-SK" sz="4000" dirty="0" smtClean="0">
                <a:latin typeface="+mj-lt"/>
              </a:rPr>
              <a:t> a)                                                                    b)</a:t>
            </a:r>
            <a:endParaRPr lang="sk-SK" sz="40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07622"/>
            <a:ext cx="7560840" cy="374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72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pPr algn="ctr"/>
            <a:r>
              <a:rPr lang="sk-SK" dirty="0" smtClean="0"/>
              <a:t>Dynamické programovanie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Hlavná myšlienka </a:t>
            </a:r>
            <a:r>
              <a:rPr lang="sk-SK" sz="3600" dirty="0" err="1" smtClean="0">
                <a:latin typeface="+mj-lt"/>
              </a:rPr>
              <a:t>optimality</a:t>
            </a:r>
            <a:r>
              <a:rPr lang="sk-SK" sz="3600" dirty="0" smtClean="0">
                <a:latin typeface="+mj-lt"/>
              </a:rPr>
              <a:t>: </a:t>
            </a:r>
          </a:p>
          <a:p>
            <a:r>
              <a:rPr lang="sk-SK" sz="3600" dirty="0" smtClean="0">
                <a:latin typeface="+mj-lt"/>
              </a:rPr>
              <a:t>Ak existuje optimálna cesta z počiatočného do koncového vrcholu, ktorá prechádza cez </a:t>
            </a:r>
            <a:r>
              <a:rPr lang="sk-SK" sz="3600" i="1" dirty="0" smtClean="0">
                <a:latin typeface="+mj-lt"/>
              </a:rPr>
              <a:t>E</a:t>
            </a:r>
            <a:r>
              <a:rPr lang="sk-SK" sz="3600" dirty="0" smtClean="0">
                <a:latin typeface="+mj-lt"/>
              </a:rPr>
              <a:t>, tak aj </a:t>
            </a:r>
            <a:r>
              <a:rPr lang="sk-SK" sz="3600" dirty="0" err="1" smtClean="0">
                <a:latin typeface="+mj-lt"/>
              </a:rPr>
              <a:t>podcesty</a:t>
            </a:r>
            <a:r>
              <a:rPr lang="sk-SK" sz="3600" dirty="0" smtClean="0">
                <a:latin typeface="+mj-lt"/>
              </a:rPr>
              <a:t> z počiatočného vrcholu do </a:t>
            </a:r>
            <a:r>
              <a:rPr lang="sk-SK" sz="3600" i="1" dirty="0" smtClean="0">
                <a:latin typeface="+mj-lt"/>
              </a:rPr>
              <a:t>E</a:t>
            </a:r>
            <a:r>
              <a:rPr lang="sk-SK" sz="3600" dirty="0" smtClean="0">
                <a:latin typeface="+mj-lt"/>
              </a:rPr>
              <a:t> a potom z </a:t>
            </a:r>
            <a:r>
              <a:rPr lang="sk-SK" sz="3600" i="1" dirty="0" smtClean="0">
                <a:latin typeface="+mj-lt"/>
              </a:rPr>
              <a:t>E</a:t>
            </a:r>
            <a:r>
              <a:rPr lang="sk-SK" sz="3600" dirty="0" smtClean="0">
                <a:latin typeface="+mj-lt"/>
              </a:rPr>
              <a:t> do koncového vrcholu musia byť optimálne</a:t>
            </a:r>
          </a:p>
          <a:p>
            <a:r>
              <a:rPr lang="sk-SK" sz="3600" dirty="0" smtClean="0">
                <a:latin typeface="+mj-lt"/>
              </a:rPr>
              <a:t>V každej vrstve grafu sa robí jednoduchá optimalizácia až kým nepríde na koniec</a:t>
            </a:r>
            <a:endParaRPr lang="sk-SK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1314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pPr algn="ctr"/>
            <a:r>
              <a:rPr lang="sk-SK" dirty="0" smtClean="0"/>
              <a:t>Dynamické programovanie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Obraz hrán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Zodpovedajúci                                                            ohodnotený graf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Cesty do E, z nich                                                           A-E je optimálna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d) Optimálne cesty                                                           do D, E, F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e) Optimálne cesty                                                            do G, H, I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f) Optimálna hranica</a:t>
            </a:r>
            <a:endParaRPr lang="sk-SK" sz="3200" dirty="0">
              <a:latin typeface="+mj-lt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524" y="1124744"/>
            <a:ext cx="5693476" cy="530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8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Dynamické programovanie </a:t>
            </a:r>
            <a:r>
              <a:rPr lang="sk-SK" dirty="0" smtClean="0"/>
              <a:t>III</a:t>
            </a:r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77" y="1125538"/>
            <a:ext cx="6945045" cy="5230812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5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Dynamické programovanie </a:t>
            </a:r>
            <a:r>
              <a:rPr lang="sk-SK" dirty="0" smtClean="0"/>
              <a:t>IV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24744"/>
                <a:ext cx="9144000" cy="519985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uvažujeme 8-susednosť, v každej úrovni </a:t>
                </a:r>
                <a:r>
                  <a:rPr lang="sk-SK" sz="3600" i="1" dirty="0" smtClean="0">
                    <a:latin typeface="+mj-lt"/>
                  </a:rPr>
                  <a:t>n</a:t>
                </a:r>
                <a:r>
                  <a:rPr lang="sk-SK" sz="3600" dirty="0" smtClean="0">
                    <a:latin typeface="+mj-lt"/>
                  </a:rPr>
                  <a:t> vrcholov a celkový počet </a:t>
                </a:r>
                <a:r>
                  <a:rPr lang="sk-SK" sz="3600" i="1" dirty="0" smtClean="0">
                    <a:latin typeface="+mj-lt"/>
                  </a:rPr>
                  <a:t>M </a:t>
                </a:r>
                <a:r>
                  <a:rPr lang="sk-SK" sz="3600" dirty="0" smtClean="0">
                    <a:latin typeface="+mj-lt"/>
                  </a:rPr>
                  <a:t>úrovní, tak potrebujeme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            </a:t>
                </a:r>
                <a14:m>
                  <m:oMath xmlns:m="http://schemas.openxmlformats.org/officeDocument/2006/math"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−1) + 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výpočtov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to porovnáme s úplným preberaním, ktorého zložitosť je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tak je to značná úspora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24744"/>
                <a:ext cx="9144000" cy="5199856"/>
              </a:xfrm>
              <a:blipFill rotWithShape="0">
                <a:blip r:embed="rId2"/>
                <a:stretch>
                  <a:fillRect l="-1533" t="-1876" r="-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194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340768"/>
            <a:ext cx="9144000" cy="498383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Používa sa vtedy, ak sa majú detegovať objekty s analyticky známym priebehom hranice (čiary, priamky, krivky)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Je robustná pri detekcii zakrytých aj zašumených objektov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Pôvodne bola navrhnutá na detekciu rovných čiar</a:t>
            </a: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473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1278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Máme známe body hranice </a:t>
            </a:r>
            <a:r>
              <a:rPr lang="sk-SK" sz="3600" i="1" dirty="0" smtClean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err="1" smtClean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i="1" dirty="0" smtClean="0">
                <a:latin typeface="+mj-lt"/>
              </a:rPr>
              <a:t>B</a:t>
            </a:r>
            <a:r>
              <a:rPr lang="sk-SK" sz="3600" dirty="0" smtClean="0">
                <a:latin typeface="+mj-lt"/>
              </a:rPr>
              <a:t>, ktoré ležia na priamke.</a:t>
            </a:r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Dosadíme ich do analytického vyjadrenia priamky a hľadáme také </a:t>
            </a:r>
            <a:r>
              <a:rPr lang="sk-SK" sz="3600" i="1" dirty="0" smtClean="0">
                <a:latin typeface="+mj-lt"/>
              </a:rPr>
              <a:t>k´</a:t>
            </a:r>
            <a:r>
              <a:rPr lang="sk-SK" sz="3600" dirty="0" smtClean="0">
                <a:latin typeface="+mj-lt"/>
              </a:rPr>
              <a:t> a </a:t>
            </a:r>
            <a:r>
              <a:rPr lang="sk-SK" sz="3600" i="1" dirty="0" smtClean="0">
                <a:latin typeface="+mj-lt"/>
              </a:rPr>
              <a:t>q´</a:t>
            </a:r>
            <a:r>
              <a:rPr lang="sk-SK" sz="3600" dirty="0" smtClean="0">
                <a:latin typeface="+mj-lt"/>
              </a:rPr>
              <a:t>, ktoré im zodpovedajú </a:t>
            </a: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99" y="3735333"/>
            <a:ext cx="7184553" cy="312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8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 III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Postup: na obraz aplikujeme hranový operátor. Uvažujeme konečný počet smerníc, ktoré cez hrany prechádzajú, čo je </a:t>
            </a:r>
            <a:r>
              <a:rPr lang="sk-SK" sz="3600" dirty="0" err="1" smtClean="0">
                <a:latin typeface="+mj-lt"/>
              </a:rPr>
              <a:t>diskretizácia</a:t>
            </a:r>
            <a:r>
              <a:rPr lang="sk-SK" sz="3600" dirty="0" smtClean="0">
                <a:latin typeface="+mj-lt"/>
              </a:rPr>
              <a:t> parametra </a:t>
            </a:r>
            <a:r>
              <a:rPr lang="sk-SK" sz="3600" i="1" dirty="0" smtClean="0">
                <a:latin typeface="+mj-lt"/>
              </a:rPr>
              <a:t>k</a:t>
            </a:r>
            <a:r>
              <a:rPr lang="sk-SK" sz="3600" dirty="0" smtClean="0">
                <a:latin typeface="+mj-lt"/>
              </a:rPr>
              <a:t> a podobne aj </a:t>
            </a:r>
            <a:r>
              <a:rPr lang="sk-SK" sz="3600" i="1" dirty="0" smtClean="0">
                <a:latin typeface="+mj-lt"/>
              </a:rPr>
              <a:t>q.</a:t>
            </a:r>
            <a:r>
              <a:rPr lang="sk-SK" sz="3600" dirty="0" smtClean="0">
                <a:latin typeface="+mj-lt"/>
              </a:rPr>
              <a:t> </a:t>
            </a:r>
          </a:p>
          <a:p>
            <a:r>
              <a:rPr lang="sk-SK" sz="3600" dirty="0" smtClean="0">
                <a:latin typeface="+mj-lt"/>
              </a:rPr>
              <a:t>Tak </a:t>
            </a:r>
            <a:r>
              <a:rPr lang="sk-SK" sz="3600" dirty="0" smtClean="0">
                <a:latin typeface="+mj-lt"/>
              </a:rPr>
              <a:t>vznikne obd</a:t>
            </a:r>
            <a:r>
              <a:rPr lang="sk-SK" sz="3600" dirty="0">
                <a:latin typeface="+mj-lt"/>
              </a:rPr>
              <a:t>ĺ</a:t>
            </a:r>
            <a:r>
              <a:rPr lang="sk-SK" sz="3600" dirty="0" smtClean="0">
                <a:latin typeface="+mj-lt"/>
              </a:rPr>
              <a:t>žniková štruktúra – </a:t>
            </a:r>
            <a:r>
              <a:rPr lang="sk-SK" sz="3600" dirty="0" err="1" smtClean="0">
                <a:latin typeface="+mj-lt"/>
              </a:rPr>
              <a:t>akumulač-né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pole buniek </a:t>
            </a:r>
            <a:r>
              <a:rPr lang="sk-SK" sz="3600" i="1" dirty="0" smtClean="0">
                <a:latin typeface="+mj-lt"/>
              </a:rPr>
              <a:t>A(</a:t>
            </a:r>
            <a:r>
              <a:rPr lang="sk-SK" sz="3600" i="1" dirty="0" err="1" smtClean="0">
                <a:latin typeface="+mj-lt"/>
              </a:rPr>
              <a:t>k,q</a:t>
            </a:r>
            <a:r>
              <a:rPr lang="sk-SK" sz="3600" i="1" dirty="0" smtClean="0">
                <a:latin typeface="+mj-lt"/>
              </a:rPr>
              <a:t>)</a:t>
            </a:r>
            <a:r>
              <a:rPr lang="sk-SK" sz="3600" dirty="0" smtClean="0">
                <a:latin typeface="+mj-lt"/>
              </a:rPr>
              <a:t> – </a:t>
            </a:r>
            <a:r>
              <a:rPr lang="sk-SK" sz="3600" dirty="0" smtClean="0">
                <a:latin typeface="+mj-lt"/>
              </a:rPr>
              <a:t>ak dvojici </a:t>
            </a:r>
            <a:r>
              <a:rPr lang="sk-SK" sz="3600" dirty="0" smtClean="0">
                <a:latin typeface="+mj-lt"/>
              </a:rPr>
              <a:t>bodov lokál-</a:t>
            </a:r>
            <a:r>
              <a:rPr lang="sk-SK" sz="3600" dirty="0" err="1" smtClean="0">
                <a:latin typeface="+mj-lt"/>
              </a:rPr>
              <a:t>nych</a:t>
            </a:r>
            <a:r>
              <a:rPr lang="sk-SK" sz="3600" dirty="0" smtClean="0">
                <a:latin typeface="+mj-lt"/>
              </a:rPr>
              <a:t> hrán zodpovedá priamka, tak zväčšíme o +1 hodnotu bunky poľa s hodnotami </a:t>
            </a:r>
            <a:r>
              <a:rPr lang="sk-SK" sz="3600" i="1" dirty="0" smtClean="0">
                <a:latin typeface="+mj-lt"/>
              </a:rPr>
              <a:t>k</a:t>
            </a:r>
            <a:r>
              <a:rPr lang="sk-SK" sz="3600" dirty="0" smtClean="0">
                <a:latin typeface="+mj-lt"/>
              </a:rPr>
              <a:t> a </a:t>
            </a:r>
            <a:r>
              <a:rPr lang="sk-SK" sz="3600" i="1" dirty="0" smtClean="0">
                <a:latin typeface="+mj-lt"/>
              </a:rPr>
              <a:t>q. </a:t>
            </a:r>
          </a:p>
          <a:p>
            <a:r>
              <a:rPr lang="sk-SK" sz="3600" dirty="0" smtClean="0">
                <a:latin typeface="+mj-lt"/>
              </a:rPr>
              <a:t>Najvyššia hodnota bunky určí hľadanú priamku</a:t>
            </a:r>
          </a:p>
          <a:p>
            <a:endParaRPr lang="sk-SK" sz="3600" dirty="0" smtClean="0">
              <a:latin typeface="+mj-lt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 IV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127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Originálny                                                                  obraz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Obraz hrán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 </a:t>
            </a:r>
            <a:r>
              <a:rPr lang="sk-SK" sz="3200" dirty="0" err="1" smtClean="0">
                <a:latin typeface="+mj-lt"/>
              </a:rPr>
              <a:t>Parametric</a:t>
            </a:r>
            <a:r>
              <a:rPr lang="sk-SK" sz="3200" dirty="0" smtClean="0">
                <a:latin typeface="+mj-lt"/>
              </a:rPr>
              <a:t>-                                                                    ký priestor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d) Detegované                                                         priamky</a:t>
            </a: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235" y="969422"/>
            <a:ext cx="6175534" cy="588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9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16633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 V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3769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Namiesto reprezentácie </a:t>
                </a:r>
                <a14:m>
                  <m:oMath xmlns:m="http://schemas.openxmlformats.org/officeDocument/2006/math"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sk-SK" sz="3600" i="1" dirty="0" err="1" smtClean="0">
                        <a:latin typeface="Cambria Math" panose="02040503050406030204" pitchFamily="18" charset="0"/>
                      </a:rPr>
                      <m:t>𝑘𝑥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ktorá má problémy pre zvislé línie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používame polárne súradnice, kde priamka je vyjadrená ako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𝑥𝑐𝑜𝑠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𝑦𝑠𝑖𝑛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Rovnako sa dá postupovať aj pri hľadaní kriviek, kde napr. pri kružnici budeme mať trojrozmerný parametrický priestor </a:t>
                </a:r>
                <a:r>
                  <a:rPr lang="sk-SK" sz="3600" i="1" dirty="0" smtClean="0">
                    <a:latin typeface="+mj-lt"/>
                  </a:rPr>
                  <a:t>(</a:t>
                </a:r>
                <a:r>
                  <a:rPr lang="sk-SK" sz="3600" i="1" dirty="0" err="1" smtClean="0">
                    <a:latin typeface="+mj-lt"/>
                  </a:rPr>
                  <a:t>x,y,r</a:t>
                </a:r>
                <a:r>
                  <a:rPr lang="sk-SK" sz="3600" i="1" dirty="0" smtClean="0">
                    <a:latin typeface="+mj-lt"/>
                  </a:rPr>
                  <a:t>), </a:t>
                </a:r>
                <a:r>
                  <a:rPr lang="sk-SK" sz="3600" dirty="0" smtClean="0">
                    <a:latin typeface="+mj-lt"/>
                  </a:rPr>
                  <a:t>takže aj akumulačné pole bude 3D 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9" y="1196752"/>
                <a:ext cx="9144000" cy="5661248"/>
              </a:xfrm>
              <a:blipFill rotWithShape="0">
                <a:blip r:embed="rId2"/>
                <a:stretch>
                  <a:fillRect l="-1533" t="-161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2248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"/>
            <a:ext cx="9144000" cy="9162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Houghova transformácia VI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69" y="1196752"/>
            <a:ext cx="9144000" cy="5661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Originálny                                                                 obraz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Obraz hrán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</a:t>
            </a:r>
            <a:r>
              <a:rPr lang="sk-SK" sz="3200" dirty="0" err="1" smtClean="0">
                <a:latin typeface="+mj-lt"/>
              </a:rPr>
              <a:t>Parametric</a:t>
            </a:r>
            <a:r>
              <a:rPr lang="sk-SK" sz="3200" dirty="0" smtClean="0">
                <a:latin typeface="+mj-lt"/>
              </a:rPr>
              <a:t>-                                                                     ký priestor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d) Detegované                                                                         kružnice</a:t>
            </a:r>
          </a:p>
        </p:txBody>
      </p:sp>
      <p:sp>
        <p:nvSpPr>
          <p:cNvPr id="7" name="Obdĺžnik 6"/>
          <p:cNvSpPr/>
          <p:nvPr/>
        </p:nvSpPr>
        <p:spPr>
          <a:xfrm>
            <a:off x="33283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916213"/>
            <a:ext cx="6079567" cy="594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2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8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Segmentácia založená na oblastiach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Sú založené na podobnosti hodnôt, ktoré vyjadruje kritérium homogenity – predikát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v definícii segmentácie, čo môže byť jas, farba, textúra, tvar, ...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1. Narastanie (spájanie) oblastí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2. Delenie oblastí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3. Delenie-a-spájanie oblastí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2"/>
                <a:stretch>
                  <a:fillRect l="-1533" t="-1615" r="-18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575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Narastanie oblastí 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8326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Začína pri určení malých jadier, ktoré sú homogénne a potom sa pridávajú </a:t>
            </a:r>
            <a:r>
              <a:rPr lang="sk-SK" sz="3600" dirty="0" err="1" smtClean="0">
                <a:latin typeface="+mj-lt"/>
              </a:rPr>
              <a:t>pixle</a:t>
            </a:r>
            <a:r>
              <a:rPr lang="sk-SK" sz="3600" dirty="0" smtClean="0">
                <a:latin typeface="+mj-lt"/>
              </a:rPr>
              <a:t> (alebo spájajú oblasti), aby homogénne oblasti boli maximálne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Jednotlivé metódy sa líšia podľa toho, ako určia počiatočné jadrá a kritérium na spájanie oblastí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Výsledok záleží aj na poradí spájania</a:t>
            </a:r>
          </a:p>
        </p:txBody>
      </p:sp>
    </p:spTree>
    <p:extLst>
      <p:ext uri="{BB962C8B-B14F-4D97-AF65-F5344CB8AC3E}">
        <p14:creationId xmlns:p14="http://schemas.microsoft.com/office/powerpoint/2010/main" val="420653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Narastanie oblastí II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Originálny                                                                 obraz s jadrovým                                                       bodom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Počiatočné </a:t>
            </a:r>
            <a:r>
              <a:rPr lang="sk-SK" sz="3200" dirty="0" err="1" smtClean="0">
                <a:latin typeface="+mj-lt"/>
              </a:rPr>
              <a:t>štá</a:t>
            </a:r>
            <a:r>
              <a:rPr lang="sk-SK" sz="3200" dirty="0" smtClean="0">
                <a:latin typeface="+mj-lt"/>
              </a:rPr>
              <a:t>-                                                                 </a:t>
            </a:r>
            <a:r>
              <a:rPr lang="sk-SK" sz="3200" dirty="0" err="1" smtClean="0">
                <a:latin typeface="+mj-lt"/>
              </a:rPr>
              <a:t>dium</a:t>
            </a:r>
            <a:r>
              <a:rPr lang="sk-SK" sz="3200" dirty="0" smtClean="0">
                <a:latin typeface="+mj-lt"/>
              </a:rPr>
              <a:t> rastu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</a:t>
            </a:r>
            <a:r>
              <a:rPr lang="sk-SK" sz="3200" dirty="0" err="1" smtClean="0">
                <a:latin typeface="+mj-lt"/>
              </a:rPr>
              <a:t>Medzištádium</a:t>
            </a:r>
            <a:endParaRPr lang="sk-SK" sz="3200" dirty="0" smtClean="0">
              <a:latin typeface="+mj-lt"/>
            </a:endParaRP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d) Finálna oblasť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997650"/>
            <a:ext cx="5324119" cy="537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188641"/>
            <a:ext cx="9144000" cy="792087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Narastanie oblastí III 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976664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Ako kritérium spájania sa používajú dve heuristiky: </a:t>
            </a:r>
          </a:p>
          <a:p>
            <a:pPr lvl="1"/>
            <a:r>
              <a:rPr lang="sk-SK" sz="3600" dirty="0" smtClean="0">
                <a:latin typeface="+mj-lt"/>
              </a:rPr>
              <a:t>Dve susedné oblasti sa spoja, ak význačná časť ich spoločnej hranice pozostáva zo slabých hrán</a:t>
            </a:r>
          </a:p>
          <a:p>
            <a:pPr lvl="1"/>
            <a:r>
              <a:rPr lang="sk-SK" sz="3600" dirty="0" smtClean="0">
                <a:latin typeface="+mj-lt"/>
              </a:rPr>
              <a:t>Dve susedné oblasti sa spoja, ak význačná časť pozostáva zo slabých hrán, ale bez uvažovania o dĺžke hranice, čiže nie je dôležitá rozdielna veľkosť oblastí</a:t>
            </a:r>
          </a:p>
        </p:txBody>
      </p:sp>
    </p:spTree>
    <p:extLst>
      <p:ext uri="{BB962C8B-B14F-4D97-AF65-F5344CB8AC3E}">
        <p14:creationId xmlns:p14="http://schemas.microsoft.com/office/powerpoint/2010/main" val="143243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116633"/>
            <a:ext cx="9144000" cy="9704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Narastanie oblastí IV 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Originálny obraz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</a:t>
            </a:r>
            <a:r>
              <a:rPr lang="sk-SK" sz="3200" dirty="0" err="1" smtClean="0">
                <a:latin typeface="+mj-lt"/>
              </a:rPr>
              <a:t>Pseudofarebný</a:t>
            </a:r>
            <a:r>
              <a:rPr lang="sk-SK" sz="3200" dirty="0" smtClean="0">
                <a:latin typeface="+mj-lt"/>
              </a:rPr>
              <a:t>                                                        obraz originálu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Rekurzívne </a:t>
            </a:r>
            <a:r>
              <a:rPr lang="sk-SK" sz="3200" dirty="0" err="1" smtClean="0">
                <a:latin typeface="+mj-lt"/>
              </a:rPr>
              <a:t>spá</a:t>
            </a:r>
            <a:r>
              <a:rPr lang="sk-SK" sz="3200" dirty="0" smtClean="0">
                <a:latin typeface="+mj-lt"/>
              </a:rPr>
              <a:t>-                                                          </a:t>
            </a:r>
            <a:r>
              <a:rPr lang="sk-SK" sz="3200" dirty="0" err="1" smtClean="0">
                <a:latin typeface="+mj-lt"/>
              </a:rPr>
              <a:t>janie</a:t>
            </a:r>
            <a:r>
              <a:rPr lang="sk-SK" sz="3200" dirty="0" smtClean="0">
                <a:latin typeface="+mj-lt"/>
              </a:rPr>
              <a:t> oblastí 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d) Spájanie oblastí                                      odstraňovaním hra-                                                                  </a:t>
            </a:r>
            <a:r>
              <a:rPr lang="sk-SK" sz="3200" dirty="0" err="1" smtClean="0">
                <a:latin typeface="+mj-lt"/>
              </a:rPr>
              <a:t>nice</a:t>
            </a:r>
            <a:endParaRPr lang="sk-SK" sz="3200" dirty="0" smtClean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933" y="1196752"/>
            <a:ext cx="5819067" cy="481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2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Delenie oblastí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18457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Je opačné ku spájaniu oblastí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Začína pri </a:t>
            </a:r>
            <a:r>
              <a:rPr lang="sk-SK" sz="3600" dirty="0" err="1" smtClean="0">
                <a:latin typeface="+mj-lt"/>
              </a:rPr>
              <a:t>podsegmentovanom</a:t>
            </a:r>
            <a:r>
              <a:rPr lang="sk-SK" sz="3600" dirty="0" smtClean="0">
                <a:latin typeface="+mj-lt"/>
              </a:rPr>
              <a:t> obraze ktorý nespĺňa podmienku homogenity oblastí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Potom sa existujúce oblasti postupne delia, aby spĺňali základné podmienky segmentácie vrátane homogenity, t.j. delia sa na menšie a menšie oblasti, až kým nebudú homogénne </a:t>
            </a:r>
          </a:p>
        </p:txBody>
      </p:sp>
    </p:spTree>
    <p:extLst>
      <p:ext uri="{BB962C8B-B14F-4D97-AF65-F5344CB8AC3E}">
        <p14:creationId xmlns:p14="http://schemas.microsoft.com/office/powerpoint/2010/main" val="186076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Delenie oblastí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7437" y="980729"/>
            <a:ext cx="674843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8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Delenie-a-spájanie oblastí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3285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Kombinácia delenia a spájania spája výhody oboch prístupov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Technika používa hierarchickú dátovú štruktúru obrazu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68" y="4117663"/>
            <a:ext cx="8164064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3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Delenie-a-spájanie oblastí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+mj-lt"/>
                  </a:rPr>
                  <a:t>1. Definuj počiatočnú segmentáciu, kritérium homogenity a dátovú štruktúru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+mj-lt"/>
                  </a:rPr>
                  <a:t>2. Ak niektorá oblasť </a:t>
                </a:r>
                <a:r>
                  <a:rPr lang="sk-SK" sz="3600" i="1" dirty="0" smtClean="0">
                    <a:latin typeface="+mj-lt"/>
                  </a:rPr>
                  <a:t>R</a:t>
                </a:r>
                <a:r>
                  <a:rPr lang="sk-SK" sz="3600" dirty="0" smtClean="0">
                    <a:latin typeface="+mj-lt"/>
                  </a:rPr>
                  <a:t> nie je homogénna, rozdeľ ju na 4 podoblasti. Ak možno spojiť 4 oblasti na rovnakej úrovni hierarchie do homogénnej oblasti, spoj ich.</a:t>
                </a:r>
              </a:p>
              <a:p>
                <a:pPr>
                  <a:spcBef>
                    <a:spcPts val="1200"/>
                  </a:spcBef>
                </a:pPr>
                <a:r>
                  <a:rPr lang="sk-SK" sz="3600" dirty="0" smtClean="0">
                    <a:latin typeface="+mj-lt"/>
                  </a:rPr>
                  <a:t>3. Ak sa dve susedné oblasti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(na </a:t>
                </a:r>
                <a:r>
                  <a:rPr lang="sk-SK" sz="3600" dirty="0" err="1" smtClean="0">
                    <a:latin typeface="+mj-lt"/>
                  </a:rPr>
                  <a:t>roz-ličných</a:t>
                </a:r>
                <a:r>
                  <a:rPr lang="sk-SK" sz="3600" dirty="0" smtClean="0">
                    <a:latin typeface="+mj-lt"/>
                  </a:rPr>
                  <a:t> úrovniach hierarchie) dajú spojiť do homogénnej oblasti, spoj ich.</a:t>
                </a:r>
              </a:p>
              <a:p>
                <a:pPr>
                  <a:spcBef>
                    <a:spcPts val="0"/>
                  </a:spcBef>
                </a:pPr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3"/>
                <a:stretch>
                  <a:fillRect l="-1533" t="-161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018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5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Delenie-a-spájanie oblastí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+mj-lt"/>
              </a:rPr>
              <a:t>Ukážka práce algoritmu pre jednoduchý objekt v c) aplikujeme spájanie podľa kroku 2 a           v d) spájanie podľa kroku 3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0968"/>
            <a:ext cx="9144000" cy="274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Porovnávanie so vzorom (matching)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Používa sa na lokalizáciu objektov so známym vzhľadom, na hľadanie známych vzorov v obraze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Najlepšia zhoda je založená na nejakom kritériu </a:t>
            </a:r>
            <a:r>
              <a:rPr lang="sk-SK" sz="3600" dirty="0" err="1" smtClean="0">
                <a:latin typeface="Calibri" panose="020F0502020204030204" pitchFamily="34" charset="0"/>
              </a:rPr>
              <a:t>optimality</a:t>
            </a:r>
            <a:r>
              <a:rPr lang="sk-SK" sz="3600" dirty="0" smtClean="0">
                <a:latin typeface="Calibri" panose="020F0502020204030204" pitchFamily="34" charset="0"/>
              </a:rPr>
              <a:t>, ktoré záleží na objekte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Vyhodnocujeme kritérium zhody pre každú polohu a otočenie vzoru v obraze. Tam kde je zhoda najväčšia, je poloha vzoru </a:t>
            </a:r>
          </a:p>
        </p:txBody>
      </p:sp>
    </p:spTree>
    <p:extLst>
      <p:ext uri="{BB962C8B-B14F-4D97-AF65-F5344CB8AC3E}">
        <p14:creationId xmlns:p14="http://schemas.microsoft.com/office/powerpoint/2010/main" val="171037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Porovnávanie so vzorom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Calibri" panose="020F0502020204030204" pitchFamily="34" charset="0"/>
              </a:rPr>
              <a:t>a) Porovnávaný                                                               vzor</a:t>
            </a:r>
          </a:p>
          <a:p>
            <a:pPr marL="0" indent="0">
              <a:buNone/>
            </a:pPr>
            <a:r>
              <a:rPr lang="sk-SK" sz="3200" dirty="0" smtClean="0">
                <a:latin typeface="Calibri" panose="020F0502020204030204" pitchFamily="34" charset="0"/>
              </a:rPr>
              <a:t>b) Poloha naj-                                                                  väčšej zhody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777" y="1124744"/>
            <a:ext cx="6431065" cy="487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3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9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/>
              <a:t>Porovnávanie so vzorom </a:t>
            </a:r>
            <a:r>
              <a:rPr lang="sk-SK" sz="5400" dirty="0" smtClean="0"/>
              <a:t>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84487"/>
                <a:ext cx="9144000" cy="527186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Kritériá zhody možno definovať viacerými spôsobmi, najčastejšie je to korelácia medzi vzorom a obrazovými dátami:</a:t>
                </a:r>
              </a:p>
              <a:p>
                <a:pPr lvl="1">
                  <a:spcBef>
                    <a:spcPts val="18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sk-SK" sz="3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)∈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  <m:d>
                          <m:dPr>
                            <m:begChr m:val="|"/>
                            <m:endChr m:val="|"/>
                            <m:ctrlP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sk-SK" sz="3800" dirty="0" smtClean="0">
                  <a:latin typeface="Calibri" panose="020F0502020204030204" pitchFamily="34" charset="0"/>
                </a:endParaRPr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sk-SK" sz="3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8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</a:rPr>
                              <m:t>)∈</m:t>
                            </m:r>
                            <m:r>
                              <a:rPr lang="sk-SK" sz="3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  <m:sup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sk-SK" sz="3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8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d>
                                <m:r>
                                  <a:rPr lang="sk-SK" sz="3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8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sk-SK" sz="38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e>
                            </m:d>
                          </m:e>
                        </m:nary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sk-SK" sz="3800" dirty="0" smtClean="0">
                  <a:latin typeface="Calibri" panose="020F0502020204030204" pitchFamily="34" charset="0"/>
                </a:endParaRPr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sk-SK" sz="3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sk-SK" sz="3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8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(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sk-SK" sz="3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sk-SK" sz="3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sk-SK" sz="3800" i="1">
                                <a:latin typeface="Cambria Math" panose="02040503050406030204" pitchFamily="18" charset="0"/>
                              </a:rPr>
                              <m:t>)∈</m:t>
                            </m:r>
                            <m:r>
                              <a:rPr lang="sk-SK" sz="3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sk-SK" sz="3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sk-SK" sz="3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sk-SK" sz="3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sk-SK" sz="38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  <m:d>
                                          <m:dPr>
                                            <m:ctrlP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</m:d>
                                        <m:r>
                                          <a:rPr lang="sk-SK" sz="38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sk-SK" sz="3800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d>
                                          <m:dPr>
                                            <m:ctrlP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sk-SK" sz="3800" i="1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sk-SK" sz="3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  <m:r>
                          <a:rPr lang="sk-SK" sz="3800" i="1">
                            <a:latin typeface="Cambria Math" panose="02040503050406030204" pitchFamily="18" charset="0"/>
                          </a:rPr>
                          <m:t>)+1</m:t>
                        </m:r>
                      </m:den>
                    </m:f>
                  </m:oMath>
                </a14:m>
                <a:endParaRPr lang="sk-SK" sz="3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84487"/>
                <a:ext cx="9144000" cy="5271863"/>
              </a:xfrm>
              <a:blipFill rotWithShape="0">
                <a:blip r:embed="rId2"/>
                <a:stretch>
                  <a:fillRect l="-1533" t="-185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036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/>
              <a:t>Porovnávanie so vzorom </a:t>
            </a:r>
            <a:r>
              <a:rPr lang="sk-SK" sz="5400" dirty="0" smtClean="0"/>
              <a:t>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980727"/>
                <a:ext cx="9144000" cy="5740747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a) Obrazové dáta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b) Vzor na porovnávanie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c) Hodnoty kritéria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, pričom najväčšia zhoda je zvýraznená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4000" dirty="0" smtClean="0">
                    <a:latin typeface="Calibri" panose="020F0502020204030204" pitchFamily="34" charset="0"/>
                  </a:rPr>
                  <a:t> </a:t>
                </a:r>
              </a:p>
              <a:p>
                <a:pPr marL="742950" indent="-742950">
                  <a:spcBef>
                    <a:spcPts val="0"/>
                  </a:spcBef>
                  <a:buAutoNum type="alphaLcParenR"/>
                </a:pPr>
                <a:endParaRPr lang="sk-SK" sz="4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80727"/>
                <a:ext cx="9144000" cy="5740747"/>
              </a:xfrm>
              <a:blipFill rotWithShape="0">
                <a:blip r:embed="rId2"/>
                <a:stretch>
                  <a:fillRect l="-2000" t="-169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7518"/>
            <a:ext cx="9144000" cy="296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2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Porovnávanie so vzorom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Prakticky zistíme, že porovnávanie v každej polohe, aj keď nebudeme uvažovať otočenie, zväčšenie alebo zmenšenie vzoru, je výpočtovo veľmi náročné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Preto sa porovnáva na nižšej úrovni rozlíšenia (zhoda sa mení postupne) a tam kde je korelácia dostatočne silná, tak sa prejde do vyššej úrovne rozlíšenia</a:t>
            </a:r>
          </a:p>
        </p:txBody>
      </p:sp>
    </p:spTree>
    <p:extLst>
      <p:ext uri="{BB962C8B-B14F-4D97-AF65-F5344CB8AC3E}">
        <p14:creationId xmlns:p14="http://schemas.microsoft.com/office/powerpoint/2010/main" val="21937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Segmentácia na princípe povodí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Hranice oblastí zodpovedajú tým miestam kde sa úrovne jasu menia najrýchlejšie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Preto sa </a:t>
            </a:r>
            <a:r>
              <a:rPr lang="sk-SK" sz="3600" dirty="0" smtClean="0">
                <a:latin typeface="+mj-lt"/>
              </a:rPr>
              <a:t>využíva princíp </a:t>
            </a:r>
            <a:r>
              <a:rPr lang="sk-SK" sz="3600" dirty="0" smtClean="0">
                <a:latin typeface="+mj-lt"/>
              </a:rPr>
              <a:t>povodí (kam potečie voda, to delí kopce na </a:t>
            </a:r>
            <a:r>
              <a:rPr lang="sk-SK" sz="3600" dirty="0" smtClean="0">
                <a:latin typeface="+mj-lt"/>
              </a:rPr>
              <a:t>					</a:t>
            </a:r>
            <a:r>
              <a:rPr lang="sk-SK" sz="3600" smtClean="0">
                <a:latin typeface="+mj-lt"/>
              </a:rPr>
              <a:t>  na </a:t>
            </a:r>
            <a:r>
              <a:rPr lang="sk-SK" sz="3600" dirty="0" smtClean="0">
                <a:latin typeface="+mj-lt"/>
              </a:rPr>
              <a:t>dve povodia)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Používa sa na obraz 				             priebehu gradientu 					       v obraze</a:t>
            </a:r>
          </a:p>
          <a:p>
            <a:endParaRPr lang="sk-SK" sz="44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046" y="3161784"/>
            <a:ext cx="4505954" cy="369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3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Segmentácia na princípe povodí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Obraz môže byť </a:t>
            </a:r>
            <a:r>
              <a:rPr lang="sk-SK" sz="3600" dirty="0" err="1" smtClean="0">
                <a:latin typeface="+mj-lt"/>
              </a:rPr>
              <a:t>presegmentovaný</a:t>
            </a:r>
            <a:r>
              <a:rPr lang="sk-SK" sz="3600" dirty="0" smtClean="0">
                <a:latin typeface="+mj-lt"/>
              </a:rPr>
              <a:t>, to znamená, že budú príliš malé oblasti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Závisí od toho, aké veľké zmeny gradientu považujeme za dôležité pre určenie hranice, malý gradient zodpovedá malej zmene obrazovej funkcie, veľký gradient veľkej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Pomôže rozmiestnenie značiek na predpokladané oblasti</a:t>
            </a:r>
            <a:endParaRPr lang="sk-SK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953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Segmentácia na princípe povodí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Originálny                                                                     obraz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b) </a:t>
            </a:r>
            <a:r>
              <a:rPr lang="sk-SK" sz="3200" dirty="0" err="1" smtClean="0">
                <a:latin typeface="+mj-lt"/>
              </a:rPr>
              <a:t>Rozmiest</a:t>
            </a:r>
            <a:r>
              <a:rPr lang="sk-SK" sz="3200" dirty="0" smtClean="0">
                <a:latin typeface="+mj-lt"/>
              </a:rPr>
              <a:t>-                                                                  </a:t>
            </a:r>
            <a:r>
              <a:rPr lang="sk-SK" sz="3200" dirty="0" err="1" smtClean="0">
                <a:latin typeface="+mj-lt"/>
              </a:rPr>
              <a:t>nenie</a:t>
            </a:r>
            <a:r>
              <a:rPr lang="sk-SK" sz="3200" dirty="0" smtClean="0">
                <a:latin typeface="+mj-lt"/>
              </a:rPr>
              <a:t> značiek</a:t>
            </a:r>
          </a:p>
          <a:p>
            <a:pPr marL="0" indent="0">
              <a:buNone/>
            </a:pPr>
            <a:r>
              <a:rPr lang="sk-SK" sz="3200" dirty="0" smtClean="0">
                <a:latin typeface="+mj-lt"/>
              </a:rPr>
              <a:t>c) Výsledná                                                       segmentácia                                                                       na princípe                                                                     povodí</a:t>
            </a:r>
            <a:endParaRPr lang="sk-SK" sz="3200" dirty="0">
              <a:latin typeface="+mj-lt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912" y="1268760"/>
            <a:ext cx="6679074" cy="442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3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 1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Autofit/>
          </a:bodyPr>
          <a:lstStyle/>
          <a:p>
            <a:r>
              <a:rPr lang="sk-SK" sz="3600" dirty="0">
                <a:latin typeface="+mj-lt"/>
              </a:rPr>
              <a:t>Predpokladajme, že poznáme analytické vyjadrenie hranice objektu a že je to priamka. </a:t>
            </a:r>
            <a:r>
              <a:rPr lang="sk-SK" sz="3600" dirty="0" smtClean="0">
                <a:latin typeface="+mj-lt"/>
              </a:rPr>
              <a:t>Máme </a:t>
            </a:r>
            <a:r>
              <a:rPr lang="sk-SK" sz="3600" dirty="0">
                <a:latin typeface="+mj-lt"/>
              </a:rPr>
              <a:t>k dispozícii nasledujúce body v obrazovom priestore: (0,4), (1,3), (2,2), (3,1), and (2,4), ktorými by mala viesť hranica. Nájdite hraničnú priamku s použitím </a:t>
            </a:r>
            <a:r>
              <a:rPr lang="sk-SK" sz="3600" dirty="0" err="1">
                <a:latin typeface="+mj-lt"/>
              </a:rPr>
              <a:t>Houghovej</a:t>
            </a:r>
            <a:r>
              <a:rPr lang="sk-SK" sz="3600" dirty="0">
                <a:latin typeface="+mj-lt"/>
              </a:rPr>
              <a:t> transformácie. Ukážte svoj postup a akumulačné pole po ukončení výpočtu. </a:t>
            </a:r>
          </a:p>
        </p:txBody>
      </p:sp>
    </p:spTree>
    <p:extLst>
      <p:ext uri="{BB962C8B-B14F-4D97-AF65-F5344CB8AC3E}">
        <p14:creationId xmlns:p14="http://schemas.microsoft.com/office/powerpoint/2010/main" val="3170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 2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spracovania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Autofit/>
          </a:bodyPr>
          <a:lstStyle/>
          <a:p>
            <a:r>
              <a:rPr lang="sk-SK" sz="3600" dirty="0">
                <a:latin typeface="Calibri" panose="020F0502020204030204" pitchFamily="34" charset="0"/>
              </a:rPr>
              <a:t>Segmentujte objekt v binárnom obraze rozmeru 8x8 pixelov (na obrázku) </a:t>
            </a:r>
            <a:r>
              <a:rPr lang="sk-SK" sz="3600" dirty="0" smtClean="0">
                <a:latin typeface="Calibri" panose="020F0502020204030204" pitchFamily="34" charset="0"/>
              </a:rPr>
              <a:t>použi-tím </a:t>
            </a:r>
            <a:r>
              <a:rPr lang="sk-SK" sz="3600" dirty="0">
                <a:latin typeface="Calibri" panose="020F0502020204030204" pitchFamily="34" charset="0"/>
              </a:rPr>
              <a:t>algoritmu delenia obrazu s tým, že </a:t>
            </a:r>
            <a:r>
              <a:rPr lang="sk-SK" sz="3600" i="1" dirty="0">
                <a:latin typeface="Calibri" panose="020F0502020204030204" pitchFamily="34" charset="0"/>
              </a:rPr>
              <a:t>H(</a:t>
            </a:r>
            <a:r>
              <a:rPr lang="sk-SK" sz="3600" i="1" dirty="0" err="1">
                <a:latin typeface="Calibri" panose="020F0502020204030204" pitchFamily="34" charset="0"/>
              </a:rPr>
              <a:t>R</a:t>
            </a:r>
            <a:r>
              <a:rPr lang="sk-SK" sz="3600" i="1" baseline="-25000" dirty="0" err="1">
                <a:latin typeface="Calibri" panose="020F0502020204030204" pitchFamily="34" charset="0"/>
              </a:rPr>
              <a:t>i</a:t>
            </a:r>
            <a:r>
              <a:rPr lang="sk-SK" sz="3600" i="1" dirty="0">
                <a:latin typeface="Calibri" panose="020F0502020204030204" pitchFamily="34" charset="0"/>
              </a:rPr>
              <a:t>) = TRUE</a:t>
            </a:r>
            <a:r>
              <a:rPr lang="sk-SK" sz="3600" dirty="0">
                <a:latin typeface="Calibri" panose="020F0502020204030204" pitchFamily="34" charset="0"/>
              </a:rPr>
              <a:t> vtedy, keď všetky pixely v </a:t>
            </a:r>
            <a:r>
              <a:rPr lang="sk-SK" sz="3600" i="1" dirty="0" err="1">
                <a:latin typeface="Calibri" panose="020F0502020204030204" pitchFamily="34" charset="0"/>
              </a:rPr>
              <a:t>R</a:t>
            </a:r>
            <a:r>
              <a:rPr lang="sk-SK" sz="3600" i="1" baseline="-25000" dirty="0" err="1">
                <a:latin typeface="Calibri" panose="020F0502020204030204" pitchFamily="34" charset="0"/>
              </a:rPr>
              <a:t>i</a:t>
            </a:r>
            <a:r>
              <a:rPr lang="sk-SK" sz="3600" i="1" dirty="0">
                <a:latin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</a:rPr>
              <a:t>majú rovnakú jasovú úroveň. </a:t>
            </a:r>
            <a:endParaRPr lang="sk-SK" sz="3600" dirty="0" smtClean="0">
              <a:latin typeface="Calibri" panose="020F0502020204030204" pitchFamily="34" charset="0"/>
            </a:endParaRPr>
          </a:p>
          <a:p>
            <a:r>
              <a:rPr lang="sk-SK" sz="3600" dirty="0" smtClean="0">
                <a:latin typeface="Calibri" panose="020F0502020204030204" pitchFamily="34" charset="0"/>
              </a:rPr>
              <a:t>Nakreslite </a:t>
            </a:r>
            <a:r>
              <a:rPr lang="sk-SK" sz="3600" dirty="0">
                <a:latin typeface="Calibri" panose="020F0502020204030204" pitchFamily="34" charset="0"/>
              </a:rPr>
              <a:t>zodpovedajúci  </a:t>
            </a:r>
            <a:r>
              <a:rPr lang="sk-SK" sz="3600" dirty="0" smtClean="0">
                <a:latin typeface="Calibri" panose="020F0502020204030204" pitchFamily="34" charset="0"/>
              </a:rPr>
              <a:t>                kvadrantový </a:t>
            </a:r>
            <a:r>
              <a:rPr lang="sk-SK" sz="3600" dirty="0">
                <a:latin typeface="Calibri" panose="020F0502020204030204" pitchFamily="34" charset="0"/>
              </a:rPr>
              <a:t>strom, v </a:t>
            </a:r>
            <a:r>
              <a:rPr lang="sk-SK" sz="3600" dirty="0" smtClean="0">
                <a:latin typeface="Calibri" panose="020F0502020204030204" pitchFamily="34" charset="0"/>
              </a:rPr>
              <a:t>kto-                                </a:t>
            </a:r>
            <a:r>
              <a:rPr lang="sk-SK" sz="3600" dirty="0" err="1" smtClean="0">
                <a:latin typeface="Calibri" panose="020F0502020204030204" pitchFamily="34" charset="0"/>
              </a:rPr>
              <a:t>rom</a:t>
            </a:r>
            <a:r>
              <a:rPr lang="sk-SK" sz="3600" dirty="0" smtClean="0">
                <a:latin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</a:rPr>
              <a:t>pomenujete </a:t>
            </a:r>
            <a:r>
              <a:rPr lang="sk-SK" sz="3600" dirty="0" err="1" smtClean="0">
                <a:latin typeface="Calibri" panose="020F0502020204030204" pitchFamily="34" charset="0"/>
              </a:rPr>
              <a:t>kvadran</a:t>
            </a:r>
            <a:r>
              <a:rPr lang="sk-SK" sz="3600" dirty="0" smtClean="0">
                <a:latin typeface="Calibri" panose="020F0502020204030204" pitchFamily="34" charset="0"/>
              </a:rPr>
              <a:t>-                                   ty </a:t>
            </a:r>
            <a:r>
              <a:rPr lang="sk-SK" sz="3600" dirty="0">
                <a:latin typeface="Calibri" panose="020F0502020204030204" pitchFamily="34" charset="0"/>
              </a:rPr>
              <a:t>a v listoch funkčné </a:t>
            </a:r>
            <a:r>
              <a:rPr lang="sk-SK" sz="3600" dirty="0" smtClean="0">
                <a:latin typeface="Calibri" panose="020F0502020204030204" pitchFamily="34" charset="0"/>
              </a:rPr>
              <a:t>hod-                               noty</a:t>
            </a:r>
            <a:r>
              <a:rPr lang="sk-SK" sz="3600" dirty="0">
                <a:latin typeface="Calibri" panose="020F0502020204030204" pitchFamily="34" charset="0"/>
              </a:rPr>
              <a:t>. </a:t>
            </a:r>
          </a:p>
        </p:txBody>
      </p:sp>
      <p:pic>
        <p:nvPicPr>
          <p:cNvPr id="6" name="Obrázok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615" y="3329651"/>
            <a:ext cx="3374185" cy="353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1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3903</TotalTime>
  <Words>2485</Words>
  <Application>Microsoft Office PowerPoint</Application>
  <PresentationFormat>Prezentácia na obrazovke (4:3)</PresentationFormat>
  <Paragraphs>397</Paragraphs>
  <Slides>65</Slides>
  <Notes>9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65</vt:i4>
      </vt:variant>
    </vt:vector>
  </HeadingPairs>
  <TitlesOfParts>
    <vt:vector size="70" baseType="lpstr">
      <vt:lpstr>Calibri</vt:lpstr>
      <vt:lpstr>Cambria Math</vt:lpstr>
      <vt:lpstr>Constantia</vt:lpstr>
      <vt:lpstr>Wingdings 2</vt:lpstr>
      <vt:lpstr>Flow</vt:lpstr>
      <vt:lpstr>Rozpoznávanie obrazcov a spracovanie obrazu</vt:lpstr>
      <vt:lpstr>Motivácia</vt:lpstr>
      <vt:lpstr>Motivácia II</vt:lpstr>
      <vt:lpstr>Definícia segmentácie</vt:lpstr>
      <vt:lpstr>Definícia segmentácie II</vt:lpstr>
      <vt:lpstr>Skupiny segmentačných metód</vt:lpstr>
      <vt:lpstr>Segmentačné metódy</vt:lpstr>
      <vt:lpstr>Metódy založené na prahovaní</vt:lpstr>
      <vt:lpstr>Globálne a lokálne prahovanie</vt:lpstr>
      <vt:lpstr>Ukážka prahovania</vt:lpstr>
      <vt:lpstr> Úspešnosť (globálneho) prahovania</vt:lpstr>
      <vt:lpstr> Bimodálny histogram</vt:lpstr>
      <vt:lpstr>Vplyv šumu na segmentáciu</vt:lpstr>
      <vt:lpstr>Vplyv šumu na segmentáciu II</vt:lpstr>
      <vt:lpstr>Algoritmus určenia prahu</vt:lpstr>
      <vt:lpstr>Určenie prahu II</vt:lpstr>
      <vt:lpstr>Optimálne prahovanie</vt:lpstr>
      <vt:lpstr>Optimálne prahovanie II</vt:lpstr>
      <vt:lpstr>Optimálne prahovanie III</vt:lpstr>
      <vt:lpstr>Optimálne prahovanie IV</vt:lpstr>
      <vt:lpstr>Optimálne prahovanie V</vt:lpstr>
      <vt:lpstr>Lokálne prahovanie</vt:lpstr>
      <vt:lpstr>Metódy založené na hraniciach</vt:lpstr>
      <vt:lpstr>Metódy založené na hraniciach II</vt:lpstr>
      <vt:lpstr>Prahovanie obrazu hrán</vt:lpstr>
      <vt:lpstr>Prahovanie obrazu hrán II</vt:lpstr>
      <vt:lpstr>Relaxácia (optimalizácia) hrán</vt:lpstr>
      <vt:lpstr>Relaxácia (optimalizácia) hrán II</vt:lpstr>
      <vt:lpstr>Relaxácia (optimalizácia) hrán III</vt:lpstr>
      <vt:lpstr>Relaxácia (optimalizácia) hrán IV</vt:lpstr>
      <vt:lpstr>Heuristické hľadanie</vt:lpstr>
      <vt:lpstr>Heuristické hľadanie II</vt:lpstr>
      <vt:lpstr>Heuristické hľadanie III</vt:lpstr>
      <vt:lpstr>Heuristické hľadanie IV</vt:lpstr>
      <vt:lpstr>Heuristické hľadanie V</vt:lpstr>
      <vt:lpstr>Dynamické programovanie</vt:lpstr>
      <vt:lpstr>Dynamické programovanie II</vt:lpstr>
      <vt:lpstr>Dynamické programovanie III</vt:lpstr>
      <vt:lpstr>Dynamické programovanie IV</vt:lpstr>
      <vt:lpstr>Houghova transformácia</vt:lpstr>
      <vt:lpstr>Houghova transformácia II</vt:lpstr>
      <vt:lpstr>Houghova transformácia III</vt:lpstr>
      <vt:lpstr>Houghova transformácia IV</vt:lpstr>
      <vt:lpstr>Houghova transformácia V</vt:lpstr>
      <vt:lpstr>Houghova transformácia VI</vt:lpstr>
      <vt:lpstr>Segmentácia založená na oblastiach</vt:lpstr>
      <vt:lpstr>Narastanie oblastí </vt:lpstr>
      <vt:lpstr>Narastanie oblastí II</vt:lpstr>
      <vt:lpstr>Narastanie oblastí III </vt:lpstr>
      <vt:lpstr>Narastanie oblastí IV </vt:lpstr>
      <vt:lpstr>Delenie oblastí</vt:lpstr>
      <vt:lpstr>Delenie oblastí II</vt:lpstr>
      <vt:lpstr>Delenie-a-spájanie oblastí</vt:lpstr>
      <vt:lpstr>Delenie-a-spájanie oblastí II</vt:lpstr>
      <vt:lpstr>Delenie-a-spájanie oblastí III</vt:lpstr>
      <vt:lpstr>Porovnávanie so vzorom (matching)</vt:lpstr>
      <vt:lpstr>Porovnávanie so vzorom II</vt:lpstr>
      <vt:lpstr>Porovnávanie so vzorom III</vt:lpstr>
      <vt:lpstr>Porovnávanie so vzorom IV</vt:lpstr>
      <vt:lpstr>Porovnávanie so vzorom V</vt:lpstr>
      <vt:lpstr>Segmentácia na princípe povodí</vt:lpstr>
      <vt:lpstr>Segmentácia na princípe povodí II</vt:lpstr>
      <vt:lpstr>Segmentácia na princípe povodí III</vt:lpstr>
      <vt:lpstr>Príklad 1</vt:lpstr>
      <vt:lpstr>Príklad 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283</cp:revision>
  <dcterms:created xsi:type="dcterms:W3CDTF">2015-07-27T05:27:08Z</dcterms:created>
  <dcterms:modified xsi:type="dcterms:W3CDTF">2020-10-11T19:09:03Z</dcterms:modified>
</cp:coreProperties>
</file>