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47"/>
  </p:notesMasterIdLst>
  <p:sldIdLst>
    <p:sldId id="256" r:id="rId2"/>
    <p:sldId id="258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7" r:id="rId14"/>
    <p:sldId id="438" r:id="rId15"/>
    <p:sldId id="439" r:id="rId16"/>
    <p:sldId id="440" r:id="rId17"/>
    <p:sldId id="441" r:id="rId18"/>
    <p:sldId id="442" r:id="rId19"/>
    <p:sldId id="444" r:id="rId20"/>
    <p:sldId id="443" r:id="rId21"/>
    <p:sldId id="445" r:id="rId22"/>
    <p:sldId id="446" r:id="rId23"/>
    <p:sldId id="447" r:id="rId24"/>
    <p:sldId id="448" r:id="rId25"/>
    <p:sldId id="449" r:id="rId26"/>
    <p:sldId id="450" r:id="rId27"/>
    <p:sldId id="451" r:id="rId28"/>
    <p:sldId id="452" r:id="rId29"/>
    <p:sldId id="453" r:id="rId30"/>
    <p:sldId id="454" r:id="rId31"/>
    <p:sldId id="456" r:id="rId32"/>
    <p:sldId id="457" r:id="rId33"/>
    <p:sldId id="455" r:id="rId34"/>
    <p:sldId id="458" r:id="rId35"/>
    <p:sldId id="469" r:id="rId36"/>
    <p:sldId id="460" r:id="rId37"/>
    <p:sldId id="461" r:id="rId38"/>
    <p:sldId id="462" r:id="rId39"/>
    <p:sldId id="463" r:id="rId40"/>
    <p:sldId id="464" r:id="rId41"/>
    <p:sldId id="465" r:id="rId42"/>
    <p:sldId id="459" r:id="rId43"/>
    <p:sldId id="466" r:id="rId44"/>
    <p:sldId id="467" r:id="rId45"/>
    <p:sldId id="46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DE0155CB-0C68-4A46-BB71-3A219EB930D7}">
          <p14:sldIdLst>
            <p14:sldId id="256"/>
            <p14:sldId id="258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7"/>
            <p14:sldId id="438"/>
            <p14:sldId id="439"/>
            <p14:sldId id="440"/>
            <p14:sldId id="441"/>
            <p14:sldId id="442"/>
            <p14:sldId id="444"/>
            <p14:sldId id="443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6"/>
            <p14:sldId id="457"/>
            <p14:sldId id="455"/>
            <p14:sldId id="458"/>
            <p14:sldId id="469"/>
            <p14:sldId id="460"/>
            <p14:sldId id="461"/>
            <p14:sldId id="462"/>
            <p14:sldId id="463"/>
            <p14:sldId id="464"/>
            <p14:sldId id="465"/>
            <p14:sldId id="459"/>
            <p14:sldId id="466"/>
            <p14:sldId id="467"/>
            <p14:sldId id="468"/>
          </p14:sldIdLst>
        </p14:section>
        <p14:section name="Sekcia bez názvu" id="{40B33D40-54C1-4C44-B974-D69A3C167D3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81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76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Vypísali súťaž na porovnávanie pokroku. Zúžili</a:t>
            </a:r>
            <a:r>
              <a:rPr lang="sk-SK" baseline="0" dirty="0" smtClean="0"/>
              <a:t> to na menej obrazov a menej tried. Algoritmus poskytne 5 označení a ak jedno z nich je správna trieda, tak sa to považuje za úspech.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28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Human</a:t>
            </a:r>
            <a:r>
              <a:rPr lang="sk-SK" dirty="0" smtClean="0"/>
              <a:t> je bežný </a:t>
            </a:r>
            <a:r>
              <a:rPr lang="sk-SK" dirty="0" err="1" smtClean="0"/>
              <a:t>Stanford</a:t>
            </a:r>
            <a:r>
              <a:rPr lang="sk-SK" dirty="0" smtClean="0"/>
              <a:t> </a:t>
            </a:r>
            <a:r>
              <a:rPr lang="sk-SK" dirty="0" err="1" smtClean="0"/>
              <a:t>PhD</a:t>
            </a:r>
            <a:r>
              <a:rPr lang="sk-SK" dirty="0" smtClean="0"/>
              <a:t> </a:t>
            </a:r>
            <a:r>
              <a:rPr lang="sk-SK" dirty="0" err="1" smtClean="0"/>
              <a:t>student</a:t>
            </a:r>
            <a:r>
              <a:rPr lang="sk-SK" dirty="0" smtClean="0"/>
              <a:t>, ktorý</a:t>
            </a:r>
            <a:r>
              <a:rPr lang="sk-SK" baseline="0" dirty="0" smtClean="0"/>
              <a:t> sa tomu venoval dlhšiu dobu.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25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1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2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7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13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0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67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68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78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2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30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66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29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19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4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99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02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4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16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15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439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60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848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8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09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304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174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84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804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44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391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310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63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077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15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350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619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287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096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DD7F-7BF2-4C45-94E0-3B3F2DA94AE5}" type="datetime1">
              <a:rPr lang="en-US" smtClean="0"/>
              <a:t>11/2/2020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B4BF161B-2E11-4BB8-BF7B-740F8A22EDF5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024E-7E3F-488F-90D7-E81A0199F82C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48AC-57AB-4843-B0D6-FEF77761E338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DB0A-3466-4196-869E-B76074041593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02A7-6D44-48F4-AE34-882DEC8A0911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D6B1-BF85-4B3B-B468-DAC864452190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298A-58C4-45A2-9332-36995473EF4F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AE6E-E071-44FB-B25A-13660B58A87F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29E64-90E2-4B74-B04E-6379B7F07239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43362-2E01-49DC-9B1E-5D5ADCEACB17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41A390-3C42-43DD-BA02-7E9385BF13A9}" type="datetime1">
              <a:rPr lang="en-US" smtClean="0"/>
              <a:t>11/2/2020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 fontScale="77500" lnSpcReduction="20000"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Neurónové siete </a:t>
            </a:r>
          </a:p>
          <a:p>
            <a:pPr algn="ctr"/>
            <a:r>
              <a:rPr lang="sk-SK" sz="5400" dirty="0" smtClean="0"/>
              <a:t>pre rozpoznávanie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Krátka história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Objavili sa v r. 1958 pod názvom perceptrón – boli schopné sa natrénovať na rozpoznávanie lineárne separovateľných obrazov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1969 – dôkaz, že perceptróny nedokážu rozpoznať lineárne neseparovateľné triedy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Nasledovala tzv. „zima“ umelej inteligencie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1986 – zaviedlo sa pravidlo spätného šírenia chyby a </a:t>
            </a:r>
            <a:r>
              <a:rPr lang="sk-SK" sz="3600" dirty="0" err="1" smtClean="0">
                <a:latin typeface="+mj-lt"/>
              </a:rPr>
              <a:t>nelinearita</a:t>
            </a:r>
            <a:r>
              <a:rPr lang="sk-SK" sz="3600" dirty="0" smtClean="0">
                <a:latin typeface="+mj-lt"/>
              </a:rPr>
              <a:t> v neurónových sieťach</a:t>
            </a: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Krátka história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Výrazný zlom v úspešnosti klasifikácie nastal v r. 2012 – vďaka množstvu dát na internete a vysokej výpočtovej sile, ktorá dovtedy nebola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Ďalší vývoj priniesol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úspešnosť,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ktorá je lepšia ako na tých istých obrazoch dosahuje človek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Od plne prepojených sietí sme prešli na (hlboké)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neurónové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siete,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zlepšili úspešnosť rozpoznávania objektov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631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Súťaž ILSVRC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2073" y="1008631"/>
            <a:ext cx="7979853" cy="547500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320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ISLVRC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300" y="1053207"/>
            <a:ext cx="8170385" cy="545271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0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Kľúčové komponenty úspechu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68892"/>
            <a:ext cx="9144000" cy="468732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87" y="3933055"/>
            <a:ext cx="5033113" cy="292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47" y="1196751"/>
            <a:ext cx="8356953" cy="48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5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nazývajú váhy, parameter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prahový člen a zápis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</m:nary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reprezentuje lineárnu (diskriminačnú) funkciu 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aktivačná funkcia, ktorá je nelineárna a tým sa dosahuje nová kvalita oproti lineárnemu klasifikátoru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 jednotlivých neurónov vytvárame siete a pre jednoduchosť výpočtov ich usporiadame do vrstiev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3"/>
                <a:stretch>
                  <a:fillRect l="-1533" t="-1636" r="-3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8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Architektúry plne prepojených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Plne prepojené vrstvy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2-vrstvová NS			3-vrstvová 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NS s 1 skrytou vrstvou		NS s 2 skrytými vrstvami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6294"/>
            <a:ext cx="3689127" cy="269286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34" y="2276872"/>
            <a:ext cx="5273966" cy="2592288"/>
          </a:xfrm>
          <a:prstGeom prst="rect">
            <a:avLst/>
          </a:prstGeom>
        </p:spPr>
      </p:pic>
      <p:cxnSp>
        <p:nvCxnSpPr>
          <p:cNvPr id="10" name="Rovná spojnica 9"/>
          <p:cNvCxnSpPr/>
          <p:nvPr/>
        </p:nvCxnSpPr>
        <p:spPr>
          <a:xfrm>
            <a:off x="3689127" y="2060848"/>
            <a:ext cx="0" cy="280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7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99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dvojvrstvovej NS to bude funkcia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06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dvojvrstvovej NS to bude funkcia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trojvrstvovej NS to bude funkcia 	          </a:t>
                </a:r>
                <a14:m>
                  <m:oMath xmlns:m="http://schemas.openxmlformats.org/officeDocument/2006/math">
                    <m:r>
                      <a:rPr lang="sk-SK" sz="3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sk-SK" sz="34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3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3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sk-SK" sz="34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  <m: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⁡(0,</m:t>
                        </m:r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4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4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3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)+</m:t>
                    </m:r>
                    <m:sSub>
                      <m:sSubPr>
                        <m:ctrlP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</m:oMath>
                </a14:m>
                <a:endParaRPr lang="sk-SK" sz="3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8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dvojvrstvovej NS to bude funkcia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200"/>
                  </a:spcBef>
                  <a:buNone/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3072x1 je veľkosť </a:t>
                </a:r>
              </a:p>
              <a:p>
                <a:pPr marL="0" indent="0" algn="r">
                  <a:spcBef>
                    <a:spcPts val="0"/>
                  </a:spcBef>
                  <a:buNone/>
                </a:pPr>
                <a:r>
                  <a:rPr lang="sk-SK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</a:t>
                </a: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stupu </a:t>
                </a:r>
                <a:r>
                  <a:rPr lang="sk-SK" sz="2800" i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</a:p>
              <a:p>
                <a:pPr marL="0" indent="0" algn="r">
                  <a:spcBef>
                    <a:spcPts val="0"/>
                  </a:spcBef>
                  <a:buNone/>
                </a:pPr>
                <a:r>
                  <a:rPr lang="sk-SK" sz="2800" dirty="0" smtClean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100x1 je veľkosť</a:t>
                </a:r>
              </a:p>
              <a:p>
                <a:pPr marL="0" indent="0" algn="r">
                  <a:spcBef>
                    <a:spcPts val="0"/>
                  </a:spcBef>
                  <a:buNone/>
                </a:pPr>
                <a:r>
                  <a:rPr lang="sk-SK" sz="2800" dirty="0" err="1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sk-SK" sz="2800" dirty="0" err="1" smtClean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edzivýstupu</a:t>
                </a:r>
                <a:r>
                  <a:rPr lang="sk-SK" sz="2800" dirty="0" smtClean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i="1" dirty="0" smtClean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</a:p>
              <a:p>
                <a:pPr marL="0" indent="0" algn="r">
                  <a:spcBef>
                    <a:spcPts val="0"/>
                  </a:spcBef>
                  <a:buNone/>
                </a:pPr>
                <a:r>
                  <a:rPr lang="sk-SK" sz="28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10x1 je skóre</a:t>
                </a:r>
              </a:p>
              <a:p>
                <a:pPr marL="0" indent="0" algn="r">
                  <a:spcBef>
                    <a:spcPts val="0"/>
                  </a:spcBef>
                  <a:buNone/>
                </a:pPr>
                <a:r>
                  <a:rPr lang="sk-SK" sz="2800" dirty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28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 10 tried</a:t>
                </a:r>
                <a:endParaRPr lang="sk-SK" sz="2800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23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59112"/>
            <a:ext cx="5878423" cy="235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3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dvojvrstvovej NS to bude funkcia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𝑧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</a:t>
                </a:r>
                <a:r>
                  <a:rPr lang="sk-SK" sz="3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aktivačná funkcia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Otázka: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Čo keby sme vytvárali NS bez nej?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  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1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288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oužívali sme lineárnu funkciu skóre (v maticovom zápise)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dvojvrstvovej NS to bude funkcia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b="1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𝑧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</a:t>
                </a:r>
                <a:r>
                  <a:rPr lang="sk-SK" sz="3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aktivačná funkcia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Otázka: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Čo keby sme vytvárali NS bez nej?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 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sk-SK" sz="3600" b="1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𝑊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sub>
                      </m:sSub>
                      <m:r>
                        <a:rPr lang="sk-SK" sz="3600" b="0" i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lang="sk-SK" sz="3600" b="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čiže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by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sme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dostali opäť lineárny klasifikátor </a:t>
                </a:r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1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9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Rozpoznávanie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Neznámy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zaradí neurónová sieť do tej triedy, ktorá má najvyššie skóre – to sa vypočíta na základe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dopredného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behu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 rozdiel od príznakových metód je vstupom neurónovej siete obraz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Sieť sa sama učí vhodné príznaky nastavením váh a prahových hodnôt – to sú parametre, ktoré sa nastavujú učením</a:t>
                </a: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2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957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NS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Príznaky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neurónové siete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73"/>
            <a:ext cx="9143999" cy="429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Parametre siete sa nastavujú na základe prvkov trénovacej množiny, u ktorých vieme správne zaradenie do triedy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Parametre siete, ktoré sa nenastavujú učením, sa nazývajú hyperparametre (napr. počet skrytých vrstiev) a nastavuje ich používateľ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Úspešnosť siete sa testuje na testovacej množine, to sú obrazy, ktoré NS nikdy nevidela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učení siete je dôležitá inicializácia parametrov siete a potom spôsob zmeny parametrov, ak sieť rozhodla nesprávne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Inicializácia parametrov – náhodná voľba nemusí byť najvhodnejšia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Spôsob zmeny parametrov – hľadáme optimálnu hodnotu váh a prahov vo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viacroz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-mernom priestore – cez optimalizáciu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23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Optimalizácia (nájdenie minima) pre 1D funkciu – derivácia určuje smer dotyčnice a posunieme sa o krok učenia smerom k minimu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000993"/>
            <a:ext cx="4680520" cy="328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Pri viacrozmernom prípade sa derivácia nazýva gradient, ktorý určuje smer najstrmšieho zostupu a proces optimalizácie sa nazýva zostup gradientu (gradient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decent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Funkcia, ktorej minimum sa hľadá, je funkcia straty – definovaná pre jeden obraz ako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≠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⁡(0,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kde 	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skóre správnej triedy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skóre, ktoré je výstupom siete</a:t>
                </a:r>
              </a:p>
              <a:p>
                <a:pPr>
                  <a:spcBef>
                    <a:spcPts val="1800"/>
                  </a:spcBef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2867" b="-121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60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Celková strata pre všetky obrazy v trénovacej množine sa určí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𝐿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 tejto funkcie sa počíta gradient podľa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spätným šírením (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backpropagation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sa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upravu-jú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váhy od konca siete smerom dopredu podľa vzorca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f>
                      <m:fPr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num>
                      <m:den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den>
                    </m:f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, kde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krok učenia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 výpočet gradientu sa použije tzv. reťazové pravidlo</a:t>
                </a:r>
              </a:p>
              <a:p>
                <a:pPr>
                  <a:spcBef>
                    <a:spcPts val="1800"/>
                  </a:spcBef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1600" b="-23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0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Učenie (trénovanie)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Keďže výpočet straty na celej trénovacej množine by trval veľmi dlho, používa sa na výpočet straty a jej gradientu tzv.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(zvyčajne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 =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64, 128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alebo 256 obrazov)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aproximuje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gradient, ale robí to omnoho rýchlejšie – to sa nazýva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stochastický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zostup gradientu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minidávka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určí náhodne)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viacero vylepšení metódy optimalizácie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Prečo to celé funguje?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napr. rozpoznávať ručne písané čísla – existuje označená databáza MNIST – každé číslo je obraz rozmeru 28x28 pixlov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Č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asť databázy použijeme ako trénovaciu množinu a zvyšok ako testovaciu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Naša sieť bude mať 10 výstupov, označenie od 0 do 9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Uvažujme dvojvrstvovú NS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69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Prečo to celé funguje?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Ukážka databázy MNIST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23" y="1925195"/>
            <a:ext cx="7291154" cy="443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7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Prečo to celé funguje?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Uvažujme napr. o dvojvrstvovej sieti, kde počet neurónov druhej a tretej vrstvy je 16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Môžeme tvrdiť, že dokáže rozpoznať číslicu 9, lebo v jej tretej vrstve posilňuje tie váhy, ktoré zodpovedajú brušku a tie váhy, ktoré nožičke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druhej vrstve posilňuje tie váhy, ktoré zo šikmých čiar poskladajú bruško a tie váhy, ktoré poskladajú nožičku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4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Prečo to celé funguje?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číslici 8 to bude iné v tom, že tá sa skladá z dvoch brušiek, apod.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Môžeme teda tvrdiť, že vo vrstvách bližších k vstupu, dokáže sieť identifikovať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nízkoúrovňo-vé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príznaky (čiary rôznych smerov, škvrny ap.) a vo vyšších vrstvách vysokoúrovňové príznaky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Koľko bude mať takáto sieť parametrov? (784x16+16) + (16x16+16) + (16x10+10) = 13.002</a:t>
            </a: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9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zväčšíme obraz na 227x227 a uvažujeme viacero skrytých vrstiev, tak počet parametrov narastie na rádovo 100 miliónov, čo je veľa 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Urobíme predpoklad, že ak chceme skúmať nejakú vlastnosť na nejakom mieste obrazu, tak má zmysel ju skúmať aj na inom mieste obrazu,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čiže zavedieme zdieľané parametre v jednej vrstve, čo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významne zníži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ich počet, napr. na rádovo 30.000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8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Konvolučné neurónové siete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Konvolučná vrstva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9" y="1838331"/>
            <a:ext cx="9145169" cy="45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6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Konvolučné neurónové siete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Konvolučná vrstva II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5" y="1799419"/>
            <a:ext cx="91440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2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Každý vstup do ďalšej vrstvy má šírku, výšku a hĺbku (pretože uvažujeme farebné obrazy, tak na začiatku je hĺbka 3 a potom toľko, koľko je konvolučných filtrov)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zvolíme filter 5x5x3, tak ten vidí iba časť vstupu, jeho váhy sú rovnaké pre celú vrstvu a aplikuje sa postupne na celý vstup so zvole-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ným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krokom – výsledok sa zapíše do aktivačnej mapy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zachovanie iba najdôležitejšej informácie sa používajú tzv. združovacie vrstvy, ktoré napr. v okne 2x2 vyberajú vždy maximálnu hodnotu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Tým sa šírka a výška vstupu v ďalšej vrstve zníži na polovicu a zachovajú sa iba najsilnejšie aktivácie z predošlej vrstvy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Ľahšie sa robí aj spätné šírenie chyby (v celom filtri 5x5x3 naraz)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1075057" y="2893213"/>
          <a:ext cx="2423159" cy="2423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5790"/>
                <a:gridCol w="605790"/>
                <a:gridCol w="605790"/>
                <a:gridCol w="605789"/>
              </a:tblGrid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132194" y="2449234"/>
            <a:ext cx="2410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Single depth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slice</a:t>
            </a:r>
          </a:p>
        </p:txBody>
      </p:sp>
      <p:sp>
        <p:nvSpPr>
          <p:cNvPr id="8" name="object 4"/>
          <p:cNvSpPr/>
          <p:nvPr/>
        </p:nvSpPr>
        <p:spPr>
          <a:xfrm>
            <a:off x="770245" y="3042025"/>
            <a:ext cx="0" cy="2249805"/>
          </a:xfrm>
          <a:custGeom>
            <a:avLst/>
            <a:gdLst/>
            <a:ahLst/>
            <a:cxnLst/>
            <a:rect l="l" t="t" r="r" b="b"/>
            <a:pathLst>
              <a:path h="2249804">
                <a:moveTo>
                  <a:pt x="0" y="2249695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29255" y="2946051"/>
            <a:ext cx="81979" cy="105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477871" y="311293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053320" y="5638945"/>
            <a:ext cx="2362200" cy="0"/>
          </a:xfrm>
          <a:custGeom>
            <a:avLst/>
            <a:gdLst/>
            <a:ahLst/>
            <a:cxnLst/>
            <a:rect l="l" t="t" r="r" b="b"/>
            <a:pathLst>
              <a:path w="2362200">
                <a:moveTo>
                  <a:pt x="0" y="0"/>
                </a:moveTo>
                <a:lnTo>
                  <a:pt x="2362195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405990" y="5597945"/>
            <a:ext cx="105499" cy="81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078615" y="5630128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3881014" y="4109723"/>
            <a:ext cx="1918970" cy="0"/>
          </a:xfrm>
          <a:custGeom>
            <a:avLst/>
            <a:gdLst/>
            <a:ahLst/>
            <a:cxnLst/>
            <a:rect l="l" t="t" r="r" b="b"/>
            <a:pathLst>
              <a:path w="1918970">
                <a:moveTo>
                  <a:pt x="0" y="0"/>
                </a:moveTo>
                <a:lnTo>
                  <a:pt x="1918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789985" y="4068723"/>
            <a:ext cx="105499" cy="81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3861616" y="3340684"/>
            <a:ext cx="246062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max </a:t>
            </a:r>
            <a:r>
              <a:rPr sz="1800" spc="-5" dirty="0">
                <a:latin typeface="Arial"/>
                <a:cs typeface="Arial"/>
              </a:rPr>
              <a:t>pool with 2x2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filters  and </a:t>
            </a:r>
            <a:r>
              <a:rPr sz="1800" dirty="0">
                <a:latin typeface="Arial"/>
                <a:cs typeface="Arial"/>
              </a:rPr>
              <a:t>stride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7" name="object 13"/>
          <p:cNvGraphicFramePr>
            <a:graphicFrameLocks noGrp="1"/>
          </p:cNvGraphicFramePr>
          <p:nvPr/>
        </p:nvGraphicFramePr>
        <p:xfrm>
          <a:off x="6744796" y="3460137"/>
          <a:ext cx="1211580" cy="1211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5790"/>
                <a:gridCol w="605790"/>
              </a:tblGrid>
              <a:tr h="605790"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8DAF7"/>
                    </a:solidFill>
                  </a:tcPr>
                </a:tc>
              </a:tr>
            </a:tbl>
          </a:graphicData>
        </a:graphic>
      </p:graphicFrame>
      <p:sp>
        <p:nvSpPr>
          <p:cNvPr id="18" name="object 14"/>
          <p:cNvSpPr txBox="1">
            <a:spLocks/>
          </p:cNvSpPr>
          <p:nvPr/>
        </p:nvSpPr>
        <p:spPr>
          <a:xfrm>
            <a:off x="107504" y="405244"/>
            <a:ext cx="8928992" cy="84382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5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Ukážka združovacej vrstvy</a:t>
            </a:r>
            <a:endParaRPr kumimoji="0" lang="sk-SK" sz="5400" b="0" i="0" u="none" strike="noStrike" kern="1200" cap="none" spc="-5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3035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Prehľad architektúry CNN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832648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Tradičná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trojvrst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	         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vová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neurónová 							   sieť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Každá vrstva v CNN 				     transformuje 3D 					     vstupný objem na 						   3D výstupný objem 					    aktivácií neurónov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pic>
        <p:nvPicPr>
          <p:cNvPr id="9" name="Obrázok 8" descr="http://cs231n.github.io/assets/nn1/neural_net2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76859"/>
            <a:ext cx="5266928" cy="246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ok 9" descr="http://cs231n.github.io/assets/cnn/cnn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317" y="3985830"/>
            <a:ext cx="5573091" cy="2207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58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Vrstvy na vytváranie CNN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Jednoduchá CNN je postupnosť vrstiev, kde každá vrstva transformuje jeden objem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aktivá-cií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ďalší pomocou derivovateľnej funkcie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Tri hlavné typy vrstiev v architektúre CNN sú: </a:t>
            </a:r>
          </a:p>
          <a:p>
            <a:pPr lvl="1">
              <a:spcBef>
                <a:spcPts val="600"/>
              </a:spcBef>
            </a:pPr>
            <a:r>
              <a:rPr lang="sk-SK" sz="3400" b="1" dirty="0">
                <a:latin typeface="Calibri" panose="020F0502020204030204" pitchFamily="34" charset="0"/>
                <a:cs typeface="Calibri" panose="020F0502020204030204" pitchFamily="34" charset="0"/>
              </a:rPr>
              <a:t>konvolučná vrstva</a:t>
            </a:r>
            <a:endParaRPr lang="sk-SK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sk-SK" sz="3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r>
              <a:rPr lang="sk-SK" sz="3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združovacia</a:t>
            </a: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sk-SK" sz="3400" b="1" dirty="0">
                <a:latin typeface="Calibri" panose="020F0502020204030204" pitchFamily="34" charset="0"/>
                <a:cs typeface="Calibri" panose="020F0502020204030204" pitchFamily="34" charset="0"/>
              </a:rPr>
              <a:t>vrstva</a:t>
            </a:r>
            <a:endParaRPr lang="sk-SK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sk-SK" sz="3400" b="1" dirty="0">
                <a:latin typeface="Calibri" panose="020F0502020204030204" pitchFamily="34" charset="0"/>
                <a:cs typeface="Calibri" panose="020F0502020204030204" pitchFamily="34" charset="0"/>
              </a:rPr>
              <a:t>plne prepojená </a:t>
            </a: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(FC) </a:t>
            </a:r>
            <a:r>
              <a:rPr lang="sk-SK" sz="3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vrstva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VSTUP→KONV→RELU→POOL→FC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5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6022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Typická architektúra CNN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2813538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3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Vrstvy na vytváranie CNN 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256584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VSTUP pri CIFAR-10 je 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32x32x3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čo je šírka, výška obrazu a tri kanály R, G a B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KONV je vrstva, ktorej neuróny počítajú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skalár-ny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súčin medzi váhami a malou oblasťou vo vstupnej vrstve - ak sa rozhodneme pre 12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fil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-trov, tak objem aktivácií môže byť 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32x32x12</a:t>
                </a:r>
                <a:r>
                  <a:rPr lang="en-GB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RELU vrstva vykoná bodovú aktivačnú funkciu, napr.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pričom objem sa nezmení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256584"/>
              </a:xfrm>
              <a:blipFill rotWithShape="0">
                <a:blip r:embed="rId3"/>
                <a:stretch>
                  <a:fillRect l="-1533" t="-1856" r="-13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6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Vrstvy na vytváranie CNN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POOL vrstva vykoná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podvzorkovanie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združo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-vanie) cez priestorový rozmer (šírka a výška), s výstupným objemom napr. 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16x16x12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FC vrstva počíta skóre pre jednotlivé triedy, čo vyústi v objem 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1x1x10</a:t>
            </a:r>
            <a:r>
              <a:rPr lang="en-GB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kde každé číslo zodpovedá skóre pre jednu triedu – neuróny tejto vrstvy sú prepojené tak ako v tradičných sieťach s každým výstupom predošlého obje-mu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14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Vrstvy na vytváranie CNN IV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Niektoré vrstvy majú parametre (ako KONV alebo FC) a iné nie (ako RELU alebo POOL, ktoré implementujú stále tú istú funkciu)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Každá vrstva môže mať dodatočné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hyperpara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-metre (KONV/FC/POOL majú, RELU nemá)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Parametre v KONV/FC sa trénujú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gradientnou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metódou, tak aby výstup siete bol v súlade s označeniami tried v trénovacej množine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0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Konvolučné 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 descr="http://cs231n.github.io/assets/cnn/convnet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5623"/>
            <a:ext cx="9144000" cy="4421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66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Sumarizácia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neurónové siete – majú na vstupe obraz a sami si vytvárajú príznaky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Obsahujú zjednodušený model neurónu a vstupnú, výstupné a skryté vrstvy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Počet skrytých vrstiev rastie, preto sa hovorí o hlbokých neurónových sieťach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Siete môžu byť plne prepojené alebo konvolučné (so zdieľanými parametrami)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5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Sumarizácia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siete obsahujú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nelinearity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 podobe aktivačných funkcií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Trénujú sa na základe trénovacej množiny (veľké množstvo príkladov) metódou optimalizácie (rôzne možnosti)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trénovaní sa nastavujú váhy neurónov a ich prahové hodnoty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spätným šírením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chyby gradientu stratovej funkcie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6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Sumarizácia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NS majú nižší počet parametrov, lebo ich zdieľajú v jednom filtri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NS menia vstupný objem (výšku x šírku x hĺbku) na výstupný objem s hĺbkou podľa počtu filtrov v danej vrstve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zníženie informácie používajú združovacie vrstvy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výstupe sú obvykle plne prepojené vrstvy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2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5202</TotalTime>
  <Words>1980</Words>
  <Application>Microsoft Office PowerPoint</Application>
  <PresentationFormat>Prezentácia na obrazovke (4:3)</PresentationFormat>
  <Paragraphs>368</Paragraphs>
  <Slides>45</Slides>
  <Notes>44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45</vt:i4>
      </vt:variant>
    </vt:vector>
  </HeadingPairs>
  <TitlesOfParts>
    <vt:vector size="51" baseType="lpstr">
      <vt:lpstr>Arial</vt:lpstr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Krátka história</vt:lpstr>
      <vt:lpstr>Krátka história II</vt:lpstr>
      <vt:lpstr>Súťaž ILSVRC</vt:lpstr>
      <vt:lpstr>Výsledky ISLVRC</vt:lpstr>
      <vt:lpstr>Kľúčové komponenty úspechu</vt:lpstr>
      <vt:lpstr>Neurón a jeho model</vt:lpstr>
      <vt:lpstr>Neurón a jeho model</vt:lpstr>
      <vt:lpstr>Neurón a jeho model</vt:lpstr>
      <vt:lpstr>Neurón a jeho model</vt:lpstr>
      <vt:lpstr>Architektúry plne prepojených NS</vt:lpstr>
      <vt:lpstr>Neurónové siete</vt:lpstr>
      <vt:lpstr>Neurónové siete</vt:lpstr>
      <vt:lpstr>Neurónové siete</vt:lpstr>
      <vt:lpstr>Neurónové siete</vt:lpstr>
      <vt:lpstr>Neurónové siete</vt:lpstr>
      <vt:lpstr>Neurónové siete</vt:lpstr>
      <vt:lpstr>Rozpoznávanie NS</vt:lpstr>
      <vt:lpstr>Rozpoznávanie NS</vt:lpstr>
      <vt:lpstr>Učenie (trénovanie) NS</vt:lpstr>
      <vt:lpstr>Učenie (trénovanie) NS</vt:lpstr>
      <vt:lpstr>Učenie (trénovanie) NS</vt:lpstr>
      <vt:lpstr>Učenie (trénovanie) NS</vt:lpstr>
      <vt:lpstr>Učenie (trénovanie) NS</vt:lpstr>
      <vt:lpstr>Učenie (trénovanie) NS</vt:lpstr>
      <vt:lpstr>Prečo to celé funguje?</vt:lpstr>
      <vt:lpstr>Prečo to celé funguje?</vt:lpstr>
      <vt:lpstr>Prečo to celé funguje?</vt:lpstr>
      <vt:lpstr>Prečo to celé funguje?</vt:lpstr>
      <vt:lpstr>Konvolučné neurónové siete</vt:lpstr>
      <vt:lpstr>Konvolučné neurónové siete</vt:lpstr>
      <vt:lpstr>Konvolučné neurónové siete</vt:lpstr>
      <vt:lpstr>Konvolučné neurónové siete</vt:lpstr>
      <vt:lpstr>Konvolučné neurónové siete</vt:lpstr>
      <vt:lpstr>Prezentácia programu PowerPoint</vt:lpstr>
      <vt:lpstr>Prehľad architektúry CNN</vt:lpstr>
      <vt:lpstr>Vrstvy na vytváranie CNN</vt:lpstr>
      <vt:lpstr>Typická architektúra CNN</vt:lpstr>
      <vt:lpstr>Vrstvy na vytváranie CNN II</vt:lpstr>
      <vt:lpstr>Vrstvy na vytváranie CNN III</vt:lpstr>
      <vt:lpstr>Vrstvy na vytváranie CNN IV</vt:lpstr>
      <vt:lpstr>Konvolučné neurónové siete</vt:lpstr>
      <vt:lpstr>Sumarizácia</vt:lpstr>
      <vt:lpstr>Sumarizácia II</vt:lpstr>
      <vt:lpstr>Sumarizácia III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386</cp:revision>
  <dcterms:created xsi:type="dcterms:W3CDTF">2015-07-27T05:27:08Z</dcterms:created>
  <dcterms:modified xsi:type="dcterms:W3CDTF">2020-11-02T11:28:28Z</dcterms:modified>
</cp:coreProperties>
</file>